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256" r:id="rId2"/>
    <p:sldId id="327" r:id="rId3"/>
    <p:sldId id="323" r:id="rId4"/>
    <p:sldId id="326" r:id="rId5"/>
    <p:sldId id="330" r:id="rId6"/>
    <p:sldId id="332" r:id="rId7"/>
    <p:sldId id="361" r:id="rId8"/>
    <p:sldId id="338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346" r:id="rId17"/>
    <p:sldId id="372" r:id="rId18"/>
    <p:sldId id="347" r:id="rId19"/>
    <p:sldId id="348" r:id="rId20"/>
    <p:sldId id="349" r:id="rId21"/>
    <p:sldId id="350" r:id="rId22"/>
    <p:sldId id="351" r:id="rId23"/>
    <p:sldId id="352" r:id="rId24"/>
    <p:sldId id="353" r:id="rId25"/>
    <p:sldId id="354" r:id="rId26"/>
    <p:sldId id="355" r:id="rId27"/>
    <p:sldId id="364" r:id="rId28"/>
    <p:sldId id="356" r:id="rId29"/>
    <p:sldId id="357" r:id="rId30"/>
    <p:sldId id="362" r:id="rId31"/>
    <p:sldId id="359" r:id="rId32"/>
    <p:sldId id="360" r:id="rId33"/>
    <p:sldId id="363" r:id="rId34"/>
    <p:sldId id="324" r:id="rId35"/>
    <p:sldId id="293" r:id="rId36"/>
    <p:sldId id="325" r:id="rId37"/>
    <p:sldId id="318" r:id="rId38"/>
    <p:sldId id="366" r:id="rId39"/>
    <p:sldId id="365" r:id="rId40"/>
    <p:sldId id="369" r:id="rId41"/>
    <p:sldId id="373" r:id="rId42"/>
    <p:sldId id="374" r:id="rId43"/>
    <p:sldId id="328" r:id="rId44"/>
    <p:sldId id="371" r:id="rId4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B3EE"/>
    <a:srgbClr val="89C4FF"/>
    <a:srgbClr val="005EA4"/>
    <a:srgbClr val="FFFF99"/>
    <a:srgbClr val="FFFF66"/>
    <a:srgbClr val="DEF8D4"/>
    <a:srgbClr val="00602B"/>
    <a:srgbClr val="800080"/>
    <a:srgbClr val="1F5281"/>
    <a:srgbClr val="CCFF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0" autoAdjust="0"/>
    <p:restoredTop sz="97301" autoAdjust="0"/>
  </p:normalViewPr>
  <p:slideViewPr>
    <p:cSldViewPr>
      <p:cViewPr varScale="1">
        <p:scale>
          <a:sx n="68" d="100"/>
          <a:sy n="68" d="100"/>
        </p:scale>
        <p:origin x="-49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C0AA859-4A37-4D42-B066-A37461FECDBF}" type="doc">
      <dgm:prSet loTypeId="urn:microsoft.com/office/officeart/2005/8/layout/chart3" loCatId="cycle" qsTypeId="urn:microsoft.com/office/officeart/2005/8/quickstyle/simple1" qsCatId="simple" csTypeId="urn:microsoft.com/office/officeart/2005/8/colors/colorful4" csCatId="colorful" phldr="1"/>
      <dgm:spPr/>
    </dgm:pt>
    <dgm:pt modelId="{736F9F0D-7664-4F65-8045-1BE7C1CCE547}">
      <dgm:prSet phldrT="[Текст]"/>
      <dgm:spPr/>
      <dgm:t>
        <a:bodyPr/>
        <a:lstStyle/>
        <a:p>
          <a:r>
            <a:rPr lang="ru-RU" b="1" dirty="0" smtClean="0"/>
            <a:t>ВЫПОЛНЕНИЕ</a:t>
          </a:r>
          <a:endParaRPr lang="ru-RU" b="1" dirty="0"/>
        </a:p>
      </dgm:t>
    </dgm:pt>
    <dgm:pt modelId="{6CE1F511-15B6-4030-A1F4-09C20E56CABE}" type="parTrans" cxnId="{3518E24E-B93F-4C56-B1BB-DC56CEE2529C}">
      <dgm:prSet/>
      <dgm:spPr/>
      <dgm:t>
        <a:bodyPr/>
        <a:lstStyle/>
        <a:p>
          <a:endParaRPr lang="ru-RU"/>
        </a:p>
      </dgm:t>
    </dgm:pt>
    <dgm:pt modelId="{49E07C9A-5CDD-4DE8-A8CD-4092D4813CFF}" type="sibTrans" cxnId="{3518E24E-B93F-4C56-B1BB-DC56CEE2529C}">
      <dgm:prSet/>
      <dgm:spPr/>
      <dgm:t>
        <a:bodyPr/>
        <a:lstStyle/>
        <a:p>
          <a:endParaRPr lang="ru-RU"/>
        </a:p>
      </dgm:t>
    </dgm:pt>
    <dgm:pt modelId="{9A471670-75BE-43DB-B93E-551463FA9245}">
      <dgm:prSet phldrT="[Текст]"/>
      <dgm:spPr/>
      <dgm:t>
        <a:bodyPr/>
        <a:lstStyle/>
        <a:p>
          <a:r>
            <a:rPr lang="ru-RU" b="1" dirty="0" smtClean="0"/>
            <a:t>ДЕЙСТВИЕ ПО УЛУЧШЕНИЮ</a:t>
          </a:r>
          <a:endParaRPr lang="ru-RU" b="1" dirty="0"/>
        </a:p>
      </dgm:t>
    </dgm:pt>
    <dgm:pt modelId="{713F212E-F6B0-4D95-BA1D-EBFF6767E9C9}" type="parTrans" cxnId="{B8749E74-06CB-4CCA-A8E9-79B8DEE0498D}">
      <dgm:prSet/>
      <dgm:spPr/>
      <dgm:t>
        <a:bodyPr/>
        <a:lstStyle/>
        <a:p>
          <a:endParaRPr lang="ru-RU"/>
        </a:p>
      </dgm:t>
    </dgm:pt>
    <dgm:pt modelId="{6AA730BA-8A96-4484-83AE-E12C92168657}" type="sibTrans" cxnId="{B8749E74-06CB-4CCA-A8E9-79B8DEE0498D}">
      <dgm:prSet/>
      <dgm:spPr/>
      <dgm:t>
        <a:bodyPr/>
        <a:lstStyle/>
        <a:p>
          <a:endParaRPr lang="ru-RU"/>
        </a:p>
      </dgm:t>
    </dgm:pt>
    <dgm:pt modelId="{B6A3BD3F-158A-4879-A60E-C674B4ACE6CA}">
      <dgm:prSet phldrT="[Текст]" custT="1"/>
      <dgm:spPr/>
      <dgm:t>
        <a:bodyPr/>
        <a:lstStyle/>
        <a:p>
          <a:r>
            <a:rPr lang="ru-RU" sz="1600" b="1" dirty="0" smtClean="0"/>
            <a:t>ПЛАНИРОВАНИЕ</a:t>
          </a:r>
          <a:endParaRPr lang="ru-RU" sz="1600" b="1" dirty="0"/>
        </a:p>
      </dgm:t>
    </dgm:pt>
    <dgm:pt modelId="{4EB8CC7C-E1A2-4DE0-8089-109E26EF4D39}" type="parTrans" cxnId="{1C7E21BE-80E8-4315-B43D-EC270BAA4E4B}">
      <dgm:prSet/>
      <dgm:spPr/>
      <dgm:t>
        <a:bodyPr/>
        <a:lstStyle/>
        <a:p>
          <a:endParaRPr lang="ru-RU"/>
        </a:p>
      </dgm:t>
    </dgm:pt>
    <dgm:pt modelId="{D665A91A-F9DA-4746-A562-B6C0D518689C}" type="sibTrans" cxnId="{1C7E21BE-80E8-4315-B43D-EC270BAA4E4B}">
      <dgm:prSet/>
      <dgm:spPr/>
      <dgm:t>
        <a:bodyPr/>
        <a:lstStyle/>
        <a:p>
          <a:endParaRPr lang="ru-RU"/>
        </a:p>
      </dgm:t>
    </dgm:pt>
    <dgm:pt modelId="{680D1DEA-BF5D-44F9-96DA-87FEF55E02F9}">
      <dgm:prSet/>
      <dgm:spPr/>
      <dgm:t>
        <a:bodyPr/>
        <a:lstStyle/>
        <a:p>
          <a:r>
            <a:rPr lang="ru-RU" b="1" dirty="0" smtClean="0"/>
            <a:t>ПРОВЕРКА</a:t>
          </a:r>
          <a:endParaRPr lang="ru-RU" b="1" dirty="0"/>
        </a:p>
      </dgm:t>
    </dgm:pt>
    <dgm:pt modelId="{5567F219-651E-462D-ADCE-61D2F505AA4B}" type="parTrans" cxnId="{7B5A936C-DDCD-4E4C-AB39-BCC96B78449A}">
      <dgm:prSet/>
      <dgm:spPr/>
      <dgm:t>
        <a:bodyPr/>
        <a:lstStyle/>
        <a:p>
          <a:endParaRPr lang="ru-RU"/>
        </a:p>
      </dgm:t>
    </dgm:pt>
    <dgm:pt modelId="{8FB77066-90F4-459B-80BA-1AC075C26468}" type="sibTrans" cxnId="{7B5A936C-DDCD-4E4C-AB39-BCC96B78449A}">
      <dgm:prSet/>
      <dgm:spPr/>
      <dgm:t>
        <a:bodyPr/>
        <a:lstStyle/>
        <a:p>
          <a:endParaRPr lang="ru-RU"/>
        </a:p>
      </dgm:t>
    </dgm:pt>
    <dgm:pt modelId="{E6121393-3C18-4EA4-A7E2-99C434A699B6}" type="pres">
      <dgm:prSet presAssocID="{8C0AA859-4A37-4D42-B066-A37461FECDBF}" presName="compositeShape" presStyleCnt="0">
        <dgm:presLayoutVars>
          <dgm:chMax val="7"/>
          <dgm:dir/>
          <dgm:resizeHandles val="exact"/>
        </dgm:presLayoutVars>
      </dgm:prSet>
      <dgm:spPr/>
    </dgm:pt>
    <dgm:pt modelId="{EB3B3315-09B2-471F-A44E-FBB7AC880241}" type="pres">
      <dgm:prSet presAssocID="{8C0AA859-4A37-4D42-B066-A37461FECDBF}" presName="wedge1" presStyleLbl="node1" presStyleIdx="0" presStyleCnt="4" custScaleX="112810" custScaleY="103761" custLinFactNeighborX="-1391" custLinFactNeighborY="5306"/>
      <dgm:spPr/>
      <dgm:t>
        <a:bodyPr/>
        <a:lstStyle/>
        <a:p>
          <a:endParaRPr lang="ru-RU"/>
        </a:p>
      </dgm:t>
    </dgm:pt>
    <dgm:pt modelId="{F1A30CBC-6F52-42BA-A754-8B4E9B3D40B4}" type="pres">
      <dgm:prSet presAssocID="{8C0AA859-4A37-4D42-B066-A37461FECDBF}" presName="wedge1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7D64F3-69EF-4D63-868C-2A568A6840D5}" type="pres">
      <dgm:prSet presAssocID="{8C0AA859-4A37-4D42-B066-A37461FECDBF}" presName="wedge2" presStyleLbl="node1" presStyleIdx="1" presStyleCnt="4" custScaleX="110735" custScaleY="100290" custLinFactNeighborX="2229" custLinFactNeighborY="2448"/>
      <dgm:spPr/>
      <dgm:t>
        <a:bodyPr/>
        <a:lstStyle/>
        <a:p>
          <a:endParaRPr lang="ru-RU"/>
        </a:p>
      </dgm:t>
    </dgm:pt>
    <dgm:pt modelId="{13DA0B73-C4EA-454A-A1A6-118E19FDAEF8}" type="pres">
      <dgm:prSet presAssocID="{8C0AA859-4A37-4D42-B066-A37461FECDBF}" presName="wedge2Tx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867F79-1E79-4085-8379-DFAA228F34D5}" type="pres">
      <dgm:prSet presAssocID="{8C0AA859-4A37-4D42-B066-A37461FECDBF}" presName="wedge3" presStyleLbl="node1" presStyleIdx="2" presStyleCnt="4" custScaleX="105305" custScaleY="99698" custLinFactNeighborX="478" custLinFactNeighborY="2949"/>
      <dgm:spPr/>
      <dgm:t>
        <a:bodyPr/>
        <a:lstStyle/>
        <a:p>
          <a:endParaRPr lang="ru-RU"/>
        </a:p>
      </dgm:t>
    </dgm:pt>
    <dgm:pt modelId="{FD4902B7-F06D-4A60-9538-506B0D3E0EF8}" type="pres">
      <dgm:prSet presAssocID="{8C0AA859-4A37-4D42-B066-A37461FECDBF}" presName="wedge3Tx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E50B6C-F938-428F-8DB5-218CD9B2A3F2}" type="pres">
      <dgm:prSet presAssocID="{8C0AA859-4A37-4D42-B066-A37461FECDBF}" presName="wedge4" presStyleLbl="node1" presStyleIdx="3" presStyleCnt="4" custScaleX="108397" custScaleY="103839" custLinFactNeighborX="478" custLinFactNeighborY="1131"/>
      <dgm:spPr/>
      <dgm:t>
        <a:bodyPr/>
        <a:lstStyle/>
        <a:p>
          <a:endParaRPr lang="ru-RU"/>
        </a:p>
      </dgm:t>
    </dgm:pt>
    <dgm:pt modelId="{69D62956-F974-4053-82B2-E6596948EE70}" type="pres">
      <dgm:prSet presAssocID="{8C0AA859-4A37-4D42-B066-A37461FECDBF}" presName="wedge4Tx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8749E74-06CB-4CCA-A8E9-79B8DEE0498D}" srcId="{8C0AA859-4A37-4D42-B066-A37461FECDBF}" destId="{9A471670-75BE-43DB-B93E-551463FA9245}" srcOrd="2" destOrd="0" parTransId="{713F212E-F6B0-4D95-BA1D-EBFF6767E9C9}" sibTransId="{6AA730BA-8A96-4484-83AE-E12C92168657}"/>
    <dgm:cxn modelId="{1A457B69-AF45-46AE-AF94-D38B1684EA17}" type="presOf" srcId="{736F9F0D-7664-4F65-8045-1BE7C1CCE547}" destId="{F1A30CBC-6F52-42BA-A754-8B4E9B3D40B4}" srcOrd="1" destOrd="0" presId="urn:microsoft.com/office/officeart/2005/8/layout/chart3"/>
    <dgm:cxn modelId="{D5CD0F72-F619-4FF3-B88E-B1B0C89C6E3C}" type="presOf" srcId="{B6A3BD3F-158A-4879-A60E-C674B4ACE6CA}" destId="{06E50B6C-F938-428F-8DB5-218CD9B2A3F2}" srcOrd="0" destOrd="0" presId="urn:microsoft.com/office/officeart/2005/8/layout/chart3"/>
    <dgm:cxn modelId="{6BBD06FA-8C21-4B84-B47D-8DA0E6FD9594}" type="presOf" srcId="{B6A3BD3F-158A-4879-A60E-C674B4ACE6CA}" destId="{69D62956-F974-4053-82B2-E6596948EE70}" srcOrd="1" destOrd="0" presId="urn:microsoft.com/office/officeart/2005/8/layout/chart3"/>
    <dgm:cxn modelId="{FDCCFE1F-2843-4C52-84C0-CD3088A28C8B}" type="presOf" srcId="{680D1DEA-BF5D-44F9-96DA-87FEF55E02F9}" destId="{13DA0B73-C4EA-454A-A1A6-118E19FDAEF8}" srcOrd="1" destOrd="0" presId="urn:microsoft.com/office/officeart/2005/8/layout/chart3"/>
    <dgm:cxn modelId="{829C5176-8EB6-4957-A96D-CD817DB8082E}" type="presOf" srcId="{8C0AA859-4A37-4D42-B066-A37461FECDBF}" destId="{E6121393-3C18-4EA4-A7E2-99C434A699B6}" srcOrd="0" destOrd="0" presId="urn:microsoft.com/office/officeart/2005/8/layout/chart3"/>
    <dgm:cxn modelId="{3518E24E-B93F-4C56-B1BB-DC56CEE2529C}" srcId="{8C0AA859-4A37-4D42-B066-A37461FECDBF}" destId="{736F9F0D-7664-4F65-8045-1BE7C1CCE547}" srcOrd="0" destOrd="0" parTransId="{6CE1F511-15B6-4030-A1F4-09C20E56CABE}" sibTransId="{49E07C9A-5CDD-4DE8-A8CD-4092D4813CFF}"/>
    <dgm:cxn modelId="{7B5A936C-DDCD-4E4C-AB39-BCC96B78449A}" srcId="{8C0AA859-4A37-4D42-B066-A37461FECDBF}" destId="{680D1DEA-BF5D-44F9-96DA-87FEF55E02F9}" srcOrd="1" destOrd="0" parTransId="{5567F219-651E-462D-ADCE-61D2F505AA4B}" sibTransId="{8FB77066-90F4-459B-80BA-1AC075C26468}"/>
    <dgm:cxn modelId="{6FE64326-D45C-45DF-A2B9-1BC1844AA249}" type="presOf" srcId="{9A471670-75BE-43DB-B93E-551463FA9245}" destId="{BA867F79-1E79-4085-8379-DFAA228F34D5}" srcOrd="0" destOrd="0" presId="urn:microsoft.com/office/officeart/2005/8/layout/chart3"/>
    <dgm:cxn modelId="{1C7E21BE-80E8-4315-B43D-EC270BAA4E4B}" srcId="{8C0AA859-4A37-4D42-B066-A37461FECDBF}" destId="{B6A3BD3F-158A-4879-A60E-C674B4ACE6CA}" srcOrd="3" destOrd="0" parTransId="{4EB8CC7C-E1A2-4DE0-8089-109E26EF4D39}" sibTransId="{D665A91A-F9DA-4746-A562-B6C0D518689C}"/>
    <dgm:cxn modelId="{F31E83DE-797B-4143-A3A2-1C2799066BC2}" type="presOf" srcId="{9A471670-75BE-43DB-B93E-551463FA9245}" destId="{FD4902B7-F06D-4A60-9538-506B0D3E0EF8}" srcOrd="1" destOrd="0" presId="urn:microsoft.com/office/officeart/2005/8/layout/chart3"/>
    <dgm:cxn modelId="{E532F607-C784-46EE-9A6E-70C097A6C21D}" type="presOf" srcId="{680D1DEA-BF5D-44F9-96DA-87FEF55E02F9}" destId="{987D64F3-69EF-4D63-868C-2A568A6840D5}" srcOrd="0" destOrd="0" presId="urn:microsoft.com/office/officeart/2005/8/layout/chart3"/>
    <dgm:cxn modelId="{FEEB692E-70FC-49DB-9A0E-7DD39BA76368}" type="presOf" srcId="{736F9F0D-7664-4F65-8045-1BE7C1CCE547}" destId="{EB3B3315-09B2-471F-A44E-FBB7AC880241}" srcOrd="0" destOrd="0" presId="urn:microsoft.com/office/officeart/2005/8/layout/chart3"/>
    <dgm:cxn modelId="{C6739E0A-2DC6-4147-BDD4-3E795A07CE34}" type="presParOf" srcId="{E6121393-3C18-4EA4-A7E2-99C434A699B6}" destId="{EB3B3315-09B2-471F-A44E-FBB7AC880241}" srcOrd="0" destOrd="0" presId="urn:microsoft.com/office/officeart/2005/8/layout/chart3"/>
    <dgm:cxn modelId="{FF1D3251-980E-4880-8D0D-C85167FBE5A7}" type="presParOf" srcId="{E6121393-3C18-4EA4-A7E2-99C434A699B6}" destId="{F1A30CBC-6F52-42BA-A754-8B4E9B3D40B4}" srcOrd="1" destOrd="0" presId="urn:microsoft.com/office/officeart/2005/8/layout/chart3"/>
    <dgm:cxn modelId="{07B4582A-E3E1-4219-BB60-B06B94E5F944}" type="presParOf" srcId="{E6121393-3C18-4EA4-A7E2-99C434A699B6}" destId="{987D64F3-69EF-4D63-868C-2A568A6840D5}" srcOrd="2" destOrd="0" presId="urn:microsoft.com/office/officeart/2005/8/layout/chart3"/>
    <dgm:cxn modelId="{5D8C0120-0153-4B6F-84C3-605491AD159D}" type="presParOf" srcId="{E6121393-3C18-4EA4-A7E2-99C434A699B6}" destId="{13DA0B73-C4EA-454A-A1A6-118E19FDAEF8}" srcOrd="3" destOrd="0" presId="urn:microsoft.com/office/officeart/2005/8/layout/chart3"/>
    <dgm:cxn modelId="{5891A910-37C9-4E82-8268-E34EDDAFE49E}" type="presParOf" srcId="{E6121393-3C18-4EA4-A7E2-99C434A699B6}" destId="{BA867F79-1E79-4085-8379-DFAA228F34D5}" srcOrd="4" destOrd="0" presId="urn:microsoft.com/office/officeart/2005/8/layout/chart3"/>
    <dgm:cxn modelId="{A485C7AC-F77C-4481-9F52-D52C3580A019}" type="presParOf" srcId="{E6121393-3C18-4EA4-A7E2-99C434A699B6}" destId="{FD4902B7-F06D-4A60-9538-506B0D3E0EF8}" srcOrd="5" destOrd="0" presId="urn:microsoft.com/office/officeart/2005/8/layout/chart3"/>
    <dgm:cxn modelId="{96D07FD7-4FBE-4E39-BD7B-7CEC8C57D593}" type="presParOf" srcId="{E6121393-3C18-4EA4-A7E2-99C434A699B6}" destId="{06E50B6C-F938-428F-8DB5-218CD9B2A3F2}" srcOrd="6" destOrd="0" presId="urn:microsoft.com/office/officeart/2005/8/layout/chart3"/>
    <dgm:cxn modelId="{1D83220C-BD33-4339-BC4F-525089FDFEC6}" type="presParOf" srcId="{E6121393-3C18-4EA4-A7E2-99C434A699B6}" destId="{69D62956-F974-4053-82B2-E6596948EE70}" srcOrd="7" destOrd="0" presId="urn:microsoft.com/office/officeart/2005/8/layout/chart3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6DFD4C6-99A4-4E46-A173-DD033FD3023D}" type="doc">
      <dgm:prSet loTypeId="urn:microsoft.com/office/officeart/2005/8/layout/vProcess5" loCatId="process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1961EAE2-766D-4645-A41E-F9BB88D0110C}">
      <dgm:prSet phldrT="[Текст]" custT="1"/>
      <dgm:spPr>
        <a:ln w="76200">
          <a:solidFill>
            <a:srgbClr val="0070C0"/>
          </a:solidFill>
        </a:ln>
      </dgm:spPr>
      <dgm:t>
        <a:bodyPr/>
        <a:lstStyle/>
        <a:p>
          <a:pPr algn="ctr"/>
          <a:r>
            <a:rPr lang="ru-RU" sz="2000" b="1" dirty="0" smtClean="0">
              <a:solidFill>
                <a:srgbClr val="0070C0"/>
              </a:solidFill>
            </a:rPr>
            <a:t>ОБЪЕКТ</a:t>
          </a:r>
          <a:endParaRPr lang="ru-RU" sz="2000" b="1" dirty="0">
            <a:solidFill>
              <a:srgbClr val="0070C0"/>
            </a:solidFill>
          </a:endParaRPr>
        </a:p>
      </dgm:t>
    </dgm:pt>
    <dgm:pt modelId="{E6CE16A5-73DC-4F82-B060-EC2DFDEF8C62}" type="parTrans" cxnId="{B0C7E03B-6343-44CB-8A36-93D99CA4F111}">
      <dgm:prSet/>
      <dgm:spPr/>
      <dgm:t>
        <a:bodyPr/>
        <a:lstStyle/>
        <a:p>
          <a:endParaRPr lang="ru-RU" sz="2000"/>
        </a:p>
      </dgm:t>
    </dgm:pt>
    <dgm:pt modelId="{5D40387A-3D85-4E4A-AA3D-F75B712A5DD5}" type="sibTrans" cxnId="{B0C7E03B-6343-44CB-8A36-93D99CA4F111}">
      <dgm:prSet custT="1"/>
      <dgm:spPr>
        <a:solidFill>
          <a:schemeClr val="accent2">
            <a:alpha val="90000"/>
          </a:schemeClr>
        </a:solidFill>
      </dgm:spPr>
      <dgm:t>
        <a:bodyPr/>
        <a:lstStyle/>
        <a:p>
          <a:endParaRPr lang="ru-RU" sz="2000"/>
        </a:p>
      </dgm:t>
    </dgm:pt>
    <dgm:pt modelId="{8F1F5B2D-CDDF-4B92-82AB-8B63BA09D615}">
      <dgm:prSet phldrT="[Текст]" custT="1"/>
      <dgm:spPr>
        <a:ln w="76200">
          <a:solidFill>
            <a:srgbClr val="0070C0"/>
          </a:solidFill>
        </a:ln>
      </dgm:spPr>
      <dgm:t>
        <a:bodyPr/>
        <a:lstStyle/>
        <a:p>
          <a:pPr algn="ctr"/>
          <a:r>
            <a:rPr lang="ru-RU" sz="2000" b="1" dirty="0" smtClean="0">
              <a:solidFill>
                <a:srgbClr val="0070C0"/>
              </a:solidFill>
            </a:rPr>
            <a:t>ПОКАЗАТЕЛЬ</a:t>
          </a:r>
          <a:endParaRPr lang="ru-RU" sz="2000" b="1" dirty="0">
            <a:solidFill>
              <a:srgbClr val="0070C0"/>
            </a:solidFill>
          </a:endParaRPr>
        </a:p>
      </dgm:t>
    </dgm:pt>
    <dgm:pt modelId="{5CEBE178-F310-4410-B919-C185E922E46A}" type="parTrans" cxnId="{652C206D-E3EB-4542-B34E-6E2DA056F4AC}">
      <dgm:prSet/>
      <dgm:spPr/>
      <dgm:t>
        <a:bodyPr/>
        <a:lstStyle/>
        <a:p>
          <a:endParaRPr lang="ru-RU" sz="2000"/>
        </a:p>
      </dgm:t>
    </dgm:pt>
    <dgm:pt modelId="{457A6DFC-A539-4E19-8D91-51A2930D27D8}" type="sibTrans" cxnId="{652C206D-E3EB-4542-B34E-6E2DA056F4AC}">
      <dgm:prSet custT="1"/>
      <dgm:spPr>
        <a:solidFill>
          <a:schemeClr val="accent2">
            <a:alpha val="90000"/>
          </a:schemeClr>
        </a:solidFill>
      </dgm:spPr>
      <dgm:t>
        <a:bodyPr/>
        <a:lstStyle/>
        <a:p>
          <a:endParaRPr lang="ru-RU" sz="2000"/>
        </a:p>
      </dgm:t>
    </dgm:pt>
    <dgm:pt modelId="{01CEB06E-1AC5-4639-83BE-1C2DC600E021}">
      <dgm:prSet phldrT="[Текст]" custT="1"/>
      <dgm:spPr>
        <a:ln w="76200">
          <a:solidFill>
            <a:srgbClr val="FF0000"/>
          </a:solidFill>
        </a:ln>
      </dgm:spPr>
      <dgm:t>
        <a:bodyPr/>
        <a:lstStyle/>
        <a:p>
          <a:pPr algn="ctr"/>
          <a:r>
            <a:rPr lang="ru-RU" sz="2000" b="1" dirty="0" smtClean="0">
              <a:solidFill>
                <a:srgbClr val="0070C0"/>
              </a:solidFill>
            </a:rPr>
            <a:t>КРИТЕРИЙ</a:t>
          </a:r>
          <a:endParaRPr lang="ru-RU" sz="2000" b="1" dirty="0">
            <a:solidFill>
              <a:srgbClr val="0070C0"/>
            </a:solidFill>
          </a:endParaRPr>
        </a:p>
      </dgm:t>
    </dgm:pt>
    <dgm:pt modelId="{C0E1B508-4190-4DB1-9191-D080A1531054}" type="parTrans" cxnId="{97B0FC9C-92A6-4F19-925A-12220E0F6950}">
      <dgm:prSet/>
      <dgm:spPr/>
      <dgm:t>
        <a:bodyPr/>
        <a:lstStyle/>
        <a:p>
          <a:endParaRPr lang="ru-RU" sz="2000"/>
        </a:p>
      </dgm:t>
    </dgm:pt>
    <dgm:pt modelId="{B8CFCB9D-AD0E-4C16-9F32-E3A622AB9D42}" type="sibTrans" cxnId="{97B0FC9C-92A6-4F19-925A-12220E0F6950}">
      <dgm:prSet custT="1"/>
      <dgm:spPr>
        <a:solidFill>
          <a:schemeClr val="accent2">
            <a:alpha val="90000"/>
          </a:schemeClr>
        </a:solidFill>
      </dgm:spPr>
      <dgm:t>
        <a:bodyPr/>
        <a:lstStyle/>
        <a:p>
          <a:endParaRPr lang="ru-RU" sz="2000"/>
        </a:p>
      </dgm:t>
    </dgm:pt>
    <dgm:pt modelId="{EAEDEF15-23E5-410B-B22B-CDBEAE5D13D6}">
      <dgm:prSet custT="1"/>
      <dgm:spPr>
        <a:ln w="76200">
          <a:solidFill>
            <a:srgbClr val="0070C0"/>
          </a:solidFill>
        </a:ln>
      </dgm:spPr>
      <dgm:t>
        <a:bodyPr/>
        <a:lstStyle/>
        <a:p>
          <a:pPr algn="ctr"/>
          <a:r>
            <a:rPr lang="ru-RU" sz="2000" b="1" dirty="0" smtClean="0">
              <a:solidFill>
                <a:srgbClr val="0070C0"/>
              </a:solidFill>
            </a:rPr>
            <a:t>МЕТОДИКА РАСЧЕТА</a:t>
          </a:r>
          <a:endParaRPr lang="ru-RU" sz="2000" b="1" dirty="0">
            <a:solidFill>
              <a:srgbClr val="0070C0"/>
            </a:solidFill>
          </a:endParaRPr>
        </a:p>
      </dgm:t>
    </dgm:pt>
    <dgm:pt modelId="{A6C71559-9A05-4BD8-9D60-63CD5756A267}" type="parTrans" cxnId="{91FDA64D-BEBE-4EF6-81AD-007C5374C0E8}">
      <dgm:prSet/>
      <dgm:spPr/>
      <dgm:t>
        <a:bodyPr/>
        <a:lstStyle/>
        <a:p>
          <a:endParaRPr lang="ru-RU" sz="2000"/>
        </a:p>
      </dgm:t>
    </dgm:pt>
    <dgm:pt modelId="{ECE7EA4C-E220-4E57-B02A-7ADD7B6861ED}" type="sibTrans" cxnId="{91FDA64D-BEBE-4EF6-81AD-007C5374C0E8}">
      <dgm:prSet/>
      <dgm:spPr>
        <a:solidFill>
          <a:schemeClr val="accent2">
            <a:alpha val="90000"/>
          </a:schemeClr>
        </a:solidFill>
      </dgm:spPr>
      <dgm:t>
        <a:bodyPr/>
        <a:lstStyle/>
        <a:p>
          <a:endParaRPr lang="ru-RU" sz="2000"/>
        </a:p>
      </dgm:t>
    </dgm:pt>
    <dgm:pt modelId="{317F315E-9EF7-44FF-A805-022B25F7C5CA}">
      <dgm:prSet phldrT="[Текст]" custT="1"/>
      <dgm:spPr>
        <a:ln w="76200">
          <a:solidFill>
            <a:srgbClr val="0070C0"/>
          </a:solidFill>
        </a:ln>
      </dgm:spPr>
      <dgm:t>
        <a:bodyPr/>
        <a:lstStyle/>
        <a:p>
          <a:pPr algn="ctr"/>
          <a:r>
            <a:rPr lang="ru-RU" sz="2800" b="1" dirty="0" smtClean="0">
              <a:solidFill>
                <a:srgbClr val="0070C0"/>
              </a:solidFill>
              <a:latin typeface="+mn-lt"/>
            </a:rPr>
            <a:t>индикатор</a:t>
          </a:r>
          <a:endParaRPr lang="ru-RU" sz="2800" b="1" dirty="0">
            <a:solidFill>
              <a:srgbClr val="0070C0"/>
            </a:solidFill>
            <a:latin typeface="+mn-lt"/>
          </a:endParaRPr>
        </a:p>
      </dgm:t>
    </dgm:pt>
    <dgm:pt modelId="{668F0227-9C07-49C1-BCF9-59D01A3832FC}" type="parTrans" cxnId="{0ECDEADF-AE61-4A87-8DE3-1BB0CB05747B}">
      <dgm:prSet/>
      <dgm:spPr/>
      <dgm:t>
        <a:bodyPr/>
        <a:lstStyle/>
        <a:p>
          <a:endParaRPr lang="ru-RU"/>
        </a:p>
      </dgm:t>
    </dgm:pt>
    <dgm:pt modelId="{1FB25F90-036E-44D0-ACC9-002219D0ADF7}" type="sibTrans" cxnId="{0ECDEADF-AE61-4A87-8DE3-1BB0CB05747B}">
      <dgm:prSet custLinFactX="-200000" custLinFactY="79845" custLinFactNeighborX="-251715" custLinFactNeighborY="100000"/>
      <dgm:spPr/>
      <dgm:t>
        <a:bodyPr/>
        <a:lstStyle/>
        <a:p>
          <a:endParaRPr lang="ru-RU"/>
        </a:p>
      </dgm:t>
    </dgm:pt>
    <dgm:pt modelId="{DBBA65C0-4AA0-4CC4-8CB3-F9964CC5E82B}" type="pres">
      <dgm:prSet presAssocID="{B6DFD4C6-99A4-4E46-A173-DD033FD3023D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30E5155-8D75-40BC-82E4-74199FE40D60}" type="pres">
      <dgm:prSet presAssocID="{B6DFD4C6-99A4-4E46-A173-DD033FD3023D}" presName="dummyMaxCanvas" presStyleCnt="0">
        <dgm:presLayoutVars/>
      </dgm:prSet>
      <dgm:spPr/>
    </dgm:pt>
    <dgm:pt modelId="{0BC7A2E7-0AE4-4C2F-BFD1-C3D0644600C1}" type="pres">
      <dgm:prSet presAssocID="{B6DFD4C6-99A4-4E46-A173-DD033FD3023D}" presName="FiveNodes_1" presStyleLbl="node1" presStyleIdx="0" presStyleCnt="5" custScaleX="35870" custLinFactNeighborX="-332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1BC028-258E-4D4D-8A41-3DCCB81C5F76}" type="pres">
      <dgm:prSet presAssocID="{B6DFD4C6-99A4-4E46-A173-DD033FD3023D}" presName="FiveNodes_2" presStyleLbl="node1" presStyleIdx="1" presStyleCnt="5" custScaleX="46703" custLinFactNeighborX="-28260" custLinFactNeighborY="-8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061C1D-4846-4590-89BC-21EACD6C5DE1}" type="pres">
      <dgm:prSet presAssocID="{B6DFD4C6-99A4-4E46-A173-DD033FD3023D}" presName="FiveNodes_3" presStyleLbl="node1" presStyleIdx="2" presStyleCnt="5" custScaleX="48167" custLinFactNeighborX="-30454" custLinFactNeighborY="-16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47D636-1765-4404-A414-6D925E1A1EAA}" type="pres">
      <dgm:prSet presAssocID="{B6DFD4C6-99A4-4E46-A173-DD033FD3023D}" presName="FiveNodes_4" presStyleLbl="node1" presStyleIdx="3" presStyleCnt="5" custScaleX="56658" custLinFactNeighborX="-26940" custLinFactNeighborY="-2493">
        <dgm:presLayoutVars>
          <dgm:bulletEnabled val="1"/>
        </dgm:presLayoutVars>
      </dgm:prSet>
      <dgm:spPr>
        <a:ln w="76200">
          <a:solidFill>
            <a:srgbClr val="005EA4"/>
          </a:solidFill>
        </a:ln>
      </dgm:spPr>
      <dgm:t>
        <a:bodyPr/>
        <a:lstStyle/>
        <a:p>
          <a:endParaRPr lang="ru-RU"/>
        </a:p>
      </dgm:t>
    </dgm:pt>
    <dgm:pt modelId="{C8A034DE-F254-44D6-B264-8FDAE232DB86}" type="pres">
      <dgm:prSet presAssocID="{B6DFD4C6-99A4-4E46-A173-DD033FD3023D}" presName="FiveNodes_5" presStyleLbl="node1" presStyleIdx="4" presStyleCnt="5" custScaleX="46703" custLinFactNeighborX="-16928" custLinFactNeighborY="-1632">
        <dgm:presLayoutVars>
          <dgm:bulletEnabled val="1"/>
        </dgm:presLayoutVars>
      </dgm:prSet>
      <dgm:spPr>
        <a:ln w="76200">
          <a:solidFill>
            <a:srgbClr val="0070C0"/>
          </a:solidFill>
        </a:ln>
      </dgm:spPr>
      <dgm:t>
        <a:bodyPr/>
        <a:lstStyle/>
        <a:p>
          <a:endParaRPr lang="ru-RU"/>
        </a:p>
      </dgm:t>
    </dgm:pt>
    <dgm:pt modelId="{DBF3A03B-E37E-4126-9F5E-74A9617847EF}" type="pres">
      <dgm:prSet presAssocID="{B6DFD4C6-99A4-4E46-A173-DD033FD3023D}" presName="FiveConn_1-2" presStyleLbl="fgAccFollowNode1" presStyleIdx="0" presStyleCnt="4" custLinFactX="-200000" custLinFactY="81123" custLinFactNeighborX="-258505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646F4B-7D47-49A5-9C5B-06EF565DD0D2}" type="pres">
      <dgm:prSet presAssocID="{B6DFD4C6-99A4-4E46-A173-DD033FD3023D}" presName="FiveConn_2-3" presStyleLbl="fgAccFollowNode1" presStyleIdx="1" presStyleCnt="4" custLinFactX="-200000" custLinFactY="79845" custLinFactNeighborX="-251715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9DBFD0-5C31-45AF-93B8-023EBE66EFC8}" type="pres">
      <dgm:prSet presAssocID="{B6DFD4C6-99A4-4E46-A173-DD033FD3023D}" presName="FiveConn_3-4" presStyleLbl="fgAccFollowNode1" presStyleIdx="2" presStyleCnt="4" custAng="10800000" custLinFactX="-200000" custLinFactY="70260" custLinFactNeighborX="-244926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555E17-27AA-4C34-95DF-CA31A5C3A0B5}" type="pres">
      <dgm:prSet presAssocID="{B6DFD4C6-99A4-4E46-A173-DD033FD3023D}" presName="FiveConn_4-5" presStyleLbl="fgAccFollowNode1" presStyleIdx="3" presStyleCnt="4" custLinFactX="-400000" custLinFactY="-217599" custLinFactNeighborX="-407750" custLinFactNeighborY="-3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01C69E-E262-4251-B1ED-69399E0CFA2F}" type="pres">
      <dgm:prSet presAssocID="{B6DFD4C6-99A4-4E46-A173-DD033FD3023D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CEB943-A3C4-4B5A-8389-7395B34E18C9}" type="pres">
      <dgm:prSet presAssocID="{B6DFD4C6-99A4-4E46-A173-DD033FD3023D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1E5AA6-1DFB-4F57-B7C4-6C93E27F0F6D}" type="pres">
      <dgm:prSet presAssocID="{B6DFD4C6-99A4-4E46-A173-DD033FD3023D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8E5F76-4EE5-4A59-9E77-E0B53BDDBE76}" type="pres">
      <dgm:prSet presAssocID="{B6DFD4C6-99A4-4E46-A173-DD033FD3023D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60D3D5-C5C2-42B7-BF16-4D40B60B6556}" type="pres">
      <dgm:prSet presAssocID="{B6DFD4C6-99A4-4E46-A173-DD033FD3023D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C06F7C2-7767-486C-9C7F-8C0874438D66}" type="presOf" srcId="{B6DFD4C6-99A4-4E46-A173-DD033FD3023D}" destId="{DBBA65C0-4AA0-4CC4-8CB3-F9964CC5E82B}" srcOrd="0" destOrd="0" presId="urn:microsoft.com/office/officeart/2005/8/layout/vProcess5"/>
    <dgm:cxn modelId="{91FDA64D-BEBE-4EF6-81AD-007C5374C0E8}" srcId="{B6DFD4C6-99A4-4E46-A173-DD033FD3023D}" destId="{EAEDEF15-23E5-410B-B22B-CDBEAE5D13D6}" srcOrd="3" destOrd="0" parTransId="{A6C71559-9A05-4BD8-9D60-63CD5756A267}" sibTransId="{ECE7EA4C-E220-4E57-B02A-7ADD7B6861ED}"/>
    <dgm:cxn modelId="{B0C7E03B-6343-44CB-8A36-93D99CA4F111}" srcId="{B6DFD4C6-99A4-4E46-A173-DD033FD3023D}" destId="{1961EAE2-766D-4645-A41E-F9BB88D0110C}" srcOrd="0" destOrd="0" parTransId="{E6CE16A5-73DC-4F82-B060-EC2DFDEF8C62}" sibTransId="{5D40387A-3D85-4E4A-AA3D-F75B712A5DD5}"/>
    <dgm:cxn modelId="{F7AE99F8-F283-4EB7-A22B-0E9783821870}" type="presOf" srcId="{EAEDEF15-23E5-410B-B22B-CDBEAE5D13D6}" destId="{5A8E5F76-4EE5-4A59-9E77-E0B53BDDBE76}" srcOrd="1" destOrd="0" presId="urn:microsoft.com/office/officeart/2005/8/layout/vProcess5"/>
    <dgm:cxn modelId="{4E03535A-D5CE-41B8-8AB4-9C47A7FC2011}" type="presOf" srcId="{1961EAE2-766D-4645-A41E-F9BB88D0110C}" destId="{0BC7A2E7-0AE4-4C2F-BFD1-C3D0644600C1}" srcOrd="0" destOrd="0" presId="urn:microsoft.com/office/officeart/2005/8/layout/vProcess5"/>
    <dgm:cxn modelId="{652C206D-E3EB-4542-B34E-6E2DA056F4AC}" srcId="{B6DFD4C6-99A4-4E46-A173-DD033FD3023D}" destId="{8F1F5B2D-CDDF-4B92-82AB-8B63BA09D615}" srcOrd="1" destOrd="0" parTransId="{5CEBE178-F310-4410-B919-C185E922E46A}" sibTransId="{457A6DFC-A539-4E19-8D91-51A2930D27D8}"/>
    <dgm:cxn modelId="{9A757F1F-3307-4FFD-BC04-0DDEEB2B9B2D}" type="presOf" srcId="{317F315E-9EF7-44FF-A805-022B25F7C5CA}" destId="{C8A034DE-F254-44D6-B264-8FDAE232DB86}" srcOrd="0" destOrd="0" presId="urn:microsoft.com/office/officeart/2005/8/layout/vProcess5"/>
    <dgm:cxn modelId="{CFFD444C-FC63-4DB5-988A-9F29037EC9F9}" type="presOf" srcId="{5D40387A-3D85-4E4A-AA3D-F75B712A5DD5}" destId="{DBF3A03B-E37E-4126-9F5E-74A9617847EF}" srcOrd="0" destOrd="0" presId="urn:microsoft.com/office/officeart/2005/8/layout/vProcess5"/>
    <dgm:cxn modelId="{062E2F0E-2AA7-465E-8BC6-BD8C1DF0B205}" type="presOf" srcId="{8F1F5B2D-CDDF-4B92-82AB-8B63BA09D615}" destId="{4DCEB943-A3C4-4B5A-8389-7395B34E18C9}" srcOrd="1" destOrd="0" presId="urn:microsoft.com/office/officeart/2005/8/layout/vProcess5"/>
    <dgm:cxn modelId="{80D08F31-736B-444C-B8A0-A9E4CA221ABE}" type="presOf" srcId="{8F1F5B2D-CDDF-4B92-82AB-8B63BA09D615}" destId="{361BC028-258E-4D4D-8A41-3DCCB81C5F76}" srcOrd="0" destOrd="0" presId="urn:microsoft.com/office/officeart/2005/8/layout/vProcess5"/>
    <dgm:cxn modelId="{3AC1B4FD-9EF6-4EAE-8C5F-E653A4831A8C}" type="presOf" srcId="{457A6DFC-A539-4E19-8D91-51A2930D27D8}" destId="{93646F4B-7D47-49A5-9C5B-06EF565DD0D2}" srcOrd="0" destOrd="0" presId="urn:microsoft.com/office/officeart/2005/8/layout/vProcess5"/>
    <dgm:cxn modelId="{7377F541-6683-4F5F-9B34-824C2B00EA4B}" type="presOf" srcId="{ECE7EA4C-E220-4E57-B02A-7ADD7B6861ED}" destId="{47555E17-27AA-4C34-95DF-CA31A5C3A0B5}" srcOrd="0" destOrd="0" presId="urn:microsoft.com/office/officeart/2005/8/layout/vProcess5"/>
    <dgm:cxn modelId="{97B0FC9C-92A6-4F19-925A-12220E0F6950}" srcId="{B6DFD4C6-99A4-4E46-A173-DD033FD3023D}" destId="{01CEB06E-1AC5-4639-83BE-1C2DC600E021}" srcOrd="2" destOrd="0" parTransId="{C0E1B508-4190-4DB1-9191-D080A1531054}" sibTransId="{B8CFCB9D-AD0E-4C16-9F32-E3A622AB9D42}"/>
    <dgm:cxn modelId="{E00E0D4A-CAD3-4BF6-89F0-D995A71D52C4}" type="presOf" srcId="{01CEB06E-1AC5-4639-83BE-1C2DC600E021}" destId="{65061C1D-4846-4590-89BC-21EACD6C5DE1}" srcOrd="0" destOrd="0" presId="urn:microsoft.com/office/officeart/2005/8/layout/vProcess5"/>
    <dgm:cxn modelId="{16DB1856-3CA6-4EA7-A5DD-F8D5F34F85A2}" type="presOf" srcId="{B8CFCB9D-AD0E-4C16-9F32-E3A622AB9D42}" destId="{099DBFD0-5C31-45AF-93B8-023EBE66EFC8}" srcOrd="0" destOrd="0" presId="urn:microsoft.com/office/officeart/2005/8/layout/vProcess5"/>
    <dgm:cxn modelId="{AFA57B2C-E030-44B7-A8EE-1FFE3831C2A0}" type="presOf" srcId="{EAEDEF15-23E5-410B-B22B-CDBEAE5D13D6}" destId="{8247D636-1765-4404-A414-6D925E1A1EAA}" srcOrd="0" destOrd="0" presId="urn:microsoft.com/office/officeart/2005/8/layout/vProcess5"/>
    <dgm:cxn modelId="{554F408B-12D3-4B83-93F9-A6F73ECA20A8}" type="presOf" srcId="{317F315E-9EF7-44FF-A805-022B25F7C5CA}" destId="{8B60D3D5-C5C2-42B7-BF16-4D40B60B6556}" srcOrd="1" destOrd="0" presId="urn:microsoft.com/office/officeart/2005/8/layout/vProcess5"/>
    <dgm:cxn modelId="{AB0F1447-0E4C-4803-B21C-0F5CAF4E5F93}" type="presOf" srcId="{01CEB06E-1AC5-4639-83BE-1C2DC600E021}" destId="{FA1E5AA6-1DFB-4F57-B7C4-6C93E27F0F6D}" srcOrd="1" destOrd="0" presId="urn:microsoft.com/office/officeart/2005/8/layout/vProcess5"/>
    <dgm:cxn modelId="{0ECDEADF-AE61-4A87-8DE3-1BB0CB05747B}" srcId="{B6DFD4C6-99A4-4E46-A173-DD033FD3023D}" destId="{317F315E-9EF7-44FF-A805-022B25F7C5CA}" srcOrd="4" destOrd="0" parTransId="{668F0227-9C07-49C1-BCF9-59D01A3832FC}" sibTransId="{1FB25F90-036E-44D0-ACC9-002219D0ADF7}"/>
    <dgm:cxn modelId="{EE2B4AFD-A652-4B94-AFA1-BF5F3122B152}" type="presOf" srcId="{1961EAE2-766D-4645-A41E-F9BB88D0110C}" destId="{7F01C69E-E262-4251-B1ED-69399E0CFA2F}" srcOrd="1" destOrd="0" presId="urn:microsoft.com/office/officeart/2005/8/layout/vProcess5"/>
    <dgm:cxn modelId="{5FFA99CB-B4CA-48F5-8BBB-616DEEEB47C1}" type="presParOf" srcId="{DBBA65C0-4AA0-4CC4-8CB3-F9964CC5E82B}" destId="{B30E5155-8D75-40BC-82E4-74199FE40D60}" srcOrd="0" destOrd="0" presId="urn:microsoft.com/office/officeart/2005/8/layout/vProcess5"/>
    <dgm:cxn modelId="{71CFA2BE-C196-43DB-A221-CB9ECBF5988E}" type="presParOf" srcId="{DBBA65C0-4AA0-4CC4-8CB3-F9964CC5E82B}" destId="{0BC7A2E7-0AE4-4C2F-BFD1-C3D0644600C1}" srcOrd="1" destOrd="0" presId="urn:microsoft.com/office/officeart/2005/8/layout/vProcess5"/>
    <dgm:cxn modelId="{C0EA7D7B-A21E-4869-AC08-D64622716E6A}" type="presParOf" srcId="{DBBA65C0-4AA0-4CC4-8CB3-F9964CC5E82B}" destId="{361BC028-258E-4D4D-8A41-3DCCB81C5F76}" srcOrd="2" destOrd="0" presId="urn:microsoft.com/office/officeart/2005/8/layout/vProcess5"/>
    <dgm:cxn modelId="{30DB6A1C-41C6-47BA-8841-AC53BD15222D}" type="presParOf" srcId="{DBBA65C0-4AA0-4CC4-8CB3-F9964CC5E82B}" destId="{65061C1D-4846-4590-89BC-21EACD6C5DE1}" srcOrd="3" destOrd="0" presId="urn:microsoft.com/office/officeart/2005/8/layout/vProcess5"/>
    <dgm:cxn modelId="{38AEA120-84BD-4284-8322-22F75D38E874}" type="presParOf" srcId="{DBBA65C0-4AA0-4CC4-8CB3-F9964CC5E82B}" destId="{8247D636-1765-4404-A414-6D925E1A1EAA}" srcOrd="4" destOrd="0" presId="urn:microsoft.com/office/officeart/2005/8/layout/vProcess5"/>
    <dgm:cxn modelId="{361E969D-E0F9-48EF-8651-EBED4BD95458}" type="presParOf" srcId="{DBBA65C0-4AA0-4CC4-8CB3-F9964CC5E82B}" destId="{C8A034DE-F254-44D6-B264-8FDAE232DB86}" srcOrd="5" destOrd="0" presId="urn:microsoft.com/office/officeart/2005/8/layout/vProcess5"/>
    <dgm:cxn modelId="{A0348337-ACA9-4629-BC65-D6F0A3BDC8A1}" type="presParOf" srcId="{DBBA65C0-4AA0-4CC4-8CB3-F9964CC5E82B}" destId="{DBF3A03B-E37E-4126-9F5E-74A9617847EF}" srcOrd="6" destOrd="0" presId="urn:microsoft.com/office/officeart/2005/8/layout/vProcess5"/>
    <dgm:cxn modelId="{72E9FB0E-B790-4846-B7E0-3B09D1E56547}" type="presParOf" srcId="{DBBA65C0-4AA0-4CC4-8CB3-F9964CC5E82B}" destId="{93646F4B-7D47-49A5-9C5B-06EF565DD0D2}" srcOrd="7" destOrd="0" presId="urn:microsoft.com/office/officeart/2005/8/layout/vProcess5"/>
    <dgm:cxn modelId="{9DAC9A19-0E3C-4647-89AF-D088E01AF36F}" type="presParOf" srcId="{DBBA65C0-4AA0-4CC4-8CB3-F9964CC5E82B}" destId="{099DBFD0-5C31-45AF-93B8-023EBE66EFC8}" srcOrd="8" destOrd="0" presId="urn:microsoft.com/office/officeart/2005/8/layout/vProcess5"/>
    <dgm:cxn modelId="{FB045D6D-FF1E-46E5-AFF2-07FE2BBC69B9}" type="presParOf" srcId="{DBBA65C0-4AA0-4CC4-8CB3-F9964CC5E82B}" destId="{47555E17-27AA-4C34-95DF-CA31A5C3A0B5}" srcOrd="9" destOrd="0" presId="urn:microsoft.com/office/officeart/2005/8/layout/vProcess5"/>
    <dgm:cxn modelId="{838F3142-1A75-4D0F-A1FF-A16B089EC539}" type="presParOf" srcId="{DBBA65C0-4AA0-4CC4-8CB3-F9964CC5E82B}" destId="{7F01C69E-E262-4251-B1ED-69399E0CFA2F}" srcOrd="10" destOrd="0" presId="urn:microsoft.com/office/officeart/2005/8/layout/vProcess5"/>
    <dgm:cxn modelId="{843B2A0E-800D-4D91-8407-92348D6839A6}" type="presParOf" srcId="{DBBA65C0-4AA0-4CC4-8CB3-F9964CC5E82B}" destId="{4DCEB943-A3C4-4B5A-8389-7395B34E18C9}" srcOrd="11" destOrd="0" presId="urn:microsoft.com/office/officeart/2005/8/layout/vProcess5"/>
    <dgm:cxn modelId="{838A0875-6E2F-4EE9-8EB5-5E5E8E842D56}" type="presParOf" srcId="{DBBA65C0-4AA0-4CC4-8CB3-F9964CC5E82B}" destId="{FA1E5AA6-1DFB-4F57-B7C4-6C93E27F0F6D}" srcOrd="12" destOrd="0" presId="urn:microsoft.com/office/officeart/2005/8/layout/vProcess5"/>
    <dgm:cxn modelId="{936A0F2F-80AF-4943-95B3-9CBE90A42D58}" type="presParOf" srcId="{DBBA65C0-4AA0-4CC4-8CB3-F9964CC5E82B}" destId="{5A8E5F76-4EE5-4A59-9E77-E0B53BDDBE76}" srcOrd="13" destOrd="0" presId="urn:microsoft.com/office/officeart/2005/8/layout/vProcess5"/>
    <dgm:cxn modelId="{8DF33DF9-C855-427C-9CED-02830C275080}" type="presParOf" srcId="{DBBA65C0-4AA0-4CC4-8CB3-F9964CC5E82B}" destId="{8B60D3D5-C5C2-42B7-BF16-4D40B60B6556}" srcOrd="14" destOrd="0" presId="urn:microsoft.com/office/officeart/2005/8/layout/vProcess5"/>
  </dgm:cxnLst>
  <dgm:bg/>
  <dgm:whole>
    <a:ln w="76200"/>
  </dgm:whole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3A1E9C-E162-43D9-AEE7-82065FF16406}" type="datetimeFigureOut">
              <a:rPr lang="ru-RU" smtClean="0"/>
              <a:pPr/>
              <a:t>21.05.2012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905384-0EF3-4FD6-ABA2-C7252DA7881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F4016A-29D6-4CAD-A2D6-2F0195357D4A}" type="datetimeFigureOut">
              <a:rPr lang="ru-RU" smtClean="0"/>
              <a:pPr/>
              <a:t>21.05.2012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906CC3-F6CE-40BB-9B9F-2E55614104A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Задание:</a:t>
            </a:r>
            <a:r>
              <a:rPr lang="ru-RU" dirty="0" smtClean="0"/>
              <a:t> по имеющимся данным попробовать восстановить полную карту (таблицу) мониторинга,</a:t>
            </a:r>
            <a:r>
              <a:rPr lang="ru-RU" baseline="0" dirty="0" smtClean="0"/>
              <a:t> связи колонок таблицы частично установлены, остальные внести, при обсуждении в группе возможны любые изменения, изъятие связей.</a:t>
            </a:r>
          </a:p>
          <a:p>
            <a:endParaRPr lang="ru-RU" baseline="0" dirty="0" smtClean="0"/>
          </a:p>
          <a:p>
            <a:r>
              <a:rPr lang="ru-RU" b="1" baseline="0" dirty="0" smtClean="0"/>
              <a:t>Данные: </a:t>
            </a:r>
            <a:r>
              <a:rPr lang="ru-RU" dirty="0" smtClean="0"/>
              <a:t>Востребованность программ специальных курсов за год составила 40%</a:t>
            </a:r>
            <a:r>
              <a:rPr lang="ru-RU" baseline="0" dirty="0" smtClean="0"/>
              <a:t> (30% обучающихся не проявляют к курсам интереса, 30% - отсев участников курсов на конец года)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06CC3-F6CE-40BB-9B9F-2E55614104A3}" type="slidenum">
              <a:rPr lang="ru-RU" smtClean="0"/>
              <a:pPr/>
              <a:t>40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06CC3-F6CE-40BB-9B9F-2E55614104A3}" type="slidenum">
              <a:rPr lang="ru-RU" smtClean="0"/>
              <a:pPr/>
              <a:t>43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2" name="AutoShape 200"/>
          <p:cNvSpPr>
            <a:spLocks noChangeArrowheads="1"/>
          </p:cNvSpPr>
          <p:nvPr/>
        </p:nvSpPr>
        <p:spPr bwMode="gray">
          <a:xfrm>
            <a:off x="88900" y="69850"/>
            <a:ext cx="8994775" cy="6729413"/>
          </a:xfrm>
          <a:prstGeom prst="roundRect">
            <a:avLst>
              <a:gd name="adj" fmla="val 4245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273" name="Group 201"/>
          <p:cNvGrpSpPr>
            <a:grpSpLocks/>
          </p:cNvGrpSpPr>
          <p:nvPr/>
        </p:nvGrpSpPr>
        <p:grpSpPr bwMode="auto">
          <a:xfrm>
            <a:off x="250825" y="260350"/>
            <a:ext cx="8642350" cy="4824413"/>
            <a:chOff x="158" y="164"/>
            <a:chExt cx="5444" cy="3039"/>
          </a:xfrm>
        </p:grpSpPr>
        <p:sp>
          <p:nvSpPr>
            <p:cNvPr id="3274" name="AutoShape 202"/>
            <p:cNvSpPr>
              <a:spLocks noChangeArrowheads="1"/>
            </p:cNvSpPr>
            <p:nvPr userDrawn="1"/>
          </p:nvSpPr>
          <p:spPr bwMode="gray">
            <a:xfrm>
              <a:off x="158" y="164"/>
              <a:ext cx="5444" cy="2991"/>
            </a:xfrm>
            <a:prstGeom prst="roundRect">
              <a:avLst>
                <a:gd name="adj" fmla="val 3912"/>
              </a:avLst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75" name="Freeform 203"/>
            <p:cNvSpPr>
              <a:spLocks/>
            </p:cNvSpPr>
            <p:nvPr userDrawn="1"/>
          </p:nvSpPr>
          <p:spPr bwMode="gray">
            <a:xfrm>
              <a:off x="2567" y="1337"/>
              <a:ext cx="36" cy="185"/>
            </a:xfrm>
            <a:custGeom>
              <a:avLst/>
              <a:gdLst/>
              <a:ahLst/>
              <a:cxnLst>
                <a:cxn ang="0">
                  <a:pos x="0" y="165"/>
                </a:cxn>
                <a:cxn ang="0">
                  <a:pos x="7" y="172"/>
                </a:cxn>
                <a:cxn ang="0">
                  <a:pos x="14" y="158"/>
                </a:cxn>
                <a:cxn ang="0">
                  <a:pos x="25" y="169"/>
                </a:cxn>
                <a:cxn ang="0">
                  <a:pos x="25" y="165"/>
                </a:cxn>
                <a:cxn ang="0">
                  <a:pos x="25" y="162"/>
                </a:cxn>
                <a:cxn ang="0">
                  <a:pos x="25" y="155"/>
                </a:cxn>
                <a:cxn ang="0">
                  <a:pos x="21" y="144"/>
                </a:cxn>
                <a:cxn ang="0">
                  <a:pos x="21" y="141"/>
                </a:cxn>
                <a:cxn ang="0">
                  <a:pos x="17" y="134"/>
                </a:cxn>
                <a:cxn ang="0">
                  <a:pos x="17" y="123"/>
                </a:cxn>
                <a:cxn ang="0">
                  <a:pos x="21" y="116"/>
                </a:cxn>
                <a:cxn ang="0">
                  <a:pos x="25" y="109"/>
                </a:cxn>
                <a:cxn ang="0">
                  <a:pos x="32" y="106"/>
                </a:cxn>
                <a:cxn ang="0">
                  <a:pos x="35" y="98"/>
                </a:cxn>
                <a:cxn ang="0">
                  <a:pos x="35" y="91"/>
                </a:cxn>
                <a:cxn ang="0">
                  <a:pos x="35" y="88"/>
                </a:cxn>
                <a:cxn ang="0">
                  <a:pos x="32" y="84"/>
                </a:cxn>
                <a:cxn ang="0">
                  <a:pos x="32" y="77"/>
                </a:cxn>
                <a:cxn ang="0">
                  <a:pos x="32" y="70"/>
                </a:cxn>
                <a:cxn ang="0">
                  <a:pos x="32" y="63"/>
                </a:cxn>
                <a:cxn ang="0">
                  <a:pos x="28" y="53"/>
                </a:cxn>
                <a:cxn ang="0">
                  <a:pos x="28" y="46"/>
                </a:cxn>
                <a:cxn ang="0">
                  <a:pos x="28" y="39"/>
                </a:cxn>
                <a:cxn ang="0">
                  <a:pos x="25" y="35"/>
                </a:cxn>
                <a:cxn ang="0">
                  <a:pos x="25" y="35"/>
                </a:cxn>
                <a:cxn ang="0">
                  <a:pos x="25" y="28"/>
                </a:cxn>
                <a:cxn ang="0">
                  <a:pos x="25" y="21"/>
                </a:cxn>
                <a:cxn ang="0">
                  <a:pos x="25" y="10"/>
                </a:cxn>
                <a:cxn ang="0">
                  <a:pos x="28" y="7"/>
                </a:cxn>
                <a:cxn ang="0">
                  <a:pos x="28" y="3"/>
                </a:cxn>
                <a:cxn ang="0">
                  <a:pos x="25" y="3"/>
                </a:cxn>
                <a:cxn ang="0">
                  <a:pos x="25" y="0"/>
                </a:cxn>
                <a:cxn ang="0">
                  <a:pos x="21" y="0"/>
                </a:cxn>
                <a:cxn ang="0">
                  <a:pos x="17" y="0"/>
                </a:cxn>
                <a:cxn ang="0">
                  <a:pos x="14" y="3"/>
                </a:cxn>
                <a:cxn ang="0">
                  <a:pos x="14" y="10"/>
                </a:cxn>
                <a:cxn ang="0">
                  <a:pos x="10" y="14"/>
                </a:cxn>
                <a:cxn ang="0">
                  <a:pos x="10" y="21"/>
                </a:cxn>
                <a:cxn ang="0">
                  <a:pos x="7" y="21"/>
                </a:cxn>
                <a:cxn ang="0">
                  <a:pos x="3" y="42"/>
                </a:cxn>
                <a:cxn ang="0">
                  <a:pos x="3" y="42"/>
                </a:cxn>
                <a:cxn ang="0">
                  <a:pos x="3" y="49"/>
                </a:cxn>
                <a:cxn ang="0">
                  <a:pos x="7" y="56"/>
                </a:cxn>
                <a:cxn ang="0">
                  <a:pos x="7" y="60"/>
                </a:cxn>
                <a:cxn ang="0">
                  <a:pos x="7" y="70"/>
                </a:cxn>
                <a:cxn ang="0">
                  <a:pos x="7" y="91"/>
                </a:cxn>
                <a:cxn ang="0">
                  <a:pos x="7" y="113"/>
                </a:cxn>
                <a:cxn ang="0">
                  <a:pos x="7" y="134"/>
                </a:cxn>
                <a:cxn ang="0">
                  <a:pos x="7" y="144"/>
                </a:cxn>
                <a:cxn ang="0">
                  <a:pos x="7" y="148"/>
                </a:cxn>
                <a:cxn ang="0">
                  <a:pos x="3" y="155"/>
                </a:cxn>
                <a:cxn ang="0">
                  <a:pos x="3" y="158"/>
                </a:cxn>
                <a:cxn ang="0">
                  <a:pos x="0" y="165"/>
                </a:cxn>
                <a:cxn ang="0">
                  <a:pos x="0" y="165"/>
                </a:cxn>
              </a:cxnLst>
              <a:rect l="0" t="0" r="r" b="b"/>
              <a:pathLst>
                <a:path w="35" h="172">
                  <a:moveTo>
                    <a:pt x="0" y="165"/>
                  </a:moveTo>
                  <a:lnTo>
                    <a:pt x="7" y="172"/>
                  </a:lnTo>
                  <a:lnTo>
                    <a:pt x="14" y="158"/>
                  </a:lnTo>
                  <a:lnTo>
                    <a:pt x="25" y="169"/>
                  </a:lnTo>
                  <a:lnTo>
                    <a:pt x="25" y="165"/>
                  </a:lnTo>
                  <a:lnTo>
                    <a:pt x="25" y="162"/>
                  </a:lnTo>
                  <a:lnTo>
                    <a:pt x="25" y="155"/>
                  </a:lnTo>
                  <a:lnTo>
                    <a:pt x="21" y="144"/>
                  </a:lnTo>
                  <a:lnTo>
                    <a:pt x="21" y="141"/>
                  </a:lnTo>
                  <a:lnTo>
                    <a:pt x="17" y="134"/>
                  </a:lnTo>
                  <a:lnTo>
                    <a:pt x="17" y="123"/>
                  </a:lnTo>
                  <a:lnTo>
                    <a:pt x="21" y="116"/>
                  </a:lnTo>
                  <a:lnTo>
                    <a:pt x="25" y="109"/>
                  </a:lnTo>
                  <a:lnTo>
                    <a:pt x="32" y="106"/>
                  </a:lnTo>
                  <a:lnTo>
                    <a:pt x="35" y="98"/>
                  </a:lnTo>
                  <a:lnTo>
                    <a:pt x="35" y="91"/>
                  </a:lnTo>
                  <a:lnTo>
                    <a:pt x="35" y="88"/>
                  </a:lnTo>
                  <a:lnTo>
                    <a:pt x="32" y="84"/>
                  </a:lnTo>
                  <a:lnTo>
                    <a:pt x="32" y="77"/>
                  </a:lnTo>
                  <a:lnTo>
                    <a:pt x="32" y="70"/>
                  </a:lnTo>
                  <a:lnTo>
                    <a:pt x="32" y="63"/>
                  </a:lnTo>
                  <a:lnTo>
                    <a:pt x="28" y="53"/>
                  </a:lnTo>
                  <a:lnTo>
                    <a:pt x="28" y="46"/>
                  </a:lnTo>
                  <a:lnTo>
                    <a:pt x="28" y="39"/>
                  </a:lnTo>
                  <a:lnTo>
                    <a:pt x="25" y="35"/>
                  </a:lnTo>
                  <a:lnTo>
                    <a:pt x="25" y="35"/>
                  </a:lnTo>
                  <a:lnTo>
                    <a:pt x="25" y="28"/>
                  </a:lnTo>
                  <a:lnTo>
                    <a:pt x="25" y="21"/>
                  </a:lnTo>
                  <a:lnTo>
                    <a:pt x="25" y="10"/>
                  </a:lnTo>
                  <a:lnTo>
                    <a:pt x="28" y="7"/>
                  </a:lnTo>
                  <a:lnTo>
                    <a:pt x="28" y="3"/>
                  </a:lnTo>
                  <a:lnTo>
                    <a:pt x="25" y="3"/>
                  </a:lnTo>
                  <a:lnTo>
                    <a:pt x="25" y="0"/>
                  </a:lnTo>
                  <a:lnTo>
                    <a:pt x="21" y="0"/>
                  </a:lnTo>
                  <a:lnTo>
                    <a:pt x="17" y="0"/>
                  </a:lnTo>
                  <a:lnTo>
                    <a:pt x="14" y="3"/>
                  </a:lnTo>
                  <a:lnTo>
                    <a:pt x="14" y="10"/>
                  </a:lnTo>
                  <a:lnTo>
                    <a:pt x="10" y="14"/>
                  </a:lnTo>
                  <a:lnTo>
                    <a:pt x="10" y="21"/>
                  </a:lnTo>
                  <a:lnTo>
                    <a:pt x="7" y="21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9"/>
                  </a:lnTo>
                  <a:lnTo>
                    <a:pt x="7" y="56"/>
                  </a:lnTo>
                  <a:lnTo>
                    <a:pt x="7" y="60"/>
                  </a:lnTo>
                  <a:lnTo>
                    <a:pt x="7" y="70"/>
                  </a:lnTo>
                  <a:lnTo>
                    <a:pt x="7" y="91"/>
                  </a:lnTo>
                  <a:lnTo>
                    <a:pt x="7" y="113"/>
                  </a:lnTo>
                  <a:lnTo>
                    <a:pt x="7" y="134"/>
                  </a:lnTo>
                  <a:lnTo>
                    <a:pt x="7" y="144"/>
                  </a:lnTo>
                  <a:lnTo>
                    <a:pt x="7" y="148"/>
                  </a:lnTo>
                  <a:lnTo>
                    <a:pt x="3" y="155"/>
                  </a:lnTo>
                  <a:lnTo>
                    <a:pt x="3" y="158"/>
                  </a:lnTo>
                  <a:lnTo>
                    <a:pt x="0" y="165"/>
                  </a:lnTo>
                  <a:lnTo>
                    <a:pt x="0" y="165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6" name="Freeform 204"/>
            <p:cNvSpPr>
              <a:spLocks/>
            </p:cNvSpPr>
            <p:nvPr userDrawn="1"/>
          </p:nvSpPr>
          <p:spPr bwMode="gray">
            <a:xfrm>
              <a:off x="535" y="1595"/>
              <a:ext cx="7" cy="4"/>
            </a:xfrm>
            <a:custGeom>
              <a:avLst/>
              <a:gdLst/>
              <a:ahLst/>
              <a:cxnLst>
                <a:cxn ang="0">
                  <a:pos x="7" y="4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3" y="4"/>
                </a:cxn>
                <a:cxn ang="0">
                  <a:pos x="0" y="0"/>
                </a:cxn>
                <a:cxn ang="0">
                  <a:pos x="3" y="4"/>
                </a:cxn>
                <a:cxn ang="0">
                  <a:pos x="7" y="4"/>
                </a:cxn>
                <a:cxn ang="0">
                  <a:pos x="7" y="4"/>
                </a:cxn>
              </a:cxnLst>
              <a:rect l="0" t="0" r="r" b="b"/>
              <a:pathLst>
                <a:path w="7" h="4">
                  <a:moveTo>
                    <a:pt x="7" y="4"/>
                  </a:moveTo>
                  <a:lnTo>
                    <a:pt x="7" y="4"/>
                  </a:lnTo>
                  <a:lnTo>
                    <a:pt x="7" y="4"/>
                  </a:lnTo>
                  <a:lnTo>
                    <a:pt x="3" y="4"/>
                  </a:lnTo>
                  <a:lnTo>
                    <a:pt x="0" y="0"/>
                  </a:lnTo>
                  <a:lnTo>
                    <a:pt x="3" y="4"/>
                  </a:lnTo>
                  <a:lnTo>
                    <a:pt x="7" y="4"/>
                  </a:lnTo>
                  <a:lnTo>
                    <a:pt x="7" y="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7" name="Freeform 205"/>
            <p:cNvSpPr>
              <a:spLocks/>
            </p:cNvSpPr>
            <p:nvPr userDrawn="1"/>
          </p:nvSpPr>
          <p:spPr bwMode="gray">
            <a:xfrm>
              <a:off x="526" y="1591"/>
              <a:ext cx="5" cy="4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lnTo>
                    <a:pt x="4" y="0"/>
                  </a:lnTo>
                  <a:lnTo>
                    <a:pt x="0" y="3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8" name="Freeform 206"/>
            <p:cNvSpPr>
              <a:spLocks/>
            </p:cNvSpPr>
            <p:nvPr userDrawn="1"/>
          </p:nvSpPr>
          <p:spPr bwMode="gray">
            <a:xfrm>
              <a:off x="535" y="1607"/>
              <a:ext cx="7" cy="4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3" y="4"/>
                </a:cxn>
                <a:cxn ang="0">
                  <a:pos x="7" y="0"/>
                </a:cxn>
                <a:cxn ang="0">
                  <a:pos x="3" y="4"/>
                </a:cxn>
                <a:cxn ang="0">
                  <a:pos x="0" y="4"/>
                </a:cxn>
              </a:cxnLst>
              <a:rect l="0" t="0" r="r" b="b"/>
              <a:pathLst>
                <a:path w="7" h="4">
                  <a:moveTo>
                    <a:pt x="0" y="4"/>
                  </a:moveTo>
                  <a:lnTo>
                    <a:pt x="3" y="4"/>
                  </a:lnTo>
                  <a:lnTo>
                    <a:pt x="7" y="0"/>
                  </a:lnTo>
                  <a:lnTo>
                    <a:pt x="3" y="4"/>
                  </a:lnTo>
                  <a:lnTo>
                    <a:pt x="0" y="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9" name="Freeform 207"/>
            <p:cNvSpPr>
              <a:spLocks/>
            </p:cNvSpPr>
            <p:nvPr userDrawn="1"/>
          </p:nvSpPr>
          <p:spPr bwMode="gray">
            <a:xfrm>
              <a:off x="610" y="1572"/>
              <a:ext cx="4" cy="4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4" y="4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lnTo>
                    <a:pt x="0" y="4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0" name="Freeform 208"/>
            <p:cNvSpPr>
              <a:spLocks/>
            </p:cNvSpPr>
            <p:nvPr userDrawn="1"/>
          </p:nvSpPr>
          <p:spPr bwMode="gray">
            <a:xfrm>
              <a:off x="1023" y="1470"/>
              <a:ext cx="7" cy="30"/>
            </a:xfrm>
            <a:custGeom>
              <a:avLst/>
              <a:gdLst/>
              <a:ahLst/>
              <a:cxnLst>
                <a:cxn ang="0">
                  <a:pos x="7" y="28"/>
                </a:cxn>
                <a:cxn ang="0">
                  <a:pos x="7" y="21"/>
                </a:cxn>
                <a:cxn ang="0">
                  <a:pos x="7" y="14"/>
                </a:cxn>
                <a:cxn ang="0">
                  <a:pos x="4" y="7"/>
                </a:cxn>
                <a:cxn ang="0">
                  <a:pos x="4" y="4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4" y="7"/>
                </a:cxn>
                <a:cxn ang="0">
                  <a:pos x="7" y="14"/>
                </a:cxn>
                <a:cxn ang="0">
                  <a:pos x="7" y="21"/>
                </a:cxn>
                <a:cxn ang="0">
                  <a:pos x="7" y="28"/>
                </a:cxn>
              </a:cxnLst>
              <a:rect l="0" t="0" r="r" b="b"/>
              <a:pathLst>
                <a:path w="7" h="28">
                  <a:moveTo>
                    <a:pt x="7" y="28"/>
                  </a:moveTo>
                  <a:lnTo>
                    <a:pt x="7" y="21"/>
                  </a:lnTo>
                  <a:lnTo>
                    <a:pt x="7" y="14"/>
                  </a:lnTo>
                  <a:lnTo>
                    <a:pt x="4" y="7"/>
                  </a:lnTo>
                  <a:lnTo>
                    <a:pt x="4" y="4"/>
                  </a:lnTo>
                  <a:lnTo>
                    <a:pt x="0" y="0"/>
                  </a:lnTo>
                  <a:lnTo>
                    <a:pt x="4" y="4"/>
                  </a:lnTo>
                  <a:lnTo>
                    <a:pt x="4" y="7"/>
                  </a:lnTo>
                  <a:lnTo>
                    <a:pt x="7" y="14"/>
                  </a:lnTo>
                  <a:lnTo>
                    <a:pt x="7" y="21"/>
                  </a:lnTo>
                  <a:lnTo>
                    <a:pt x="7" y="28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1" name="Freeform 209"/>
            <p:cNvSpPr>
              <a:spLocks/>
            </p:cNvSpPr>
            <p:nvPr userDrawn="1"/>
          </p:nvSpPr>
          <p:spPr bwMode="gray">
            <a:xfrm>
              <a:off x="802" y="1462"/>
              <a:ext cx="7" cy="4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4" y="4"/>
                </a:cxn>
                <a:cxn ang="0">
                  <a:pos x="0" y="4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7" y="0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lnTo>
                    <a:pt x="4" y="4"/>
                  </a:lnTo>
                  <a:lnTo>
                    <a:pt x="0" y="4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2" name="Freeform 210"/>
            <p:cNvSpPr>
              <a:spLocks/>
            </p:cNvSpPr>
            <p:nvPr userDrawn="1"/>
          </p:nvSpPr>
          <p:spPr bwMode="gray">
            <a:xfrm>
              <a:off x="781" y="1489"/>
              <a:ext cx="11" cy="3"/>
            </a:xfrm>
            <a:custGeom>
              <a:avLst/>
              <a:gdLst/>
              <a:ahLst/>
              <a:cxnLst>
                <a:cxn ang="0">
                  <a:pos x="11" y="3"/>
                </a:cxn>
                <a:cxn ang="0">
                  <a:pos x="7" y="3"/>
                </a:cxn>
                <a:cxn ang="0">
                  <a:pos x="0" y="0"/>
                </a:cxn>
                <a:cxn ang="0">
                  <a:pos x="7" y="3"/>
                </a:cxn>
                <a:cxn ang="0">
                  <a:pos x="11" y="3"/>
                </a:cxn>
              </a:cxnLst>
              <a:rect l="0" t="0" r="r" b="b"/>
              <a:pathLst>
                <a:path w="11" h="3">
                  <a:moveTo>
                    <a:pt x="11" y="3"/>
                  </a:moveTo>
                  <a:lnTo>
                    <a:pt x="7" y="3"/>
                  </a:lnTo>
                  <a:lnTo>
                    <a:pt x="0" y="0"/>
                  </a:lnTo>
                  <a:lnTo>
                    <a:pt x="7" y="3"/>
                  </a:lnTo>
                  <a:lnTo>
                    <a:pt x="11" y="3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3" name="Freeform 211"/>
            <p:cNvSpPr>
              <a:spLocks/>
            </p:cNvSpPr>
            <p:nvPr userDrawn="1"/>
          </p:nvSpPr>
          <p:spPr bwMode="gray">
            <a:xfrm>
              <a:off x="868" y="1474"/>
              <a:ext cx="7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0"/>
                </a:cxn>
                <a:cxn ang="0">
                  <a:pos x="7" y="3"/>
                </a:cxn>
                <a:cxn ang="0">
                  <a:pos x="3" y="3"/>
                </a:cxn>
                <a:cxn ang="0">
                  <a:pos x="3" y="0"/>
                </a:cxn>
                <a:cxn ang="0">
                  <a:pos x="0" y="0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3" y="0"/>
                  </a:lnTo>
                  <a:lnTo>
                    <a:pt x="7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4" name="Freeform 212"/>
            <p:cNvSpPr>
              <a:spLocks/>
            </p:cNvSpPr>
            <p:nvPr userDrawn="1"/>
          </p:nvSpPr>
          <p:spPr bwMode="gray">
            <a:xfrm>
              <a:off x="937" y="1455"/>
              <a:ext cx="10" cy="49"/>
            </a:xfrm>
            <a:custGeom>
              <a:avLst/>
              <a:gdLst/>
              <a:ahLst/>
              <a:cxnLst>
                <a:cxn ang="0">
                  <a:pos x="10" y="11"/>
                </a:cxn>
                <a:cxn ang="0">
                  <a:pos x="7" y="14"/>
                </a:cxn>
                <a:cxn ang="0">
                  <a:pos x="7" y="18"/>
                </a:cxn>
                <a:cxn ang="0">
                  <a:pos x="7" y="25"/>
                </a:cxn>
                <a:cxn ang="0">
                  <a:pos x="7" y="32"/>
                </a:cxn>
                <a:cxn ang="0">
                  <a:pos x="3" y="35"/>
                </a:cxn>
                <a:cxn ang="0">
                  <a:pos x="3" y="39"/>
                </a:cxn>
                <a:cxn ang="0">
                  <a:pos x="3" y="42"/>
                </a:cxn>
                <a:cxn ang="0">
                  <a:pos x="0" y="46"/>
                </a:cxn>
                <a:cxn ang="0">
                  <a:pos x="3" y="39"/>
                </a:cxn>
                <a:cxn ang="0">
                  <a:pos x="3" y="32"/>
                </a:cxn>
                <a:cxn ang="0">
                  <a:pos x="7" y="28"/>
                </a:cxn>
                <a:cxn ang="0">
                  <a:pos x="7" y="25"/>
                </a:cxn>
                <a:cxn ang="0">
                  <a:pos x="7" y="18"/>
                </a:cxn>
                <a:cxn ang="0">
                  <a:pos x="7" y="14"/>
                </a:cxn>
                <a:cxn ang="0">
                  <a:pos x="10" y="11"/>
                </a:cxn>
                <a:cxn ang="0">
                  <a:pos x="3" y="0"/>
                </a:cxn>
                <a:cxn ang="0">
                  <a:pos x="10" y="7"/>
                </a:cxn>
                <a:cxn ang="0">
                  <a:pos x="10" y="11"/>
                </a:cxn>
              </a:cxnLst>
              <a:rect l="0" t="0" r="r" b="b"/>
              <a:pathLst>
                <a:path w="10" h="46">
                  <a:moveTo>
                    <a:pt x="10" y="11"/>
                  </a:moveTo>
                  <a:lnTo>
                    <a:pt x="7" y="14"/>
                  </a:lnTo>
                  <a:lnTo>
                    <a:pt x="7" y="18"/>
                  </a:lnTo>
                  <a:lnTo>
                    <a:pt x="7" y="25"/>
                  </a:lnTo>
                  <a:lnTo>
                    <a:pt x="7" y="32"/>
                  </a:lnTo>
                  <a:lnTo>
                    <a:pt x="3" y="35"/>
                  </a:lnTo>
                  <a:lnTo>
                    <a:pt x="3" y="39"/>
                  </a:lnTo>
                  <a:lnTo>
                    <a:pt x="3" y="42"/>
                  </a:lnTo>
                  <a:lnTo>
                    <a:pt x="0" y="46"/>
                  </a:lnTo>
                  <a:lnTo>
                    <a:pt x="3" y="39"/>
                  </a:lnTo>
                  <a:lnTo>
                    <a:pt x="3" y="32"/>
                  </a:lnTo>
                  <a:lnTo>
                    <a:pt x="7" y="28"/>
                  </a:lnTo>
                  <a:lnTo>
                    <a:pt x="7" y="25"/>
                  </a:lnTo>
                  <a:lnTo>
                    <a:pt x="7" y="18"/>
                  </a:lnTo>
                  <a:lnTo>
                    <a:pt x="7" y="14"/>
                  </a:lnTo>
                  <a:lnTo>
                    <a:pt x="10" y="11"/>
                  </a:lnTo>
                  <a:lnTo>
                    <a:pt x="3" y="0"/>
                  </a:lnTo>
                  <a:lnTo>
                    <a:pt x="10" y="7"/>
                  </a:lnTo>
                  <a:lnTo>
                    <a:pt x="10" y="11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5" name="Freeform 213"/>
            <p:cNvSpPr>
              <a:spLocks/>
            </p:cNvSpPr>
            <p:nvPr userDrawn="1"/>
          </p:nvSpPr>
          <p:spPr bwMode="gray">
            <a:xfrm>
              <a:off x="926" y="1512"/>
              <a:ext cx="7" cy="7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4" y="3"/>
                </a:cxn>
                <a:cxn ang="0">
                  <a:pos x="4" y="7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7" y="0"/>
                </a:cxn>
              </a:cxnLst>
              <a:rect l="0" t="0" r="r" b="b"/>
              <a:pathLst>
                <a:path w="7" h="7">
                  <a:moveTo>
                    <a:pt x="7" y="0"/>
                  </a:move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4" y="3"/>
                  </a:lnTo>
                  <a:lnTo>
                    <a:pt x="4" y="7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7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6" name="Freeform 214"/>
            <p:cNvSpPr>
              <a:spLocks/>
            </p:cNvSpPr>
            <p:nvPr userDrawn="1"/>
          </p:nvSpPr>
          <p:spPr bwMode="gray">
            <a:xfrm>
              <a:off x="914" y="1459"/>
              <a:ext cx="12" cy="7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11" y="0"/>
                </a:cxn>
                <a:cxn ang="0">
                  <a:pos x="7" y="0"/>
                </a:cxn>
                <a:cxn ang="0">
                  <a:pos x="0" y="7"/>
                </a:cxn>
                <a:cxn ang="0">
                  <a:pos x="0" y="3"/>
                </a:cxn>
                <a:cxn ang="0">
                  <a:pos x="4" y="3"/>
                </a:cxn>
                <a:cxn ang="0">
                  <a:pos x="7" y="0"/>
                </a:cxn>
                <a:cxn ang="0">
                  <a:pos x="11" y="0"/>
                </a:cxn>
              </a:cxnLst>
              <a:rect l="0" t="0" r="r" b="b"/>
              <a:pathLst>
                <a:path w="11" h="7">
                  <a:moveTo>
                    <a:pt x="11" y="0"/>
                  </a:moveTo>
                  <a:lnTo>
                    <a:pt x="11" y="0"/>
                  </a:lnTo>
                  <a:lnTo>
                    <a:pt x="7" y="0"/>
                  </a:lnTo>
                  <a:lnTo>
                    <a:pt x="0" y="7"/>
                  </a:lnTo>
                  <a:lnTo>
                    <a:pt x="0" y="3"/>
                  </a:lnTo>
                  <a:lnTo>
                    <a:pt x="4" y="3"/>
                  </a:lnTo>
                  <a:lnTo>
                    <a:pt x="7" y="0"/>
                  </a:lnTo>
                  <a:lnTo>
                    <a:pt x="11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7" name="Freeform 215"/>
            <p:cNvSpPr>
              <a:spLocks/>
            </p:cNvSpPr>
            <p:nvPr userDrawn="1"/>
          </p:nvSpPr>
          <p:spPr bwMode="gray">
            <a:xfrm>
              <a:off x="893" y="1477"/>
              <a:ext cx="7" cy="5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4" y="4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7" y="0"/>
                </a:cxn>
                <a:cxn ang="0">
                  <a:pos x="4" y="0"/>
                </a:cxn>
                <a:cxn ang="0">
                  <a:pos x="4" y="4"/>
                </a:cxn>
              </a:cxnLst>
              <a:rect l="0" t="0" r="r" b="b"/>
              <a:pathLst>
                <a:path w="7" h="4">
                  <a:moveTo>
                    <a:pt x="4" y="4"/>
                  </a:move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4" y="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8" name="Freeform 216"/>
            <p:cNvSpPr>
              <a:spLocks/>
            </p:cNvSpPr>
            <p:nvPr userDrawn="1"/>
          </p:nvSpPr>
          <p:spPr bwMode="gray">
            <a:xfrm>
              <a:off x="918" y="1599"/>
              <a:ext cx="3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7"/>
                </a:cxn>
                <a:cxn ang="0">
                  <a:pos x="3" y="11"/>
                </a:cxn>
                <a:cxn ang="0">
                  <a:pos x="3" y="7"/>
                </a:cxn>
                <a:cxn ang="0">
                  <a:pos x="0" y="0"/>
                </a:cxn>
              </a:cxnLst>
              <a:rect l="0" t="0" r="r" b="b"/>
              <a:pathLst>
                <a:path w="3" h="11">
                  <a:moveTo>
                    <a:pt x="0" y="0"/>
                  </a:moveTo>
                  <a:lnTo>
                    <a:pt x="3" y="7"/>
                  </a:lnTo>
                  <a:lnTo>
                    <a:pt x="3" y="11"/>
                  </a:lnTo>
                  <a:lnTo>
                    <a:pt x="3" y="7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9" name="Freeform 217"/>
            <p:cNvSpPr>
              <a:spLocks/>
            </p:cNvSpPr>
            <p:nvPr userDrawn="1"/>
          </p:nvSpPr>
          <p:spPr bwMode="gray">
            <a:xfrm>
              <a:off x="937" y="1522"/>
              <a:ext cx="21" cy="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" y="8"/>
                </a:cxn>
                <a:cxn ang="0">
                  <a:pos x="14" y="11"/>
                </a:cxn>
                <a:cxn ang="0">
                  <a:pos x="21" y="15"/>
                </a:cxn>
                <a:cxn ang="0">
                  <a:pos x="10" y="11"/>
                </a:cxn>
                <a:cxn ang="0">
                  <a:pos x="3" y="4"/>
                </a:cxn>
                <a:cxn ang="0">
                  <a:pos x="0" y="0"/>
                </a:cxn>
              </a:cxnLst>
              <a:rect l="0" t="0" r="r" b="b"/>
              <a:pathLst>
                <a:path w="21" h="15">
                  <a:moveTo>
                    <a:pt x="0" y="0"/>
                  </a:moveTo>
                  <a:lnTo>
                    <a:pt x="7" y="8"/>
                  </a:lnTo>
                  <a:lnTo>
                    <a:pt x="14" y="11"/>
                  </a:lnTo>
                  <a:lnTo>
                    <a:pt x="21" y="15"/>
                  </a:lnTo>
                  <a:lnTo>
                    <a:pt x="10" y="11"/>
                  </a:lnTo>
                  <a:lnTo>
                    <a:pt x="3" y="4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0" name="Freeform 218"/>
            <p:cNvSpPr>
              <a:spLocks/>
            </p:cNvSpPr>
            <p:nvPr userDrawn="1"/>
          </p:nvSpPr>
          <p:spPr bwMode="gray">
            <a:xfrm>
              <a:off x="966" y="1531"/>
              <a:ext cx="7" cy="3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3" y="3"/>
                </a:cxn>
                <a:cxn ang="0">
                  <a:pos x="0" y="3"/>
                </a:cxn>
                <a:cxn ang="0">
                  <a:pos x="3" y="3"/>
                </a:cxn>
                <a:cxn ang="0">
                  <a:pos x="7" y="0"/>
                </a:cxn>
              </a:cxnLst>
              <a:rect l="0" t="0" r="r" b="b"/>
              <a:pathLst>
                <a:path w="7" h="3">
                  <a:moveTo>
                    <a:pt x="7" y="0"/>
                  </a:moveTo>
                  <a:lnTo>
                    <a:pt x="3" y="3"/>
                  </a:lnTo>
                  <a:lnTo>
                    <a:pt x="0" y="3"/>
                  </a:lnTo>
                  <a:lnTo>
                    <a:pt x="3" y="3"/>
                  </a:lnTo>
                  <a:lnTo>
                    <a:pt x="7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1" name="Freeform 219"/>
            <p:cNvSpPr>
              <a:spLocks/>
            </p:cNvSpPr>
            <p:nvPr userDrawn="1"/>
          </p:nvSpPr>
          <p:spPr bwMode="gray">
            <a:xfrm>
              <a:off x="733" y="1500"/>
              <a:ext cx="26" cy="7"/>
            </a:xfrm>
            <a:custGeom>
              <a:avLst/>
              <a:gdLst/>
              <a:ahLst/>
              <a:cxnLst>
                <a:cxn ang="0">
                  <a:pos x="11" y="4"/>
                </a:cxn>
                <a:cxn ang="0">
                  <a:pos x="21" y="0"/>
                </a:cxn>
                <a:cxn ang="0">
                  <a:pos x="25" y="0"/>
                </a:cxn>
                <a:cxn ang="0">
                  <a:pos x="18" y="4"/>
                </a:cxn>
                <a:cxn ang="0">
                  <a:pos x="11" y="4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11" y="4"/>
                </a:cxn>
              </a:cxnLst>
              <a:rect l="0" t="0" r="r" b="b"/>
              <a:pathLst>
                <a:path w="25" h="7">
                  <a:moveTo>
                    <a:pt x="11" y="4"/>
                  </a:moveTo>
                  <a:lnTo>
                    <a:pt x="21" y="0"/>
                  </a:lnTo>
                  <a:lnTo>
                    <a:pt x="25" y="0"/>
                  </a:lnTo>
                  <a:lnTo>
                    <a:pt x="18" y="4"/>
                  </a:lnTo>
                  <a:lnTo>
                    <a:pt x="1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1" y="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2" name="Freeform 220"/>
            <p:cNvSpPr>
              <a:spLocks/>
            </p:cNvSpPr>
            <p:nvPr userDrawn="1"/>
          </p:nvSpPr>
          <p:spPr bwMode="gray">
            <a:xfrm>
              <a:off x="723" y="1355"/>
              <a:ext cx="7" cy="17"/>
            </a:xfrm>
            <a:custGeom>
              <a:avLst/>
              <a:gdLst/>
              <a:ahLst/>
              <a:cxnLst>
                <a:cxn ang="0">
                  <a:pos x="3" y="15"/>
                </a:cxn>
                <a:cxn ang="0">
                  <a:pos x="7" y="8"/>
                </a:cxn>
                <a:cxn ang="0">
                  <a:pos x="3" y="0"/>
                </a:cxn>
                <a:cxn ang="0">
                  <a:pos x="7" y="8"/>
                </a:cxn>
                <a:cxn ang="0">
                  <a:pos x="3" y="11"/>
                </a:cxn>
                <a:cxn ang="0">
                  <a:pos x="3" y="11"/>
                </a:cxn>
                <a:cxn ang="0">
                  <a:pos x="3" y="15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3" y="15"/>
                </a:cxn>
              </a:cxnLst>
              <a:rect l="0" t="0" r="r" b="b"/>
              <a:pathLst>
                <a:path w="7" h="15">
                  <a:moveTo>
                    <a:pt x="3" y="15"/>
                  </a:moveTo>
                  <a:lnTo>
                    <a:pt x="7" y="8"/>
                  </a:lnTo>
                  <a:lnTo>
                    <a:pt x="3" y="0"/>
                  </a:lnTo>
                  <a:lnTo>
                    <a:pt x="7" y="8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3" y="15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3" name="Freeform 221"/>
            <p:cNvSpPr>
              <a:spLocks/>
            </p:cNvSpPr>
            <p:nvPr userDrawn="1"/>
          </p:nvSpPr>
          <p:spPr bwMode="gray">
            <a:xfrm>
              <a:off x="723" y="1372"/>
              <a:ext cx="3" cy="1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3" y="7"/>
                </a:cxn>
                <a:cxn ang="0">
                  <a:pos x="3" y="10"/>
                </a:cxn>
                <a:cxn ang="0">
                  <a:pos x="0" y="7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0"/>
                </a:cxn>
              </a:cxnLst>
              <a:rect l="0" t="0" r="r" b="b"/>
              <a:pathLst>
                <a:path w="3" h="10">
                  <a:moveTo>
                    <a:pt x="0" y="0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3" y="7"/>
                  </a:lnTo>
                  <a:lnTo>
                    <a:pt x="3" y="10"/>
                  </a:lnTo>
                  <a:lnTo>
                    <a:pt x="0" y="7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4" name="Freeform 222"/>
            <p:cNvSpPr>
              <a:spLocks/>
            </p:cNvSpPr>
            <p:nvPr userDrawn="1"/>
          </p:nvSpPr>
          <p:spPr bwMode="gray">
            <a:xfrm>
              <a:off x="704" y="1417"/>
              <a:ext cx="5" cy="11"/>
            </a:xfrm>
            <a:custGeom>
              <a:avLst/>
              <a:gdLst/>
              <a:ahLst/>
              <a:cxnLst>
                <a:cxn ang="0">
                  <a:pos x="4" y="10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4" y="10"/>
                </a:cxn>
              </a:cxnLst>
              <a:rect l="0" t="0" r="r" b="b"/>
              <a:pathLst>
                <a:path w="4" h="10">
                  <a:moveTo>
                    <a:pt x="4" y="10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0" y="3"/>
                  </a:lnTo>
                  <a:lnTo>
                    <a:pt x="4" y="1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5" name="Freeform 223"/>
            <p:cNvSpPr>
              <a:spLocks/>
            </p:cNvSpPr>
            <p:nvPr userDrawn="1"/>
          </p:nvSpPr>
          <p:spPr bwMode="gray">
            <a:xfrm>
              <a:off x="712" y="1390"/>
              <a:ext cx="11" cy="12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11"/>
                </a:cxn>
                <a:cxn ang="0">
                  <a:pos x="0" y="11"/>
                </a:cxn>
                <a:cxn ang="0">
                  <a:pos x="0" y="7"/>
                </a:cxn>
                <a:cxn ang="0">
                  <a:pos x="4" y="7"/>
                </a:cxn>
                <a:cxn ang="0">
                  <a:pos x="7" y="4"/>
                </a:cxn>
                <a:cxn ang="0">
                  <a:pos x="11" y="0"/>
                </a:cxn>
                <a:cxn ang="0">
                  <a:pos x="7" y="0"/>
                </a:cxn>
                <a:cxn ang="0">
                  <a:pos x="7" y="4"/>
                </a:cxn>
                <a:cxn ang="0">
                  <a:pos x="0" y="7"/>
                </a:cxn>
              </a:cxnLst>
              <a:rect l="0" t="0" r="r" b="b"/>
              <a:pathLst>
                <a:path w="11" h="11">
                  <a:moveTo>
                    <a:pt x="0" y="7"/>
                  </a:moveTo>
                  <a:lnTo>
                    <a:pt x="0" y="11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7"/>
                  </a:lnTo>
                  <a:lnTo>
                    <a:pt x="7" y="4"/>
                  </a:lnTo>
                  <a:lnTo>
                    <a:pt x="11" y="0"/>
                  </a:lnTo>
                  <a:lnTo>
                    <a:pt x="7" y="0"/>
                  </a:lnTo>
                  <a:lnTo>
                    <a:pt x="7" y="4"/>
                  </a:lnTo>
                  <a:lnTo>
                    <a:pt x="0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6" name="Freeform 224"/>
            <p:cNvSpPr>
              <a:spLocks/>
            </p:cNvSpPr>
            <p:nvPr userDrawn="1"/>
          </p:nvSpPr>
          <p:spPr bwMode="gray">
            <a:xfrm>
              <a:off x="726" y="1470"/>
              <a:ext cx="14" cy="4"/>
            </a:xfrm>
            <a:custGeom>
              <a:avLst/>
              <a:gdLst/>
              <a:ahLst/>
              <a:cxnLst>
                <a:cxn ang="0">
                  <a:pos x="14" y="4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7" y="4"/>
                </a:cxn>
                <a:cxn ang="0">
                  <a:pos x="0" y="0"/>
                </a:cxn>
                <a:cxn ang="0">
                  <a:pos x="7" y="4"/>
                </a:cxn>
                <a:cxn ang="0">
                  <a:pos x="11" y="4"/>
                </a:cxn>
                <a:cxn ang="0">
                  <a:pos x="14" y="4"/>
                </a:cxn>
              </a:cxnLst>
              <a:rect l="0" t="0" r="r" b="b"/>
              <a:pathLst>
                <a:path w="14" h="4">
                  <a:moveTo>
                    <a:pt x="14" y="4"/>
                  </a:moveTo>
                  <a:lnTo>
                    <a:pt x="14" y="4"/>
                  </a:lnTo>
                  <a:lnTo>
                    <a:pt x="14" y="4"/>
                  </a:lnTo>
                  <a:lnTo>
                    <a:pt x="7" y="4"/>
                  </a:lnTo>
                  <a:lnTo>
                    <a:pt x="0" y="0"/>
                  </a:lnTo>
                  <a:lnTo>
                    <a:pt x="7" y="4"/>
                  </a:lnTo>
                  <a:lnTo>
                    <a:pt x="11" y="4"/>
                  </a:lnTo>
                  <a:lnTo>
                    <a:pt x="14" y="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7" name="Freeform 225"/>
            <p:cNvSpPr>
              <a:spLocks/>
            </p:cNvSpPr>
            <p:nvPr userDrawn="1"/>
          </p:nvSpPr>
          <p:spPr bwMode="gray">
            <a:xfrm>
              <a:off x="712" y="1531"/>
              <a:ext cx="7" cy="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3"/>
                </a:cxn>
              </a:cxnLst>
              <a:rect l="0" t="0" r="r" b="b"/>
              <a:pathLst>
                <a:path w="7" h="3">
                  <a:moveTo>
                    <a:pt x="0" y="3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3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8" name="Freeform 226"/>
            <p:cNvSpPr>
              <a:spLocks/>
            </p:cNvSpPr>
            <p:nvPr userDrawn="1"/>
          </p:nvSpPr>
          <p:spPr bwMode="gray">
            <a:xfrm>
              <a:off x="719" y="1539"/>
              <a:ext cx="14" cy="30"/>
            </a:xfrm>
            <a:custGeom>
              <a:avLst/>
              <a:gdLst/>
              <a:ahLst/>
              <a:cxnLst>
                <a:cxn ang="0">
                  <a:pos x="14" y="28"/>
                </a:cxn>
                <a:cxn ang="0">
                  <a:pos x="4" y="17"/>
                </a:cxn>
                <a:cxn ang="0">
                  <a:pos x="0" y="17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7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0" y="14"/>
                </a:cxn>
                <a:cxn ang="0">
                  <a:pos x="4" y="17"/>
                </a:cxn>
                <a:cxn ang="0">
                  <a:pos x="4" y="17"/>
                </a:cxn>
                <a:cxn ang="0">
                  <a:pos x="14" y="28"/>
                </a:cxn>
                <a:cxn ang="0">
                  <a:pos x="14" y="28"/>
                </a:cxn>
              </a:cxnLst>
              <a:rect l="0" t="0" r="r" b="b"/>
              <a:pathLst>
                <a:path w="14" h="28">
                  <a:moveTo>
                    <a:pt x="14" y="28"/>
                  </a:moveTo>
                  <a:lnTo>
                    <a:pt x="4" y="17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7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7"/>
                  </a:lnTo>
                  <a:lnTo>
                    <a:pt x="0" y="14"/>
                  </a:lnTo>
                  <a:lnTo>
                    <a:pt x="4" y="17"/>
                  </a:lnTo>
                  <a:lnTo>
                    <a:pt x="4" y="17"/>
                  </a:lnTo>
                  <a:lnTo>
                    <a:pt x="14" y="28"/>
                  </a:lnTo>
                  <a:lnTo>
                    <a:pt x="14" y="28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9" name="Freeform 227"/>
            <p:cNvSpPr>
              <a:spLocks/>
            </p:cNvSpPr>
            <p:nvPr userDrawn="1"/>
          </p:nvSpPr>
          <p:spPr bwMode="gray">
            <a:xfrm>
              <a:off x="759" y="1531"/>
              <a:ext cx="3" cy="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3"/>
                </a:cxn>
                <a:cxn ang="0">
                  <a:pos x="3" y="0"/>
                </a:cxn>
                <a:cxn ang="0">
                  <a:pos x="3" y="3"/>
                </a:cxn>
                <a:cxn ang="0">
                  <a:pos x="3" y="3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3" y="3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00" name="Freeform 228"/>
            <p:cNvSpPr>
              <a:spLocks/>
            </p:cNvSpPr>
            <p:nvPr userDrawn="1"/>
          </p:nvSpPr>
          <p:spPr bwMode="gray">
            <a:xfrm>
              <a:off x="817" y="1534"/>
              <a:ext cx="4" cy="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01" name="Freeform 229"/>
            <p:cNvSpPr>
              <a:spLocks/>
            </p:cNvSpPr>
            <p:nvPr userDrawn="1"/>
          </p:nvSpPr>
          <p:spPr bwMode="gray">
            <a:xfrm>
              <a:off x="864" y="1477"/>
              <a:ext cx="4" cy="30"/>
            </a:xfrm>
            <a:custGeom>
              <a:avLst/>
              <a:gdLst/>
              <a:ahLst/>
              <a:cxnLst>
                <a:cxn ang="0">
                  <a:pos x="4" y="25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7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7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8"/>
                </a:cxn>
                <a:cxn ang="0">
                  <a:pos x="0" y="21"/>
                </a:cxn>
                <a:cxn ang="0">
                  <a:pos x="4" y="28"/>
                </a:cxn>
                <a:cxn ang="0">
                  <a:pos x="4" y="25"/>
                </a:cxn>
              </a:cxnLst>
              <a:rect l="0" t="0" r="r" b="b"/>
              <a:pathLst>
                <a:path w="4" h="28">
                  <a:moveTo>
                    <a:pt x="4" y="25"/>
                  </a:move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7"/>
                  </a:lnTo>
                  <a:lnTo>
                    <a:pt x="0" y="4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0" y="21"/>
                  </a:lnTo>
                  <a:lnTo>
                    <a:pt x="4" y="28"/>
                  </a:lnTo>
                  <a:lnTo>
                    <a:pt x="4" y="25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02" name="Freeform 230"/>
            <p:cNvSpPr>
              <a:spLocks/>
            </p:cNvSpPr>
            <p:nvPr userDrawn="1"/>
          </p:nvSpPr>
          <p:spPr bwMode="gray">
            <a:xfrm>
              <a:off x="918" y="1618"/>
              <a:ext cx="3" cy="11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3" y="7"/>
                </a:cxn>
                <a:cxn ang="0">
                  <a:pos x="3" y="7"/>
                </a:cxn>
                <a:cxn ang="0">
                  <a:pos x="3" y="3"/>
                </a:cxn>
                <a:cxn ang="0">
                  <a:pos x="0" y="0"/>
                </a:cxn>
                <a:cxn ang="0">
                  <a:pos x="3" y="3"/>
                </a:cxn>
                <a:cxn ang="0">
                  <a:pos x="3" y="7"/>
                </a:cxn>
                <a:cxn ang="0">
                  <a:pos x="3" y="7"/>
                </a:cxn>
                <a:cxn ang="0">
                  <a:pos x="3" y="10"/>
                </a:cxn>
              </a:cxnLst>
              <a:rect l="0" t="0" r="r" b="b"/>
              <a:pathLst>
                <a:path w="3" h="10">
                  <a:moveTo>
                    <a:pt x="3" y="10"/>
                  </a:moveTo>
                  <a:lnTo>
                    <a:pt x="3" y="7"/>
                  </a:lnTo>
                  <a:lnTo>
                    <a:pt x="3" y="7"/>
                  </a:lnTo>
                  <a:lnTo>
                    <a:pt x="3" y="3"/>
                  </a:lnTo>
                  <a:lnTo>
                    <a:pt x="0" y="0"/>
                  </a:lnTo>
                  <a:lnTo>
                    <a:pt x="3" y="3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1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03" name="Freeform 231"/>
            <p:cNvSpPr>
              <a:spLocks/>
            </p:cNvSpPr>
            <p:nvPr userDrawn="1"/>
          </p:nvSpPr>
          <p:spPr bwMode="gray">
            <a:xfrm>
              <a:off x="1005" y="1534"/>
              <a:ext cx="22" cy="12"/>
            </a:xfrm>
            <a:custGeom>
              <a:avLst/>
              <a:gdLst/>
              <a:ahLst/>
              <a:cxnLst>
                <a:cxn ang="0">
                  <a:pos x="15" y="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1" y="7"/>
                </a:cxn>
                <a:cxn ang="0">
                  <a:pos x="18" y="7"/>
                </a:cxn>
                <a:cxn ang="0">
                  <a:pos x="22" y="11"/>
                </a:cxn>
                <a:cxn ang="0">
                  <a:pos x="18" y="7"/>
                </a:cxn>
                <a:cxn ang="0">
                  <a:pos x="15" y="7"/>
                </a:cxn>
              </a:cxnLst>
              <a:rect l="0" t="0" r="r" b="b"/>
              <a:pathLst>
                <a:path w="22" h="11">
                  <a:moveTo>
                    <a:pt x="15" y="7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1" y="7"/>
                  </a:lnTo>
                  <a:lnTo>
                    <a:pt x="18" y="7"/>
                  </a:lnTo>
                  <a:lnTo>
                    <a:pt x="22" y="11"/>
                  </a:lnTo>
                  <a:lnTo>
                    <a:pt x="18" y="7"/>
                  </a:lnTo>
                  <a:lnTo>
                    <a:pt x="15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04" name="Freeform 232"/>
            <p:cNvSpPr>
              <a:spLocks/>
            </p:cNvSpPr>
            <p:nvPr userDrawn="1"/>
          </p:nvSpPr>
          <p:spPr bwMode="gray">
            <a:xfrm>
              <a:off x="1049" y="999"/>
              <a:ext cx="3" cy="49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46"/>
                </a:cxn>
                <a:cxn ang="0">
                  <a:pos x="0" y="28"/>
                </a:cxn>
                <a:cxn ang="0">
                  <a:pos x="0" y="14"/>
                </a:cxn>
                <a:cxn ang="0">
                  <a:pos x="3" y="0"/>
                </a:cxn>
              </a:cxnLst>
              <a:rect l="0" t="0" r="r" b="b"/>
              <a:pathLst>
                <a:path w="3" h="46">
                  <a:moveTo>
                    <a:pt x="3" y="0"/>
                  </a:moveTo>
                  <a:lnTo>
                    <a:pt x="0" y="46"/>
                  </a:lnTo>
                  <a:lnTo>
                    <a:pt x="0" y="28"/>
                  </a:lnTo>
                  <a:lnTo>
                    <a:pt x="0" y="14"/>
                  </a:lnTo>
                  <a:lnTo>
                    <a:pt x="3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05" name="Freeform 233"/>
            <p:cNvSpPr>
              <a:spLocks/>
            </p:cNvSpPr>
            <p:nvPr userDrawn="1"/>
          </p:nvSpPr>
          <p:spPr bwMode="gray">
            <a:xfrm>
              <a:off x="1045" y="949"/>
              <a:ext cx="14" cy="16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15"/>
                </a:cxn>
              </a:cxnLst>
              <a:rect l="0" t="0" r="r" b="b"/>
              <a:pathLst>
                <a:path w="14" h="15">
                  <a:moveTo>
                    <a:pt x="0" y="15"/>
                  </a:moveTo>
                  <a:lnTo>
                    <a:pt x="0" y="15"/>
                  </a:lnTo>
                  <a:lnTo>
                    <a:pt x="0" y="15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15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06" name="Freeform 234"/>
            <p:cNvSpPr>
              <a:spLocks/>
            </p:cNvSpPr>
            <p:nvPr userDrawn="1"/>
          </p:nvSpPr>
          <p:spPr bwMode="gray">
            <a:xfrm>
              <a:off x="1052" y="843"/>
              <a:ext cx="4" cy="8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3"/>
                </a:cxn>
                <a:cxn ang="0">
                  <a:pos x="0" y="7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 h="7">
                  <a:moveTo>
                    <a:pt x="4" y="0"/>
                  </a:moveTo>
                  <a:lnTo>
                    <a:pt x="4" y="3"/>
                  </a:lnTo>
                  <a:lnTo>
                    <a:pt x="0" y="7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07" name="Freeform 235"/>
            <p:cNvSpPr>
              <a:spLocks/>
            </p:cNvSpPr>
            <p:nvPr userDrawn="1"/>
          </p:nvSpPr>
          <p:spPr bwMode="gray">
            <a:xfrm>
              <a:off x="1045" y="851"/>
              <a:ext cx="4" cy="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08" name="Freeform 236"/>
            <p:cNvSpPr>
              <a:spLocks/>
            </p:cNvSpPr>
            <p:nvPr userDrawn="1"/>
          </p:nvSpPr>
          <p:spPr bwMode="gray">
            <a:xfrm>
              <a:off x="966" y="916"/>
              <a:ext cx="3" cy="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"/>
                </a:cxn>
                <a:cxn ang="0">
                  <a:pos x="3" y="7"/>
                </a:cxn>
                <a:cxn ang="0">
                  <a:pos x="0" y="3"/>
                </a:cxn>
                <a:cxn ang="0">
                  <a:pos x="0" y="0"/>
                </a:cxn>
              </a:cxnLst>
              <a:rect l="0" t="0" r="r" b="b"/>
              <a:pathLst>
                <a:path w="3" h="7">
                  <a:moveTo>
                    <a:pt x="0" y="0"/>
                  </a:moveTo>
                  <a:lnTo>
                    <a:pt x="0" y="3"/>
                  </a:lnTo>
                  <a:lnTo>
                    <a:pt x="3" y="7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09" name="Freeform 237"/>
            <p:cNvSpPr>
              <a:spLocks/>
            </p:cNvSpPr>
            <p:nvPr userDrawn="1"/>
          </p:nvSpPr>
          <p:spPr bwMode="gray">
            <a:xfrm>
              <a:off x="802" y="1151"/>
              <a:ext cx="11" cy="22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4" y="18"/>
                </a:cxn>
                <a:cxn ang="0">
                  <a:pos x="4" y="14"/>
                </a:cxn>
                <a:cxn ang="0">
                  <a:pos x="7" y="7"/>
                </a:cxn>
                <a:cxn ang="0">
                  <a:pos x="11" y="0"/>
                </a:cxn>
                <a:cxn ang="0">
                  <a:pos x="11" y="0"/>
                </a:cxn>
                <a:cxn ang="0">
                  <a:pos x="11" y="0"/>
                </a:cxn>
                <a:cxn ang="0">
                  <a:pos x="11" y="7"/>
                </a:cxn>
                <a:cxn ang="0">
                  <a:pos x="7" y="11"/>
                </a:cxn>
                <a:cxn ang="0">
                  <a:pos x="4" y="18"/>
                </a:cxn>
                <a:cxn ang="0">
                  <a:pos x="0" y="21"/>
                </a:cxn>
              </a:cxnLst>
              <a:rect l="0" t="0" r="r" b="b"/>
              <a:pathLst>
                <a:path w="11" h="21">
                  <a:moveTo>
                    <a:pt x="0" y="21"/>
                  </a:moveTo>
                  <a:lnTo>
                    <a:pt x="4" y="18"/>
                  </a:lnTo>
                  <a:lnTo>
                    <a:pt x="4" y="14"/>
                  </a:lnTo>
                  <a:lnTo>
                    <a:pt x="7" y="7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7"/>
                  </a:lnTo>
                  <a:lnTo>
                    <a:pt x="7" y="11"/>
                  </a:lnTo>
                  <a:lnTo>
                    <a:pt x="4" y="18"/>
                  </a:lnTo>
                  <a:lnTo>
                    <a:pt x="0" y="21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10" name="Freeform 238"/>
            <p:cNvSpPr>
              <a:spLocks/>
            </p:cNvSpPr>
            <p:nvPr userDrawn="1"/>
          </p:nvSpPr>
          <p:spPr bwMode="gray">
            <a:xfrm>
              <a:off x="854" y="949"/>
              <a:ext cx="17" cy="24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3" y="18"/>
                </a:cxn>
                <a:cxn ang="0">
                  <a:pos x="7" y="15"/>
                </a:cxn>
                <a:cxn ang="0">
                  <a:pos x="14" y="8"/>
                </a:cxn>
                <a:cxn ang="0">
                  <a:pos x="17" y="0"/>
                </a:cxn>
                <a:cxn ang="0">
                  <a:pos x="14" y="8"/>
                </a:cxn>
                <a:cxn ang="0">
                  <a:pos x="7" y="15"/>
                </a:cxn>
                <a:cxn ang="0">
                  <a:pos x="3" y="18"/>
                </a:cxn>
                <a:cxn ang="0">
                  <a:pos x="0" y="22"/>
                </a:cxn>
              </a:cxnLst>
              <a:rect l="0" t="0" r="r" b="b"/>
              <a:pathLst>
                <a:path w="17" h="22">
                  <a:moveTo>
                    <a:pt x="0" y="22"/>
                  </a:moveTo>
                  <a:lnTo>
                    <a:pt x="3" y="18"/>
                  </a:lnTo>
                  <a:lnTo>
                    <a:pt x="7" y="15"/>
                  </a:lnTo>
                  <a:lnTo>
                    <a:pt x="14" y="8"/>
                  </a:lnTo>
                  <a:lnTo>
                    <a:pt x="17" y="0"/>
                  </a:lnTo>
                  <a:lnTo>
                    <a:pt x="14" y="8"/>
                  </a:lnTo>
                  <a:lnTo>
                    <a:pt x="7" y="15"/>
                  </a:lnTo>
                  <a:lnTo>
                    <a:pt x="3" y="18"/>
                  </a:lnTo>
                  <a:lnTo>
                    <a:pt x="0" y="22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11" name="Freeform 239"/>
            <p:cNvSpPr>
              <a:spLocks/>
            </p:cNvSpPr>
            <p:nvPr userDrawn="1"/>
          </p:nvSpPr>
          <p:spPr bwMode="gray">
            <a:xfrm>
              <a:off x="885" y="881"/>
              <a:ext cx="12" cy="1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4" y="7"/>
                </a:cxn>
                <a:cxn ang="0">
                  <a:pos x="11" y="0"/>
                </a:cxn>
                <a:cxn ang="0">
                  <a:pos x="11" y="0"/>
                </a:cxn>
                <a:cxn ang="0">
                  <a:pos x="11" y="0"/>
                </a:cxn>
                <a:cxn ang="0">
                  <a:pos x="7" y="0"/>
                </a:cxn>
                <a:cxn ang="0">
                  <a:pos x="7" y="4"/>
                </a:cxn>
                <a:cxn ang="0">
                  <a:pos x="4" y="7"/>
                </a:cxn>
                <a:cxn ang="0">
                  <a:pos x="0" y="14"/>
                </a:cxn>
              </a:cxnLst>
              <a:rect l="0" t="0" r="r" b="b"/>
              <a:pathLst>
                <a:path w="11" h="14">
                  <a:moveTo>
                    <a:pt x="0" y="14"/>
                  </a:moveTo>
                  <a:lnTo>
                    <a:pt x="4" y="7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7" y="0"/>
                  </a:lnTo>
                  <a:lnTo>
                    <a:pt x="7" y="4"/>
                  </a:lnTo>
                  <a:lnTo>
                    <a:pt x="4" y="7"/>
                  </a:lnTo>
                  <a:lnTo>
                    <a:pt x="0" y="1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12" name="Freeform 240"/>
            <p:cNvSpPr>
              <a:spLocks/>
            </p:cNvSpPr>
            <p:nvPr userDrawn="1"/>
          </p:nvSpPr>
          <p:spPr bwMode="gray">
            <a:xfrm>
              <a:off x="904" y="851"/>
              <a:ext cx="22" cy="19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10" y="10"/>
                </a:cxn>
                <a:cxn ang="0">
                  <a:pos x="21" y="0"/>
                </a:cxn>
                <a:cxn ang="0">
                  <a:pos x="21" y="3"/>
                </a:cxn>
                <a:cxn ang="0">
                  <a:pos x="21" y="3"/>
                </a:cxn>
                <a:cxn ang="0">
                  <a:pos x="17" y="3"/>
                </a:cxn>
                <a:cxn ang="0">
                  <a:pos x="14" y="7"/>
                </a:cxn>
                <a:cxn ang="0">
                  <a:pos x="7" y="10"/>
                </a:cxn>
                <a:cxn ang="0">
                  <a:pos x="0" y="18"/>
                </a:cxn>
              </a:cxnLst>
              <a:rect l="0" t="0" r="r" b="b"/>
              <a:pathLst>
                <a:path w="21" h="18">
                  <a:moveTo>
                    <a:pt x="0" y="18"/>
                  </a:moveTo>
                  <a:lnTo>
                    <a:pt x="10" y="10"/>
                  </a:lnTo>
                  <a:lnTo>
                    <a:pt x="21" y="0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17" y="3"/>
                  </a:lnTo>
                  <a:lnTo>
                    <a:pt x="14" y="7"/>
                  </a:lnTo>
                  <a:lnTo>
                    <a:pt x="7" y="10"/>
                  </a:lnTo>
                  <a:lnTo>
                    <a:pt x="0" y="18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13" name="Freeform 241"/>
            <p:cNvSpPr>
              <a:spLocks/>
            </p:cNvSpPr>
            <p:nvPr userDrawn="1"/>
          </p:nvSpPr>
          <p:spPr bwMode="gray">
            <a:xfrm>
              <a:off x="930" y="874"/>
              <a:ext cx="14" cy="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" y="7"/>
                </a:cxn>
                <a:cxn ang="0">
                  <a:pos x="14" y="14"/>
                </a:cxn>
                <a:cxn ang="0">
                  <a:pos x="10" y="11"/>
                </a:cxn>
                <a:cxn ang="0">
                  <a:pos x="3" y="4"/>
                </a:cxn>
                <a:cxn ang="0">
                  <a:pos x="0" y="4"/>
                </a:cxn>
                <a:cxn ang="0">
                  <a:pos x="0" y="0"/>
                </a:cxn>
              </a:cxnLst>
              <a:rect l="0" t="0" r="r" b="b"/>
              <a:pathLst>
                <a:path w="14" h="14">
                  <a:moveTo>
                    <a:pt x="0" y="0"/>
                  </a:moveTo>
                  <a:lnTo>
                    <a:pt x="7" y="7"/>
                  </a:lnTo>
                  <a:lnTo>
                    <a:pt x="14" y="14"/>
                  </a:lnTo>
                  <a:lnTo>
                    <a:pt x="10" y="11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14" name="Freeform 242"/>
            <p:cNvSpPr>
              <a:spLocks/>
            </p:cNvSpPr>
            <p:nvPr userDrawn="1"/>
          </p:nvSpPr>
          <p:spPr bwMode="gray">
            <a:xfrm>
              <a:off x="951" y="900"/>
              <a:ext cx="11" cy="8"/>
            </a:xfrm>
            <a:custGeom>
              <a:avLst/>
              <a:gdLst/>
              <a:ahLst/>
              <a:cxnLst>
                <a:cxn ang="0">
                  <a:pos x="10" y="7"/>
                </a:cxn>
                <a:cxn ang="0">
                  <a:pos x="0" y="0"/>
                </a:cxn>
                <a:cxn ang="0">
                  <a:pos x="3" y="3"/>
                </a:cxn>
                <a:cxn ang="0">
                  <a:pos x="10" y="7"/>
                </a:cxn>
              </a:cxnLst>
              <a:rect l="0" t="0" r="r" b="b"/>
              <a:pathLst>
                <a:path w="10" h="7">
                  <a:moveTo>
                    <a:pt x="10" y="7"/>
                  </a:moveTo>
                  <a:lnTo>
                    <a:pt x="0" y="0"/>
                  </a:lnTo>
                  <a:lnTo>
                    <a:pt x="3" y="3"/>
                  </a:lnTo>
                  <a:lnTo>
                    <a:pt x="10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15" name="Freeform 243"/>
            <p:cNvSpPr>
              <a:spLocks/>
            </p:cNvSpPr>
            <p:nvPr userDrawn="1"/>
          </p:nvSpPr>
          <p:spPr bwMode="gray">
            <a:xfrm>
              <a:off x="994" y="843"/>
              <a:ext cx="8" cy="4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3" y="0"/>
                </a:cxn>
                <a:cxn ang="0">
                  <a:pos x="7" y="0"/>
                </a:cxn>
                <a:cxn ang="0">
                  <a:pos x="3" y="0"/>
                </a:cxn>
                <a:cxn ang="0">
                  <a:pos x="0" y="3"/>
                </a:cxn>
              </a:cxnLst>
              <a:rect l="0" t="0" r="r" b="b"/>
              <a:pathLst>
                <a:path w="7" h="3">
                  <a:moveTo>
                    <a:pt x="0" y="3"/>
                  </a:moveTo>
                  <a:lnTo>
                    <a:pt x="3" y="0"/>
                  </a:lnTo>
                  <a:lnTo>
                    <a:pt x="7" y="0"/>
                  </a:ln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16" name="Freeform 244"/>
            <p:cNvSpPr>
              <a:spLocks/>
            </p:cNvSpPr>
            <p:nvPr userDrawn="1"/>
          </p:nvSpPr>
          <p:spPr bwMode="gray">
            <a:xfrm>
              <a:off x="1005" y="824"/>
              <a:ext cx="4" cy="7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7"/>
                </a:cxn>
              </a:cxnLst>
              <a:rect l="0" t="0" r="r" b="b"/>
              <a:pathLst>
                <a:path w="4" h="7">
                  <a:moveTo>
                    <a:pt x="0" y="7"/>
                  </a:moveTo>
                  <a:lnTo>
                    <a:pt x="0" y="4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17" name="Freeform 245"/>
            <p:cNvSpPr>
              <a:spLocks/>
            </p:cNvSpPr>
            <p:nvPr userDrawn="1"/>
          </p:nvSpPr>
          <p:spPr bwMode="gray">
            <a:xfrm>
              <a:off x="2244" y="1432"/>
              <a:ext cx="15" cy="1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7"/>
                </a:cxn>
                <a:cxn ang="0">
                  <a:pos x="0" y="14"/>
                </a:cxn>
                <a:cxn ang="0">
                  <a:pos x="0" y="7"/>
                </a:cxn>
                <a:cxn ang="0">
                  <a:pos x="14" y="0"/>
                </a:cxn>
              </a:cxnLst>
              <a:rect l="0" t="0" r="r" b="b"/>
              <a:pathLst>
                <a:path w="14" h="14">
                  <a:moveTo>
                    <a:pt x="14" y="0"/>
                  </a:moveTo>
                  <a:lnTo>
                    <a:pt x="0" y="7"/>
                  </a:lnTo>
                  <a:lnTo>
                    <a:pt x="0" y="14"/>
                  </a:lnTo>
                  <a:lnTo>
                    <a:pt x="0" y="7"/>
                  </a:lnTo>
                  <a:lnTo>
                    <a:pt x="14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18" name="Freeform 246"/>
            <p:cNvSpPr>
              <a:spLocks/>
            </p:cNvSpPr>
            <p:nvPr userDrawn="1"/>
          </p:nvSpPr>
          <p:spPr bwMode="gray">
            <a:xfrm>
              <a:off x="2020" y="1945"/>
              <a:ext cx="7" cy="1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3" y="3"/>
                </a:cxn>
                <a:cxn ang="0">
                  <a:pos x="7" y="7"/>
                </a:cxn>
                <a:cxn ang="0">
                  <a:pos x="7" y="10"/>
                </a:cxn>
                <a:cxn ang="0">
                  <a:pos x="7" y="7"/>
                </a:cxn>
                <a:cxn ang="0">
                  <a:pos x="3" y="3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3" y="0"/>
                </a:cxn>
              </a:cxnLst>
              <a:rect l="0" t="0" r="r" b="b"/>
              <a:pathLst>
                <a:path w="7" h="10">
                  <a:moveTo>
                    <a:pt x="3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3" y="3"/>
                  </a:lnTo>
                  <a:lnTo>
                    <a:pt x="7" y="7"/>
                  </a:lnTo>
                  <a:lnTo>
                    <a:pt x="7" y="10"/>
                  </a:lnTo>
                  <a:lnTo>
                    <a:pt x="7" y="7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3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19" name="Freeform 247"/>
            <p:cNvSpPr>
              <a:spLocks/>
            </p:cNvSpPr>
            <p:nvPr userDrawn="1"/>
          </p:nvSpPr>
          <p:spPr bwMode="gray">
            <a:xfrm>
              <a:off x="1937" y="1599"/>
              <a:ext cx="72" cy="3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28" y="3"/>
                </a:cxn>
                <a:cxn ang="0">
                  <a:pos x="0" y="0"/>
                </a:cxn>
                <a:cxn ang="0">
                  <a:pos x="28" y="3"/>
                </a:cxn>
                <a:cxn ang="0">
                  <a:pos x="56" y="0"/>
                </a:cxn>
                <a:cxn ang="0">
                  <a:pos x="63" y="0"/>
                </a:cxn>
                <a:cxn ang="0">
                  <a:pos x="67" y="0"/>
                </a:cxn>
                <a:cxn ang="0">
                  <a:pos x="70" y="0"/>
                </a:cxn>
                <a:cxn ang="0">
                  <a:pos x="63" y="0"/>
                </a:cxn>
                <a:cxn ang="0">
                  <a:pos x="56" y="0"/>
                </a:cxn>
              </a:cxnLst>
              <a:rect l="0" t="0" r="r" b="b"/>
              <a:pathLst>
                <a:path w="70" h="3">
                  <a:moveTo>
                    <a:pt x="56" y="0"/>
                  </a:moveTo>
                  <a:lnTo>
                    <a:pt x="28" y="3"/>
                  </a:lnTo>
                  <a:lnTo>
                    <a:pt x="0" y="0"/>
                  </a:lnTo>
                  <a:lnTo>
                    <a:pt x="28" y="3"/>
                  </a:lnTo>
                  <a:lnTo>
                    <a:pt x="56" y="0"/>
                  </a:lnTo>
                  <a:lnTo>
                    <a:pt x="63" y="0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63" y="0"/>
                  </a:lnTo>
                  <a:lnTo>
                    <a:pt x="56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20" name="Freeform 248"/>
            <p:cNvSpPr>
              <a:spLocks/>
            </p:cNvSpPr>
            <p:nvPr userDrawn="1"/>
          </p:nvSpPr>
          <p:spPr bwMode="gray">
            <a:xfrm>
              <a:off x="1962" y="1876"/>
              <a:ext cx="15" cy="3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" y="7"/>
                </a:cxn>
                <a:cxn ang="0">
                  <a:pos x="10" y="18"/>
                </a:cxn>
                <a:cxn ang="0">
                  <a:pos x="14" y="28"/>
                </a:cxn>
                <a:cxn ang="0">
                  <a:pos x="10" y="28"/>
                </a:cxn>
                <a:cxn ang="0">
                  <a:pos x="7" y="32"/>
                </a:cxn>
                <a:cxn ang="0">
                  <a:pos x="10" y="28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10" y="18"/>
                </a:cxn>
                <a:cxn ang="0">
                  <a:pos x="7" y="7"/>
                </a:cxn>
                <a:cxn ang="0">
                  <a:pos x="0" y="0"/>
                </a:cxn>
              </a:cxnLst>
              <a:rect l="0" t="0" r="r" b="b"/>
              <a:pathLst>
                <a:path w="14" h="32">
                  <a:moveTo>
                    <a:pt x="0" y="0"/>
                  </a:moveTo>
                  <a:lnTo>
                    <a:pt x="7" y="7"/>
                  </a:lnTo>
                  <a:lnTo>
                    <a:pt x="10" y="18"/>
                  </a:lnTo>
                  <a:lnTo>
                    <a:pt x="14" y="28"/>
                  </a:lnTo>
                  <a:lnTo>
                    <a:pt x="10" y="28"/>
                  </a:lnTo>
                  <a:lnTo>
                    <a:pt x="7" y="32"/>
                  </a:lnTo>
                  <a:lnTo>
                    <a:pt x="10" y="28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0" y="18"/>
                  </a:lnTo>
                  <a:lnTo>
                    <a:pt x="7" y="7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21" name="Freeform 249"/>
            <p:cNvSpPr>
              <a:spLocks/>
            </p:cNvSpPr>
            <p:nvPr userDrawn="1"/>
          </p:nvSpPr>
          <p:spPr bwMode="gray">
            <a:xfrm>
              <a:off x="1886" y="1869"/>
              <a:ext cx="15" cy="26"/>
            </a:xfrm>
            <a:custGeom>
              <a:avLst/>
              <a:gdLst/>
              <a:ahLst/>
              <a:cxnLst>
                <a:cxn ang="0">
                  <a:pos x="3" y="25"/>
                </a:cxn>
                <a:cxn ang="0">
                  <a:pos x="3" y="25"/>
                </a:cxn>
                <a:cxn ang="0">
                  <a:pos x="0" y="25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14" y="4"/>
                </a:cxn>
                <a:cxn ang="0">
                  <a:pos x="10" y="7"/>
                </a:cxn>
                <a:cxn ang="0">
                  <a:pos x="7" y="14"/>
                </a:cxn>
                <a:cxn ang="0">
                  <a:pos x="3" y="21"/>
                </a:cxn>
                <a:cxn ang="0">
                  <a:pos x="3" y="25"/>
                </a:cxn>
              </a:cxnLst>
              <a:rect l="0" t="0" r="r" b="b"/>
              <a:pathLst>
                <a:path w="14" h="25">
                  <a:moveTo>
                    <a:pt x="3" y="25"/>
                  </a:moveTo>
                  <a:lnTo>
                    <a:pt x="3" y="25"/>
                  </a:lnTo>
                  <a:lnTo>
                    <a:pt x="0" y="25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10" y="7"/>
                  </a:lnTo>
                  <a:lnTo>
                    <a:pt x="7" y="14"/>
                  </a:lnTo>
                  <a:lnTo>
                    <a:pt x="3" y="21"/>
                  </a:lnTo>
                  <a:lnTo>
                    <a:pt x="3" y="25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22" name="Freeform 250"/>
            <p:cNvSpPr>
              <a:spLocks/>
            </p:cNvSpPr>
            <p:nvPr userDrawn="1"/>
          </p:nvSpPr>
          <p:spPr bwMode="gray">
            <a:xfrm>
              <a:off x="1861" y="1853"/>
              <a:ext cx="18" cy="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10" y="0"/>
                </a:cxn>
                <a:cxn ang="0">
                  <a:pos x="18" y="4"/>
                </a:cxn>
                <a:cxn ang="0">
                  <a:pos x="10" y="4"/>
                </a:cxn>
                <a:cxn ang="0">
                  <a:pos x="0" y="0"/>
                </a:cxn>
              </a:cxnLst>
              <a:rect l="0" t="0" r="r" b="b"/>
              <a:pathLst>
                <a:path w="18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10" y="0"/>
                  </a:lnTo>
                  <a:lnTo>
                    <a:pt x="18" y="4"/>
                  </a:lnTo>
                  <a:lnTo>
                    <a:pt x="10" y="4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23" name="Freeform 251"/>
            <p:cNvSpPr>
              <a:spLocks/>
            </p:cNvSpPr>
            <p:nvPr userDrawn="1"/>
          </p:nvSpPr>
          <p:spPr bwMode="gray">
            <a:xfrm>
              <a:off x="1828" y="1869"/>
              <a:ext cx="4" cy="11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11"/>
                </a:cxn>
                <a:cxn ang="0">
                  <a:pos x="0" y="7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4" h="11">
                  <a:moveTo>
                    <a:pt x="0" y="4"/>
                  </a:moveTo>
                  <a:lnTo>
                    <a:pt x="0" y="11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24" name="Freeform 252"/>
            <p:cNvSpPr>
              <a:spLocks/>
            </p:cNvSpPr>
            <p:nvPr userDrawn="1"/>
          </p:nvSpPr>
          <p:spPr bwMode="gray">
            <a:xfrm>
              <a:off x="1825" y="1884"/>
              <a:ext cx="3" cy="7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4"/>
                </a:cxn>
                <a:cxn ang="0">
                  <a:pos x="3" y="0"/>
                </a:cxn>
              </a:cxnLst>
              <a:rect l="0" t="0" r="r" b="b"/>
              <a:pathLst>
                <a:path w="3" h="7">
                  <a:moveTo>
                    <a:pt x="3" y="0"/>
                  </a:move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3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25" name="Freeform 253"/>
            <p:cNvSpPr>
              <a:spLocks/>
            </p:cNvSpPr>
            <p:nvPr userDrawn="1"/>
          </p:nvSpPr>
          <p:spPr bwMode="gray">
            <a:xfrm>
              <a:off x="1944" y="1876"/>
              <a:ext cx="7" cy="1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0" y="14"/>
                </a:cxn>
                <a:cxn ang="0">
                  <a:pos x="0" y="11"/>
                </a:cxn>
                <a:cxn ang="0">
                  <a:pos x="0" y="7"/>
                </a:cxn>
                <a:cxn ang="0">
                  <a:pos x="3" y="4"/>
                </a:cxn>
                <a:cxn ang="0">
                  <a:pos x="7" y="0"/>
                </a:cxn>
              </a:cxnLst>
              <a:rect l="0" t="0" r="r" b="b"/>
              <a:pathLst>
                <a:path w="7" h="14">
                  <a:moveTo>
                    <a:pt x="7" y="0"/>
                  </a:moveTo>
                  <a:lnTo>
                    <a:pt x="0" y="14"/>
                  </a:lnTo>
                  <a:lnTo>
                    <a:pt x="0" y="11"/>
                  </a:lnTo>
                  <a:lnTo>
                    <a:pt x="0" y="7"/>
                  </a:lnTo>
                  <a:lnTo>
                    <a:pt x="3" y="4"/>
                  </a:lnTo>
                  <a:lnTo>
                    <a:pt x="7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26" name="Freeform 254"/>
            <p:cNvSpPr>
              <a:spLocks/>
            </p:cNvSpPr>
            <p:nvPr userDrawn="1"/>
          </p:nvSpPr>
          <p:spPr bwMode="gray">
            <a:xfrm>
              <a:off x="1951" y="1869"/>
              <a:ext cx="4" cy="4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27" name="Freeform 255"/>
            <p:cNvSpPr>
              <a:spLocks/>
            </p:cNvSpPr>
            <p:nvPr userDrawn="1"/>
          </p:nvSpPr>
          <p:spPr bwMode="gray">
            <a:xfrm>
              <a:off x="1970" y="1956"/>
              <a:ext cx="10" cy="4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7" y="4"/>
                </a:cxn>
                <a:cxn ang="0">
                  <a:pos x="0" y="4"/>
                </a:cxn>
                <a:cxn ang="0">
                  <a:pos x="7" y="4"/>
                </a:cxn>
                <a:cxn ang="0">
                  <a:pos x="10" y="0"/>
                </a:cxn>
              </a:cxnLst>
              <a:rect l="0" t="0" r="r" b="b"/>
              <a:pathLst>
                <a:path w="10" h="4">
                  <a:moveTo>
                    <a:pt x="10" y="0"/>
                  </a:moveTo>
                  <a:lnTo>
                    <a:pt x="7" y="4"/>
                  </a:lnTo>
                  <a:lnTo>
                    <a:pt x="0" y="4"/>
                  </a:lnTo>
                  <a:lnTo>
                    <a:pt x="7" y="4"/>
                  </a:lnTo>
                  <a:lnTo>
                    <a:pt x="1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28" name="Freeform 256"/>
            <p:cNvSpPr>
              <a:spLocks/>
            </p:cNvSpPr>
            <p:nvPr userDrawn="1"/>
          </p:nvSpPr>
          <p:spPr bwMode="gray">
            <a:xfrm>
              <a:off x="1835" y="1439"/>
              <a:ext cx="29" cy="53"/>
            </a:xfrm>
            <a:custGeom>
              <a:avLst/>
              <a:gdLst/>
              <a:ahLst/>
              <a:cxnLst>
                <a:cxn ang="0">
                  <a:pos x="4" y="11"/>
                </a:cxn>
                <a:cxn ang="0">
                  <a:pos x="0" y="25"/>
                </a:cxn>
                <a:cxn ang="0">
                  <a:pos x="0" y="32"/>
                </a:cxn>
                <a:cxn ang="0">
                  <a:pos x="4" y="42"/>
                </a:cxn>
                <a:cxn ang="0">
                  <a:pos x="7" y="49"/>
                </a:cxn>
                <a:cxn ang="0">
                  <a:pos x="4" y="42"/>
                </a:cxn>
                <a:cxn ang="0">
                  <a:pos x="0" y="32"/>
                </a:cxn>
                <a:cxn ang="0">
                  <a:pos x="0" y="25"/>
                </a:cxn>
                <a:cxn ang="0">
                  <a:pos x="4" y="11"/>
                </a:cxn>
                <a:cxn ang="0">
                  <a:pos x="25" y="0"/>
                </a:cxn>
                <a:cxn ang="0">
                  <a:pos x="28" y="0"/>
                </a:cxn>
                <a:cxn ang="0">
                  <a:pos x="4" y="11"/>
                </a:cxn>
              </a:cxnLst>
              <a:rect l="0" t="0" r="r" b="b"/>
              <a:pathLst>
                <a:path w="28" h="49">
                  <a:moveTo>
                    <a:pt x="4" y="11"/>
                  </a:moveTo>
                  <a:lnTo>
                    <a:pt x="0" y="25"/>
                  </a:lnTo>
                  <a:lnTo>
                    <a:pt x="0" y="32"/>
                  </a:lnTo>
                  <a:lnTo>
                    <a:pt x="4" y="42"/>
                  </a:lnTo>
                  <a:lnTo>
                    <a:pt x="7" y="49"/>
                  </a:lnTo>
                  <a:lnTo>
                    <a:pt x="4" y="4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4" y="11"/>
                  </a:lnTo>
                  <a:lnTo>
                    <a:pt x="25" y="0"/>
                  </a:lnTo>
                  <a:lnTo>
                    <a:pt x="28" y="0"/>
                  </a:lnTo>
                  <a:lnTo>
                    <a:pt x="4" y="11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29" name="Freeform 257"/>
            <p:cNvSpPr>
              <a:spLocks/>
            </p:cNvSpPr>
            <p:nvPr userDrawn="1"/>
          </p:nvSpPr>
          <p:spPr bwMode="gray">
            <a:xfrm>
              <a:off x="1799" y="1466"/>
              <a:ext cx="21" cy="8"/>
            </a:xfrm>
            <a:custGeom>
              <a:avLst/>
              <a:gdLst/>
              <a:ahLst/>
              <a:cxnLst>
                <a:cxn ang="0">
                  <a:pos x="14" y="3"/>
                </a:cxn>
                <a:cxn ang="0">
                  <a:pos x="18" y="3"/>
                </a:cxn>
                <a:cxn ang="0">
                  <a:pos x="21" y="0"/>
                </a:cxn>
                <a:cxn ang="0">
                  <a:pos x="18" y="3"/>
                </a:cxn>
                <a:cxn ang="0">
                  <a:pos x="14" y="3"/>
                </a:cxn>
                <a:cxn ang="0">
                  <a:pos x="7" y="3"/>
                </a:cxn>
                <a:cxn ang="0">
                  <a:pos x="0" y="7"/>
                </a:cxn>
                <a:cxn ang="0">
                  <a:pos x="7" y="3"/>
                </a:cxn>
                <a:cxn ang="0">
                  <a:pos x="14" y="3"/>
                </a:cxn>
              </a:cxnLst>
              <a:rect l="0" t="0" r="r" b="b"/>
              <a:pathLst>
                <a:path w="21" h="7">
                  <a:moveTo>
                    <a:pt x="14" y="3"/>
                  </a:moveTo>
                  <a:lnTo>
                    <a:pt x="18" y="3"/>
                  </a:lnTo>
                  <a:lnTo>
                    <a:pt x="21" y="0"/>
                  </a:lnTo>
                  <a:lnTo>
                    <a:pt x="18" y="3"/>
                  </a:lnTo>
                  <a:lnTo>
                    <a:pt x="14" y="3"/>
                  </a:lnTo>
                  <a:lnTo>
                    <a:pt x="7" y="3"/>
                  </a:lnTo>
                  <a:lnTo>
                    <a:pt x="0" y="7"/>
                  </a:lnTo>
                  <a:lnTo>
                    <a:pt x="7" y="3"/>
                  </a:lnTo>
                  <a:lnTo>
                    <a:pt x="14" y="3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30" name="Freeform 258"/>
            <p:cNvSpPr>
              <a:spLocks/>
            </p:cNvSpPr>
            <p:nvPr userDrawn="1"/>
          </p:nvSpPr>
          <p:spPr bwMode="gray">
            <a:xfrm>
              <a:off x="1628" y="1754"/>
              <a:ext cx="26" cy="12"/>
            </a:xfrm>
            <a:custGeom>
              <a:avLst/>
              <a:gdLst/>
              <a:ahLst/>
              <a:cxnLst>
                <a:cxn ang="0">
                  <a:pos x="7" y="7"/>
                </a:cxn>
                <a:cxn ang="0">
                  <a:pos x="4" y="7"/>
                </a:cxn>
                <a:cxn ang="0">
                  <a:pos x="4" y="4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7" y="7"/>
                </a:cxn>
                <a:cxn ang="0">
                  <a:pos x="7" y="7"/>
                </a:cxn>
                <a:cxn ang="0">
                  <a:pos x="11" y="7"/>
                </a:cxn>
                <a:cxn ang="0">
                  <a:pos x="18" y="7"/>
                </a:cxn>
                <a:cxn ang="0">
                  <a:pos x="25" y="11"/>
                </a:cxn>
                <a:cxn ang="0">
                  <a:pos x="22" y="7"/>
                </a:cxn>
                <a:cxn ang="0">
                  <a:pos x="18" y="7"/>
                </a:cxn>
                <a:cxn ang="0">
                  <a:pos x="11" y="7"/>
                </a:cxn>
                <a:cxn ang="0">
                  <a:pos x="7" y="7"/>
                </a:cxn>
              </a:cxnLst>
              <a:rect l="0" t="0" r="r" b="b"/>
              <a:pathLst>
                <a:path w="25" h="11">
                  <a:moveTo>
                    <a:pt x="7" y="7"/>
                  </a:moveTo>
                  <a:lnTo>
                    <a:pt x="4" y="7"/>
                  </a:lnTo>
                  <a:lnTo>
                    <a:pt x="4" y="4"/>
                  </a:lnTo>
                  <a:lnTo>
                    <a:pt x="0" y="0"/>
                  </a:lnTo>
                  <a:lnTo>
                    <a:pt x="4" y="4"/>
                  </a:lnTo>
                  <a:lnTo>
                    <a:pt x="7" y="7"/>
                  </a:lnTo>
                  <a:lnTo>
                    <a:pt x="7" y="7"/>
                  </a:lnTo>
                  <a:lnTo>
                    <a:pt x="11" y="7"/>
                  </a:lnTo>
                  <a:lnTo>
                    <a:pt x="18" y="7"/>
                  </a:lnTo>
                  <a:lnTo>
                    <a:pt x="25" y="11"/>
                  </a:lnTo>
                  <a:lnTo>
                    <a:pt x="22" y="7"/>
                  </a:lnTo>
                  <a:lnTo>
                    <a:pt x="18" y="7"/>
                  </a:lnTo>
                  <a:lnTo>
                    <a:pt x="11" y="7"/>
                  </a:lnTo>
                  <a:lnTo>
                    <a:pt x="7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31" name="Freeform 259"/>
            <p:cNvSpPr>
              <a:spLocks/>
            </p:cNvSpPr>
            <p:nvPr userDrawn="1"/>
          </p:nvSpPr>
          <p:spPr bwMode="gray">
            <a:xfrm>
              <a:off x="1723" y="1766"/>
              <a:ext cx="7" cy="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7" h="3">
                  <a:moveTo>
                    <a:pt x="0" y="3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32" name="Freeform 260"/>
            <p:cNvSpPr>
              <a:spLocks/>
            </p:cNvSpPr>
            <p:nvPr userDrawn="1"/>
          </p:nvSpPr>
          <p:spPr bwMode="gray">
            <a:xfrm>
              <a:off x="1720" y="1786"/>
              <a:ext cx="10" cy="1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0" y="0"/>
                </a:cxn>
                <a:cxn ang="0">
                  <a:pos x="7" y="3"/>
                </a:cxn>
                <a:cxn ang="0">
                  <a:pos x="3" y="3"/>
                </a:cxn>
                <a:cxn ang="0">
                  <a:pos x="0" y="10"/>
                </a:cxn>
                <a:cxn ang="0">
                  <a:pos x="3" y="7"/>
                </a:cxn>
                <a:cxn ang="0">
                  <a:pos x="7" y="3"/>
                </a:cxn>
                <a:cxn ang="0">
                  <a:pos x="10" y="0"/>
                </a:cxn>
              </a:cxnLst>
              <a:rect l="0" t="0" r="r" b="b"/>
              <a:pathLst>
                <a:path w="10" h="10">
                  <a:moveTo>
                    <a:pt x="10" y="0"/>
                  </a:moveTo>
                  <a:lnTo>
                    <a:pt x="10" y="0"/>
                  </a:lnTo>
                  <a:lnTo>
                    <a:pt x="7" y="3"/>
                  </a:lnTo>
                  <a:lnTo>
                    <a:pt x="3" y="3"/>
                  </a:lnTo>
                  <a:lnTo>
                    <a:pt x="0" y="10"/>
                  </a:lnTo>
                  <a:lnTo>
                    <a:pt x="3" y="7"/>
                  </a:lnTo>
                  <a:lnTo>
                    <a:pt x="7" y="3"/>
                  </a:lnTo>
                  <a:lnTo>
                    <a:pt x="1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33" name="Freeform 261"/>
            <p:cNvSpPr>
              <a:spLocks/>
            </p:cNvSpPr>
            <p:nvPr userDrawn="1"/>
          </p:nvSpPr>
          <p:spPr bwMode="gray">
            <a:xfrm>
              <a:off x="1654" y="1706"/>
              <a:ext cx="4" cy="7"/>
            </a:xfrm>
            <a:custGeom>
              <a:avLst/>
              <a:gdLst/>
              <a:ahLst/>
              <a:cxnLst>
                <a:cxn ang="0">
                  <a:pos x="4" y="7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0" y="7"/>
                </a:cxn>
                <a:cxn ang="0">
                  <a:pos x="4" y="7"/>
                </a:cxn>
              </a:cxnLst>
              <a:rect l="0" t="0" r="r" b="b"/>
              <a:pathLst>
                <a:path w="4" h="7">
                  <a:moveTo>
                    <a:pt x="4" y="7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7"/>
                  </a:lnTo>
                  <a:lnTo>
                    <a:pt x="4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34" name="Freeform 262"/>
            <p:cNvSpPr>
              <a:spLocks/>
            </p:cNvSpPr>
            <p:nvPr userDrawn="1"/>
          </p:nvSpPr>
          <p:spPr bwMode="gray">
            <a:xfrm>
              <a:off x="1759" y="1500"/>
              <a:ext cx="21" cy="7"/>
            </a:xfrm>
            <a:custGeom>
              <a:avLst/>
              <a:gdLst/>
              <a:ahLst/>
              <a:cxnLst>
                <a:cxn ang="0">
                  <a:pos x="14" y="4"/>
                </a:cxn>
                <a:cxn ang="0">
                  <a:pos x="18" y="4"/>
                </a:cxn>
                <a:cxn ang="0">
                  <a:pos x="21" y="0"/>
                </a:cxn>
                <a:cxn ang="0">
                  <a:pos x="18" y="4"/>
                </a:cxn>
                <a:cxn ang="0">
                  <a:pos x="14" y="4"/>
                </a:cxn>
                <a:cxn ang="0">
                  <a:pos x="7" y="4"/>
                </a:cxn>
                <a:cxn ang="0">
                  <a:pos x="0" y="7"/>
                </a:cxn>
                <a:cxn ang="0">
                  <a:pos x="7" y="4"/>
                </a:cxn>
                <a:cxn ang="0">
                  <a:pos x="14" y="4"/>
                </a:cxn>
              </a:cxnLst>
              <a:rect l="0" t="0" r="r" b="b"/>
              <a:pathLst>
                <a:path w="21" h="7">
                  <a:moveTo>
                    <a:pt x="14" y="4"/>
                  </a:moveTo>
                  <a:lnTo>
                    <a:pt x="18" y="4"/>
                  </a:lnTo>
                  <a:lnTo>
                    <a:pt x="21" y="0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7" y="4"/>
                  </a:lnTo>
                  <a:lnTo>
                    <a:pt x="0" y="7"/>
                  </a:lnTo>
                  <a:lnTo>
                    <a:pt x="7" y="4"/>
                  </a:lnTo>
                  <a:lnTo>
                    <a:pt x="14" y="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35" name="Freeform 263"/>
            <p:cNvSpPr>
              <a:spLocks/>
            </p:cNvSpPr>
            <p:nvPr userDrawn="1"/>
          </p:nvSpPr>
          <p:spPr bwMode="gray">
            <a:xfrm>
              <a:off x="1723" y="1539"/>
              <a:ext cx="25" cy="10"/>
            </a:xfrm>
            <a:custGeom>
              <a:avLst/>
              <a:gdLst/>
              <a:ahLst/>
              <a:cxnLst>
                <a:cxn ang="0">
                  <a:pos x="14" y="7"/>
                </a:cxn>
                <a:cxn ang="0">
                  <a:pos x="18" y="7"/>
                </a:cxn>
                <a:cxn ang="0">
                  <a:pos x="25" y="0"/>
                </a:cxn>
                <a:cxn ang="0">
                  <a:pos x="18" y="7"/>
                </a:cxn>
                <a:cxn ang="0">
                  <a:pos x="14" y="7"/>
                </a:cxn>
                <a:cxn ang="0">
                  <a:pos x="7" y="10"/>
                </a:cxn>
                <a:cxn ang="0">
                  <a:pos x="0" y="10"/>
                </a:cxn>
                <a:cxn ang="0">
                  <a:pos x="4" y="10"/>
                </a:cxn>
                <a:cxn ang="0">
                  <a:pos x="7" y="10"/>
                </a:cxn>
                <a:cxn ang="0">
                  <a:pos x="14" y="7"/>
                </a:cxn>
              </a:cxnLst>
              <a:rect l="0" t="0" r="r" b="b"/>
              <a:pathLst>
                <a:path w="25" h="10">
                  <a:moveTo>
                    <a:pt x="14" y="7"/>
                  </a:moveTo>
                  <a:lnTo>
                    <a:pt x="18" y="7"/>
                  </a:lnTo>
                  <a:lnTo>
                    <a:pt x="25" y="0"/>
                  </a:lnTo>
                  <a:lnTo>
                    <a:pt x="18" y="7"/>
                  </a:lnTo>
                  <a:lnTo>
                    <a:pt x="14" y="7"/>
                  </a:lnTo>
                  <a:lnTo>
                    <a:pt x="7" y="10"/>
                  </a:lnTo>
                  <a:lnTo>
                    <a:pt x="0" y="10"/>
                  </a:lnTo>
                  <a:lnTo>
                    <a:pt x="4" y="10"/>
                  </a:lnTo>
                  <a:lnTo>
                    <a:pt x="7" y="10"/>
                  </a:lnTo>
                  <a:lnTo>
                    <a:pt x="14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36" name="Freeform 264"/>
            <p:cNvSpPr>
              <a:spLocks/>
            </p:cNvSpPr>
            <p:nvPr userDrawn="1"/>
          </p:nvSpPr>
          <p:spPr bwMode="gray">
            <a:xfrm>
              <a:off x="1708" y="1561"/>
              <a:ext cx="15" cy="8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1" y="0"/>
                </a:cxn>
                <a:cxn ang="0">
                  <a:pos x="7" y="0"/>
                </a:cxn>
                <a:cxn ang="0">
                  <a:pos x="0" y="3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3"/>
                </a:cxn>
                <a:cxn ang="0">
                  <a:pos x="7" y="0"/>
                </a:cxn>
                <a:cxn ang="0">
                  <a:pos x="11" y="0"/>
                </a:cxn>
                <a:cxn ang="0">
                  <a:pos x="14" y="0"/>
                </a:cxn>
              </a:cxnLst>
              <a:rect l="0" t="0" r="r" b="b"/>
              <a:pathLst>
                <a:path w="14" h="7">
                  <a:moveTo>
                    <a:pt x="14" y="0"/>
                  </a:moveTo>
                  <a:lnTo>
                    <a:pt x="11" y="0"/>
                  </a:lnTo>
                  <a:lnTo>
                    <a:pt x="7" y="0"/>
                  </a:lnTo>
                  <a:lnTo>
                    <a:pt x="0" y="3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3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4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37" name="Freeform 265"/>
            <p:cNvSpPr>
              <a:spLocks/>
            </p:cNvSpPr>
            <p:nvPr userDrawn="1"/>
          </p:nvSpPr>
          <p:spPr bwMode="gray">
            <a:xfrm>
              <a:off x="1672" y="1629"/>
              <a:ext cx="15" cy="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7" y="0"/>
                </a:cxn>
                <a:cxn ang="0">
                  <a:pos x="0" y="4"/>
                </a:cxn>
                <a:cxn ang="0">
                  <a:pos x="7" y="0"/>
                </a:cxn>
                <a:cxn ang="0">
                  <a:pos x="14" y="0"/>
                </a:cxn>
              </a:cxnLst>
              <a:rect l="0" t="0" r="r" b="b"/>
              <a:pathLst>
                <a:path w="14" h="4">
                  <a:moveTo>
                    <a:pt x="14" y="0"/>
                  </a:move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7" y="0"/>
                  </a:lnTo>
                  <a:lnTo>
                    <a:pt x="0" y="4"/>
                  </a:lnTo>
                  <a:lnTo>
                    <a:pt x="7" y="0"/>
                  </a:lnTo>
                  <a:lnTo>
                    <a:pt x="14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38" name="Freeform 266"/>
            <p:cNvSpPr>
              <a:spLocks/>
            </p:cNvSpPr>
            <p:nvPr userDrawn="1"/>
          </p:nvSpPr>
          <p:spPr bwMode="gray">
            <a:xfrm>
              <a:off x="1611" y="1709"/>
              <a:ext cx="10" cy="4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3" y="4"/>
                </a:cxn>
                <a:cxn ang="0">
                  <a:pos x="0" y="0"/>
                </a:cxn>
                <a:cxn ang="0">
                  <a:pos x="3" y="4"/>
                </a:cxn>
                <a:cxn ang="0">
                  <a:pos x="10" y="4"/>
                </a:cxn>
              </a:cxnLst>
              <a:rect l="0" t="0" r="r" b="b"/>
              <a:pathLst>
                <a:path w="10" h="4">
                  <a:moveTo>
                    <a:pt x="10" y="4"/>
                  </a:moveTo>
                  <a:lnTo>
                    <a:pt x="3" y="4"/>
                  </a:lnTo>
                  <a:lnTo>
                    <a:pt x="0" y="0"/>
                  </a:lnTo>
                  <a:lnTo>
                    <a:pt x="3" y="4"/>
                  </a:lnTo>
                  <a:lnTo>
                    <a:pt x="10" y="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39" name="Freeform 267"/>
            <p:cNvSpPr>
              <a:spLocks/>
            </p:cNvSpPr>
            <p:nvPr userDrawn="1"/>
          </p:nvSpPr>
          <p:spPr bwMode="gray">
            <a:xfrm>
              <a:off x="1447" y="1690"/>
              <a:ext cx="142" cy="91"/>
            </a:xfrm>
            <a:custGeom>
              <a:avLst/>
              <a:gdLst/>
              <a:ahLst/>
              <a:cxnLst>
                <a:cxn ang="0">
                  <a:pos x="28" y="43"/>
                </a:cxn>
                <a:cxn ang="0">
                  <a:pos x="32" y="32"/>
                </a:cxn>
                <a:cxn ang="0">
                  <a:pos x="36" y="32"/>
                </a:cxn>
                <a:cxn ang="0">
                  <a:pos x="39" y="29"/>
                </a:cxn>
                <a:cxn ang="0">
                  <a:pos x="46" y="25"/>
                </a:cxn>
                <a:cxn ang="0">
                  <a:pos x="53" y="22"/>
                </a:cxn>
                <a:cxn ang="0">
                  <a:pos x="57" y="15"/>
                </a:cxn>
                <a:cxn ang="0">
                  <a:pos x="60" y="8"/>
                </a:cxn>
                <a:cxn ang="0">
                  <a:pos x="60" y="8"/>
                </a:cxn>
                <a:cxn ang="0">
                  <a:pos x="67" y="11"/>
                </a:cxn>
                <a:cxn ang="0">
                  <a:pos x="71" y="11"/>
                </a:cxn>
                <a:cxn ang="0">
                  <a:pos x="74" y="11"/>
                </a:cxn>
                <a:cxn ang="0">
                  <a:pos x="78" y="11"/>
                </a:cxn>
                <a:cxn ang="0">
                  <a:pos x="88" y="11"/>
                </a:cxn>
                <a:cxn ang="0">
                  <a:pos x="95" y="11"/>
                </a:cxn>
                <a:cxn ang="0">
                  <a:pos x="106" y="11"/>
                </a:cxn>
                <a:cxn ang="0">
                  <a:pos x="117" y="8"/>
                </a:cxn>
                <a:cxn ang="0">
                  <a:pos x="127" y="0"/>
                </a:cxn>
                <a:cxn ang="0">
                  <a:pos x="138" y="0"/>
                </a:cxn>
                <a:cxn ang="0">
                  <a:pos x="138" y="0"/>
                </a:cxn>
                <a:cxn ang="0">
                  <a:pos x="127" y="0"/>
                </a:cxn>
                <a:cxn ang="0">
                  <a:pos x="120" y="8"/>
                </a:cxn>
                <a:cxn ang="0">
                  <a:pos x="106" y="11"/>
                </a:cxn>
                <a:cxn ang="0">
                  <a:pos x="95" y="15"/>
                </a:cxn>
                <a:cxn ang="0">
                  <a:pos x="88" y="11"/>
                </a:cxn>
                <a:cxn ang="0">
                  <a:pos x="81" y="11"/>
                </a:cxn>
                <a:cxn ang="0">
                  <a:pos x="78" y="11"/>
                </a:cxn>
                <a:cxn ang="0">
                  <a:pos x="71" y="11"/>
                </a:cxn>
                <a:cxn ang="0">
                  <a:pos x="67" y="11"/>
                </a:cxn>
                <a:cxn ang="0">
                  <a:pos x="64" y="11"/>
                </a:cxn>
                <a:cxn ang="0">
                  <a:pos x="60" y="8"/>
                </a:cxn>
                <a:cxn ang="0">
                  <a:pos x="57" y="15"/>
                </a:cxn>
                <a:cxn ang="0">
                  <a:pos x="53" y="22"/>
                </a:cxn>
                <a:cxn ang="0">
                  <a:pos x="46" y="29"/>
                </a:cxn>
                <a:cxn ang="0">
                  <a:pos x="39" y="32"/>
                </a:cxn>
                <a:cxn ang="0">
                  <a:pos x="36" y="32"/>
                </a:cxn>
                <a:cxn ang="0">
                  <a:pos x="36" y="32"/>
                </a:cxn>
                <a:cxn ang="0">
                  <a:pos x="28" y="43"/>
                </a:cxn>
                <a:cxn ang="0">
                  <a:pos x="11" y="46"/>
                </a:cxn>
                <a:cxn ang="0">
                  <a:pos x="11" y="67"/>
                </a:cxn>
                <a:cxn ang="0">
                  <a:pos x="0" y="85"/>
                </a:cxn>
                <a:cxn ang="0">
                  <a:pos x="0" y="82"/>
                </a:cxn>
                <a:cxn ang="0">
                  <a:pos x="11" y="64"/>
                </a:cxn>
                <a:cxn ang="0">
                  <a:pos x="11" y="43"/>
                </a:cxn>
                <a:cxn ang="0">
                  <a:pos x="21" y="43"/>
                </a:cxn>
                <a:cxn ang="0">
                  <a:pos x="28" y="43"/>
                </a:cxn>
              </a:cxnLst>
              <a:rect l="0" t="0" r="r" b="b"/>
              <a:pathLst>
                <a:path w="138" h="85">
                  <a:moveTo>
                    <a:pt x="28" y="43"/>
                  </a:moveTo>
                  <a:lnTo>
                    <a:pt x="32" y="32"/>
                  </a:lnTo>
                  <a:lnTo>
                    <a:pt x="36" y="32"/>
                  </a:lnTo>
                  <a:lnTo>
                    <a:pt x="39" y="29"/>
                  </a:lnTo>
                  <a:lnTo>
                    <a:pt x="46" y="25"/>
                  </a:lnTo>
                  <a:lnTo>
                    <a:pt x="53" y="22"/>
                  </a:lnTo>
                  <a:lnTo>
                    <a:pt x="57" y="15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7" y="11"/>
                  </a:lnTo>
                  <a:lnTo>
                    <a:pt x="71" y="11"/>
                  </a:lnTo>
                  <a:lnTo>
                    <a:pt x="74" y="11"/>
                  </a:lnTo>
                  <a:lnTo>
                    <a:pt x="78" y="11"/>
                  </a:lnTo>
                  <a:lnTo>
                    <a:pt x="88" y="11"/>
                  </a:lnTo>
                  <a:lnTo>
                    <a:pt x="95" y="11"/>
                  </a:lnTo>
                  <a:lnTo>
                    <a:pt x="106" y="11"/>
                  </a:lnTo>
                  <a:lnTo>
                    <a:pt x="117" y="8"/>
                  </a:lnTo>
                  <a:lnTo>
                    <a:pt x="127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27" y="0"/>
                  </a:lnTo>
                  <a:lnTo>
                    <a:pt x="120" y="8"/>
                  </a:lnTo>
                  <a:lnTo>
                    <a:pt x="106" y="11"/>
                  </a:lnTo>
                  <a:lnTo>
                    <a:pt x="95" y="15"/>
                  </a:lnTo>
                  <a:lnTo>
                    <a:pt x="88" y="11"/>
                  </a:lnTo>
                  <a:lnTo>
                    <a:pt x="81" y="11"/>
                  </a:lnTo>
                  <a:lnTo>
                    <a:pt x="78" y="11"/>
                  </a:lnTo>
                  <a:lnTo>
                    <a:pt x="71" y="11"/>
                  </a:lnTo>
                  <a:lnTo>
                    <a:pt x="67" y="11"/>
                  </a:lnTo>
                  <a:lnTo>
                    <a:pt x="64" y="11"/>
                  </a:lnTo>
                  <a:lnTo>
                    <a:pt x="60" y="8"/>
                  </a:lnTo>
                  <a:lnTo>
                    <a:pt x="57" y="15"/>
                  </a:lnTo>
                  <a:lnTo>
                    <a:pt x="53" y="22"/>
                  </a:lnTo>
                  <a:lnTo>
                    <a:pt x="46" y="29"/>
                  </a:lnTo>
                  <a:lnTo>
                    <a:pt x="39" y="32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28" y="43"/>
                  </a:lnTo>
                  <a:lnTo>
                    <a:pt x="11" y="46"/>
                  </a:lnTo>
                  <a:lnTo>
                    <a:pt x="11" y="67"/>
                  </a:lnTo>
                  <a:lnTo>
                    <a:pt x="0" y="85"/>
                  </a:lnTo>
                  <a:lnTo>
                    <a:pt x="0" y="82"/>
                  </a:lnTo>
                  <a:lnTo>
                    <a:pt x="11" y="64"/>
                  </a:lnTo>
                  <a:lnTo>
                    <a:pt x="11" y="43"/>
                  </a:lnTo>
                  <a:lnTo>
                    <a:pt x="21" y="43"/>
                  </a:lnTo>
                  <a:lnTo>
                    <a:pt x="28" y="43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40" name="Freeform 268"/>
            <p:cNvSpPr>
              <a:spLocks/>
            </p:cNvSpPr>
            <p:nvPr userDrawn="1"/>
          </p:nvSpPr>
          <p:spPr bwMode="gray">
            <a:xfrm>
              <a:off x="1256" y="1641"/>
              <a:ext cx="24" cy="23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7" y="17"/>
                </a:cxn>
                <a:cxn ang="0">
                  <a:pos x="7" y="17"/>
                </a:cxn>
                <a:cxn ang="0">
                  <a:pos x="3" y="17"/>
                </a:cxn>
                <a:cxn ang="0">
                  <a:pos x="0" y="21"/>
                </a:cxn>
                <a:cxn ang="0">
                  <a:pos x="3" y="17"/>
                </a:cxn>
                <a:cxn ang="0">
                  <a:pos x="7" y="17"/>
                </a:cxn>
                <a:cxn ang="0">
                  <a:pos x="7" y="17"/>
                </a:cxn>
                <a:cxn ang="0">
                  <a:pos x="24" y="0"/>
                </a:cxn>
              </a:cxnLst>
              <a:rect l="0" t="0" r="r" b="b"/>
              <a:pathLst>
                <a:path w="24" h="21">
                  <a:moveTo>
                    <a:pt x="24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3" y="17"/>
                  </a:lnTo>
                  <a:lnTo>
                    <a:pt x="0" y="21"/>
                  </a:lnTo>
                  <a:lnTo>
                    <a:pt x="3" y="17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24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41" name="Freeform 269"/>
            <p:cNvSpPr>
              <a:spLocks/>
            </p:cNvSpPr>
            <p:nvPr userDrawn="1"/>
          </p:nvSpPr>
          <p:spPr bwMode="gray">
            <a:xfrm>
              <a:off x="1154" y="1762"/>
              <a:ext cx="18" cy="31"/>
            </a:xfrm>
            <a:custGeom>
              <a:avLst/>
              <a:gdLst/>
              <a:ahLst/>
              <a:cxnLst>
                <a:cxn ang="0">
                  <a:pos x="3" y="7"/>
                </a:cxn>
                <a:cxn ang="0">
                  <a:pos x="18" y="25"/>
                </a:cxn>
                <a:cxn ang="0">
                  <a:pos x="18" y="29"/>
                </a:cxn>
                <a:cxn ang="0">
                  <a:pos x="14" y="25"/>
                </a:cxn>
                <a:cxn ang="0">
                  <a:pos x="11" y="18"/>
                </a:cxn>
                <a:cxn ang="0">
                  <a:pos x="7" y="15"/>
                </a:cxn>
                <a:cxn ang="0">
                  <a:pos x="3" y="11"/>
                </a:cxn>
                <a:cxn ang="0">
                  <a:pos x="3" y="7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7"/>
                </a:cxn>
              </a:cxnLst>
              <a:rect l="0" t="0" r="r" b="b"/>
              <a:pathLst>
                <a:path w="18" h="29">
                  <a:moveTo>
                    <a:pt x="3" y="7"/>
                  </a:moveTo>
                  <a:lnTo>
                    <a:pt x="18" y="25"/>
                  </a:lnTo>
                  <a:lnTo>
                    <a:pt x="18" y="29"/>
                  </a:lnTo>
                  <a:lnTo>
                    <a:pt x="14" y="25"/>
                  </a:lnTo>
                  <a:lnTo>
                    <a:pt x="11" y="18"/>
                  </a:lnTo>
                  <a:lnTo>
                    <a:pt x="7" y="15"/>
                  </a:lnTo>
                  <a:lnTo>
                    <a:pt x="3" y="11"/>
                  </a:lnTo>
                  <a:lnTo>
                    <a:pt x="3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42" name="Freeform 270"/>
            <p:cNvSpPr>
              <a:spLocks/>
            </p:cNvSpPr>
            <p:nvPr userDrawn="1"/>
          </p:nvSpPr>
          <p:spPr bwMode="gray">
            <a:xfrm>
              <a:off x="1180" y="1717"/>
              <a:ext cx="3" cy="7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3" y="7"/>
                </a:cxn>
                <a:cxn ang="0">
                  <a:pos x="3" y="4"/>
                </a:cxn>
                <a:cxn ang="0">
                  <a:pos x="3" y="4"/>
                </a:cxn>
                <a:cxn ang="0">
                  <a:pos x="3" y="4"/>
                </a:cxn>
                <a:cxn ang="0">
                  <a:pos x="3" y="0"/>
                </a:cxn>
                <a:cxn ang="0">
                  <a:pos x="3" y="4"/>
                </a:cxn>
                <a:cxn ang="0">
                  <a:pos x="3" y="4"/>
                </a:cxn>
                <a:cxn ang="0">
                  <a:pos x="3" y="4"/>
                </a:cxn>
                <a:cxn ang="0">
                  <a:pos x="0" y="7"/>
                </a:cxn>
              </a:cxnLst>
              <a:rect l="0" t="0" r="r" b="b"/>
              <a:pathLst>
                <a:path w="3" h="7">
                  <a:moveTo>
                    <a:pt x="0" y="7"/>
                  </a:moveTo>
                  <a:lnTo>
                    <a:pt x="3" y="7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0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0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43" name="Freeform 271"/>
            <p:cNvSpPr>
              <a:spLocks/>
            </p:cNvSpPr>
            <p:nvPr userDrawn="1"/>
          </p:nvSpPr>
          <p:spPr bwMode="gray">
            <a:xfrm>
              <a:off x="1180" y="1732"/>
              <a:ext cx="3" cy="4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44" name="Freeform 272"/>
            <p:cNvSpPr>
              <a:spLocks/>
            </p:cNvSpPr>
            <p:nvPr userDrawn="1"/>
          </p:nvSpPr>
          <p:spPr bwMode="gray">
            <a:xfrm>
              <a:off x="1190" y="1690"/>
              <a:ext cx="11" cy="23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0" y="18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4" y="8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4" y="4"/>
                </a:cxn>
                <a:cxn ang="0">
                  <a:pos x="11" y="0"/>
                </a:cxn>
                <a:cxn ang="0">
                  <a:pos x="7" y="4"/>
                </a:cxn>
                <a:cxn ang="0">
                  <a:pos x="4" y="4"/>
                </a:cxn>
                <a:cxn ang="0">
                  <a:pos x="4" y="8"/>
                </a:cxn>
                <a:cxn ang="0">
                  <a:pos x="4" y="11"/>
                </a:cxn>
                <a:cxn ang="0">
                  <a:pos x="0" y="15"/>
                </a:cxn>
                <a:cxn ang="0">
                  <a:pos x="0" y="18"/>
                </a:cxn>
                <a:cxn ang="0">
                  <a:pos x="0" y="22"/>
                </a:cxn>
              </a:cxnLst>
              <a:rect l="0" t="0" r="r" b="b"/>
              <a:pathLst>
                <a:path w="11" h="22">
                  <a:moveTo>
                    <a:pt x="0" y="22"/>
                  </a:moveTo>
                  <a:lnTo>
                    <a:pt x="0" y="18"/>
                  </a:lnTo>
                  <a:lnTo>
                    <a:pt x="0" y="15"/>
                  </a:lnTo>
                  <a:lnTo>
                    <a:pt x="4" y="11"/>
                  </a:lnTo>
                  <a:lnTo>
                    <a:pt x="4" y="8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4"/>
                  </a:lnTo>
                  <a:lnTo>
                    <a:pt x="4" y="4"/>
                  </a:lnTo>
                  <a:lnTo>
                    <a:pt x="11" y="0"/>
                  </a:lnTo>
                  <a:lnTo>
                    <a:pt x="7" y="4"/>
                  </a:lnTo>
                  <a:lnTo>
                    <a:pt x="4" y="4"/>
                  </a:lnTo>
                  <a:lnTo>
                    <a:pt x="4" y="8"/>
                  </a:lnTo>
                  <a:lnTo>
                    <a:pt x="4" y="11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0" y="22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45" name="Freeform 273"/>
            <p:cNvSpPr>
              <a:spLocks/>
            </p:cNvSpPr>
            <p:nvPr userDrawn="1"/>
          </p:nvSpPr>
          <p:spPr bwMode="gray">
            <a:xfrm>
              <a:off x="1223" y="1656"/>
              <a:ext cx="7" cy="15"/>
            </a:xfrm>
            <a:custGeom>
              <a:avLst/>
              <a:gdLst/>
              <a:ahLst/>
              <a:cxnLst>
                <a:cxn ang="0">
                  <a:pos x="7" y="14"/>
                </a:cxn>
                <a:cxn ang="0">
                  <a:pos x="3" y="7"/>
                </a:cxn>
                <a:cxn ang="0">
                  <a:pos x="0" y="0"/>
                </a:cxn>
                <a:cxn ang="0">
                  <a:pos x="3" y="7"/>
                </a:cxn>
                <a:cxn ang="0">
                  <a:pos x="7" y="10"/>
                </a:cxn>
                <a:cxn ang="0">
                  <a:pos x="7" y="14"/>
                </a:cxn>
              </a:cxnLst>
              <a:rect l="0" t="0" r="r" b="b"/>
              <a:pathLst>
                <a:path w="7" h="14">
                  <a:moveTo>
                    <a:pt x="7" y="14"/>
                  </a:moveTo>
                  <a:lnTo>
                    <a:pt x="3" y="7"/>
                  </a:lnTo>
                  <a:lnTo>
                    <a:pt x="0" y="0"/>
                  </a:lnTo>
                  <a:lnTo>
                    <a:pt x="3" y="7"/>
                  </a:lnTo>
                  <a:lnTo>
                    <a:pt x="7" y="10"/>
                  </a:lnTo>
                  <a:lnTo>
                    <a:pt x="7" y="1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46" name="Freeform 274"/>
            <p:cNvSpPr>
              <a:spLocks/>
            </p:cNvSpPr>
            <p:nvPr userDrawn="1"/>
          </p:nvSpPr>
          <p:spPr bwMode="gray">
            <a:xfrm>
              <a:off x="1216" y="1644"/>
              <a:ext cx="7" cy="8"/>
            </a:xfrm>
            <a:custGeom>
              <a:avLst/>
              <a:gdLst/>
              <a:ahLst/>
              <a:cxnLst>
                <a:cxn ang="0">
                  <a:pos x="7" y="7"/>
                </a:cxn>
                <a:cxn ang="0">
                  <a:pos x="3" y="4"/>
                </a:cxn>
                <a:cxn ang="0">
                  <a:pos x="0" y="0"/>
                </a:cxn>
                <a:cxn ang="0">
                  <a:pos x="3" y="4"/>
                </a:cxn>
                <a:cxn ang="0">
                  <a:pos x="7" y="7"/>
                </a:cxn>
              </a:cxnLst>
              <a:rect l="0" t="0" r="r" b="b"/>
              <a:pathLst>
                <a:path w="7" h="7">
                  <a:moveTo>
                    <a:pt x="7" y="7"/>
                  </a:moveTo>
                  <a:lnTo>
                    <a:pt x="3" y="4"/>
                  </a:lnTo>
                  <a:lnTo>
                    <a:pt x="0" y="0"/>
                  </a:lnTo>
                  <a:lnTo>
                    <a:pt x="3" y="4"/>
                  </a:lnTo>
                  <a:lnTo>
                    <a:pt x="7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47" name="Freeform 275"/>
            <p:cNvSpPr>
              <a:spLocks/>
            </p:cNvSpPr>
            <p:nvPr userDrawn="1"/>
          </p:nvSpPr>
          <p:spPr bwMode="gray">
            <a:xfrm>
              <a:off x="1208" y="1637"/>
              <a:ext cx="8" cy="7"/>
            </a:xfrm>
            <a:custGeom>
              <a:avLst/>
              <a:gdLst/>
              <a:ahLst/>
              <a:cxnLst>
                <a:cxn ang="0">
                  <a:pos x="7" y="7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3" y="4"/>
                </a:cxn>
                <a:cxn ang="0">
                  <a:pos x="3" y="4"/>
                </a:cxn>
                <a:cxn ang="0">
                  <a:pos x="0" y="0"/>
                </a:cxn>
                <a:cxn ang="0">
                  <a:pos x="3" y="4"/>
                </a:cxn>
                <a:cxn ang="0">
                  <a:pos x="7" y="7"/>
                </a:cxn>
              </a:cxnLst>
              <a:rect l="0" t="0" r="r" b="b"/>
              <a:pathLst>
                <a:path w="7" h="7">
                  <a:moveTo>
                    <a:pt x="7" y="7"/>
                  </a:moveTo>
                  <a:lnTo>
                    <a:pt x="7" y="4"/>
                  </a:lnTo>
                  <a:lnTo>
                    <a:pt x="7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0" y="0"/>
                  </a:lnTo>
                  <a:lnTo>
                    <a:pt x="3" y="4"/>
                  </a:lnTo>
                  <a:lnTo>
                    <a:pt x="7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48" name="Freeform 276"/>
            <p:cNvSpPr>
              <a:spLocks/>
            </p:cNvSpPr>
            <p:nvPr userDrawn="1"/>
          </p:nvSpPr>
          <p:spPr bwMode="gray">
            <a:xfrm>
              <a:off x="1197" y="1629"/>
              <a:ext cx="7" cy="8"/>
            </a:xfrm>
            <a:custGeom>
              <a:avLst/>
              <a:gdLst/>
              <a:ahLst/>
              <a:cxnLst>
                <a:cxn ang="0">
                  <a:pos x="7" y="7"/>
                </a:cxn>
                <a:cxn ang="0">
                  <a:pos x="4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7" y="7"/>
                </a:cxn>
              </a:cxnLst>
              <a:rect l="0" t="0" r="r" b="b"/>
              <a:pathLst>
                <a:path w="7" h="7">
                  <a:moveTo>
                    <a:pt x="7" y="7"/>
                  </a:moveTo>
                  <a:lnTo>
                    <a:pt x="4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7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49" name="Freeform 277"/>
            <p:cNvSpPr>
              <a:spLocks/>
            </p:cNvSpPr>
            <p:nvPr userDrawn="1"/>
          </p:nvSpPr>
          <p:spPr bwMode="gray">
            <a:xfrm>
              <a:off x="1121" y="1713"/>
              <a:ext cx="4" cy="8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3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0" y="7"/>
                </a:cxn>
              </a:cxnLst>
              <a:rect l="0" t="0" r="r" b="b"/>
              <a:pathLst>
                <a:path w="4" h="7">
                  <a:moveTo>
                    <a:pt x="0" y="7"/>
                  </a:moveTo>
                  <a:lnTo>
                    <a:pt x="0" y="3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50" name="Freeform 278"/>
            <p:cNvSpPr>
              <a:spLocks/>
            </p:cNvSpPr>
            <p:nvPr userDrawn="1"/>
          </p:nvSpPr>
          <p:spPr bwMode="gray">
            <a:xfrm>
              <a:off x="1114" y="1774"/>
              <a:ext cx="11" cy="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4" y="7"/>
                </a:cxn>
                <a:cxn ang="0">
                  <a:pos x="11" y="7"/>
                </a:cxn>
                <a:cxn ang="0">
                  <a:pos x="4" y="7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1" h="7">
                  <a:moveTo>
                    <a:pt x="0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4" y="7"/>
                  </a:lnTo>
                  <a:lnTo>
                    <a:pt x="11" y="7"/>
                  </a:lnTo>
                  <a:lnTo>
                    <a:pt x="4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51" name="Freeform 279"/>
            <p:cNvSpPr>
              <a:spLocks/>
            </p:cNvSpPr>
            <p:nvPr userDrawn="1"/>
          </p:nvSpPr>
          <p:spPr bwMode="gray">
            <a:xfrm>
              <a:off x="1240" y="2078"/>
              <a:ext cx="12" cy="10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4" y="3"/>
                </a:cxn>
                <a:cxn ang="0">
                  <a:pos x="4" y="7"/>
                </a:cxn>
                <a:cxn ang="0">
                  <a:pos x="4" y="7"/>
                </a:cxn>
                <a:cxn ang="0">
                  <a:pos x="0" y="10"/>
                </a:cxn>
                <a:cxn ang="0">
                  <a:pos x="4" y="7"/>
                </a:cxn>
                <a:cxn ang="0">
                  <a:pos x="4" y="3"/>
                </a:cxn>
                <a:cxn ang="0">
                  <a:pos x="4" y="3"/>
                </a:cxn>
                <a:cxn ang="0">
                  <a:pos x="8" y="3"/>
                </a:cxn>
                <a:cxn ang="0">
                  <a:pos x="8" y="3"/>
                </a:cxn>
                <a:cxn ang="0">
                  <a:pos x="11" y="0"/>
                </a:cxn>
                <a:cxn ang="0">
                  <a:pos x="11" y="0"/>
                </a:cxn>
                <a:cxn ang="0">
                  <a:pos x="11" y="3"/>
                </a:cxn>
                <a:cxn ang="0">
                  <a:pos x="11" y="3"/>
                </a:cxn>
                <a:cxn ang="0">
                  <a:pos x="8" y="3"/>
                </a:cxn>
              </a:cxnLst>
              <a:rect l="0" t="0" r="r" b="b"/>
              <a:pathLst>
                <a:path w="11" h="10">
                  <a:moveTo>
                    <a:pt x="8" y="3"/>
                  </a:moveTo>
                  <a:lnTo>
                    <a:pt x="4" y="3"/>
                  </a:lnTo>
                  <a:lnTo>
                    <a:pt x="4" y="7"/>
                  </a:lnTo>
                  <a:lnTo>
                    <a:pt x="4" y="7"/>
                  </a:lnTo>
                  <a:lnTo>
                    <a:pt x="0" y="10"/>
                  </a:lnTo>
                  <a:lnTo>
                    <a:pt x="4" y="7"/>
                  </a:lnTo>
                  <a:lnTo>
                    <a:pt x="4" y="3"/>
                  </a:lnTo>
                  <a:lnTo>
                    <a:pt x="4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8" y="3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52" name="Freeform 280"/>
            <p:cNvSpPr>
              <a:spLocks/>
            </p:cNvSpPr>
            <p:nvPr userDrawn="1"/>
          </p:nvSpPr>
          <p:spPr bwMode="gray">
            <a:xfrm>
              <a:off x="1397" y="1936"/>
              <a:ext cx="1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11"/>
                </a:cxn>
                <a:cxn ang="0">
                  <a:pos x="0" y="11"/>
                </a:cxn>
                <a:cxn ang="0">
                  <a:pos x="0" y="11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0" y="0"/>
                </a:cxn>
              </a:cxnLst>
              <a:rect l="0" t="0" r="r" b="b"/>
              <a:pathLst>
                <a:path h="11">
                  <a:moveTo>
                    <a:pt x="0" y="0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53" name="Freeform 281"/>
            <p:cNvSpPr>
              <a:spLocks/>
            </p:cNvSpPr>
            <p:nvPr userDrawn="1"/>
          </p:nvSpPr>
          <p:spPr bwMode="gray">
            <a:xfrm>
              <a:off x="1342" y="1960"/>
              <a:ext cx="55" cy="45"/>
            </a:xfrm>
            <a:custGeom>
              <a:avLst/>
              <a:gdLst/>
              <a:ahLst/>
              <a:cxnLst>
                <a:cxn ang="0">
                  <a:pos x="4" y="42"/>
                </a:cxn>
                <a:cxn ang="0">
                  <a:pos x="4" y="42"/>
                </a:cxn>
                <a:cxn ang="0">
                  <a:pos x="11" y="38"/>
                </a:cxn>
                <a:cxn ang="0">
                  <a:pos x="18" y="35"/>
                </a:cxn>
                <a:cxn ang="0">
                  <a:pos x="25" y="31"/>
                </a:cxn>
                <a:cxn ang="0">
                  <a:pos x="35" y="28"/>
                </a:cxn>
                <a:cxn ang="0">
                  <a:pos x="42" y="21"/>
                </a:cxn>
                <a:cxn ang="0">
                  <a:pos x="49" y="10"/>
                </a:cxn>
                <a:cxn ang="0">
                  <a:pos x="53" y="0"/>
                </a:cxn>
                <a:cxn ang="0">
                  <a:pos x="49" y="10"/>
                </a:cxn>
                <a:cxn ang="0">
                  <a:pos x="42" y="21"/>
                </a:cxn>
                <a:cxn ang="0">
                  <a:pos x="35" y="28"/>
                </a:cxn>
                <a:cxn ang="0">
                  <a:pos x="25" y="31"/>
                </a:cxn>
                <a:cxn ang="0">
                  <a:pos x="18" y="35"/>
                </a:cxn>
                <a:cxn ang="0">
                  <a:pos x="7" y="38"/>
                </a:cxn>
                <a:cxn ang="0">
                  <a:pos x="4" y="42"/>
                </a:cxn>
                <a:cxn ang="0">
                  <a:pos x="0" y="42"/>
                </a:cxn>
                <a:cxn ang="0">
                  <a:pos x="0" y="42"/>
                </a:cxn>
                <a:cxn ang="0">
                  <a:pos x="4" y="42"/>
                </a:cxn>
              </a:cxnLst>
              <a:rect l="0" t="0" r="r" b="b"/>
              <a:pathLst>
                <a:path w="53" h="42">
                  <a:moveTo>
                    <a:pt x="4" y="42"/>
                  </a:moveTo>
                  <a:lnTo>
                    <a:pt x="4" y="42"/>
                  </a:lnTo>
                  <a:lnTo>
                    <a:pt x="11" y="38"/>
                  </a:lnTo>
                  <a:lnTo>
                    <a:pt x="18" y="35"/>
                  </a:lnTo>
                  <a:lnTo>
                    <a:pt x="25" y="31"/>
                  </a:lnTo>
                  <a:lnTo>
                    <a:pt x="35" y="28"/>
                  </a:lnTo>
                  <a:lnTo>
                    <a:pt x="42" y="21"/>
                  </a:lnTo>
                  <a:lnTo>
                    <a:pt x="49" y="10"/>
                  </a:lnTo>
                  <a:lnTo>
                    <a:pt x="53" y="0"/>
                  </a:lnTo>
                  <a:lnTo>
                    <a:pt x="49" y="10"/>
                  </a:lnTo>
                  <a:lnTo>
                    <a:pt x="42" y="21"/>
                  </a:lnTo>
                  <a:lnTo>
                    <a:pt x="35" y="28"/>
                  </a:lnTo>
                  <a:lnTo>
                    <a:pt x="25" y="31"/>
                  </a:lnTo>
                  <a:lnTo>
                    <a:pt x="18" y="35"/>
                  </a:lnTo>
                  <a:lnTo>
                    <a:pt x="7" y="38"/>
                  </a:lnTo>
                  <a:lnTo>
                    <a:pt x="4" y="42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4" y="42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54" name="Freeform 282"/>
            <p:cNvSpPr>
              <a:spLocks/>
            </p:cNvSpPr>
            <p:nvPr userDrawn="1"/>
          </p:nvSpPr>
          <p:spPr bwMode="gray">
            <a:xfrm>
              <a:off x="1249" y="2005"/>
              <a:ext cx="93" cy="61"/>
            </a:xfrm>
            <a:custGeom>
              <a:avLst/>
              <a:gdLst/>
              <a:ahLst/>
              <a:cxnLst>
                <a:cxn ang="0">
                  <a:pos x="7" y="49"/>
                </a:cxn>
                <a:cxn ang="0">
                  <a:pos x="10" y="46"/>
                </a:cxn>
                <a:cxn ang="0">
                  <a:pos x="10" y="42"/>
                </a:cxn>
                <a:cxn ang="0">
                  <a:pos x="14" y="39"/>
                </a:cxn>
                <a:cxn ang="0">
                  <a:pos x="21" y="32"/>
                </a:cxn>
                <a:cxn ang="0">
                  <a:pos x="24" y="25"/>
                </a:cxn>
                <a:cxn ang="0">
                  <a:pos x="28" y="21"/>
                </a:cxn>
                <a:cxn ang="0">
                  <a:pos x="31" y="18"/>
                </a:cxn>
                <a:cxn ang="0">
                  <a:pos x="38" y="18"/>
                </a:cxn>
                <a:cxn ang="0">
                  <a:pos x="56" y="10"/>
                </a:cxn>
                <a:cxn ang="0">
                  <a:pos x="77" y="3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77" y="3"/>
                </a:cxn>
                <a:cxn ang="0">
                  <a:pos x="59" y="10"/>
                </a:cxn>
                <a:cxn ang="0">
                  <a:pos x="42" y="14"/>
                </a:cxn>
                <a:cxn ang="0">
                  <a:pos x="35" y="18"/>
                </a:cxn>
                <a:cxn ang="0">
                  <a:pos x="31" y="21"/>
                </a:cxn>
                <a:cxn ang="0">
                  <a:pos x="24" y="25"/>
                </a:cxn>
                <a:cxn ang="0">
                  <a:pos x="21" y="32"/>
                </a:cxn>
                <a:cxn ang="0">
                  <a:pos x="17" y="39"/>
                </a:cxn>
                <a:cxn ang="0">
                  <a:pos x="14" y="42"/>
                </a:cxn>
                <a:cxn ang="0">
                  <a:pos x="10" y="46"/>
                </a:cxn>
                <a:cxn ang="0">
                  <a:pos x="7" y="49"/>
                </a:cxn>
                <a:cxn ang="0">
                  <a:pos x="7" y="49"/>
                </a:cxn>
                <a:cxn ang="0">
                  <a:pos x="7" y="53"/>
                </a:cxn>
                <a:cxn ang="0">
                  <a:pos x="3" y="53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0" y="53"/>
                </a:cxn>
                <a:cxn ang="0">
                  <a:pos x="3" y="53"/>
                </a:cxn>
                <a:cxn ang="0">
                  <a:pos x="3" y="53"/>
                </a:cxn>
                <a:cxn ang="0">
                  <a:pos x="7" y="49"/>
                </a:cxn>
              </a:cxnLst>
              <a:rect l="0" t="0" r="r" b="b"/>
              <a:pathLst>
                <a:path w="91" h="56">
                  <a:moveTo>
                    <a:pt x="7" y="49"/>
                  </a:moveTo>
                  <a:lnTo>
                    <a:pt x="10" y="46"/>
                  </a:lnTo>
                  <a:lnTo>
                    <a:pt x="10" y="42"/>
                  </a:lnTo>
                  <a:lnTo>
                    <a:pt x="14" y="39"/>
                  </a:lnTo>
                  <a:lnTo>
                    <a:pt x="21" y="32"/>
                  </a:lnTo>
                  <a:lnTo>
                    <a:pt x="24" y="25"/>
                  </a:lnTo>
                  <a:lnTo>
                    <a:pt x="28" y="21"/>
                  </a:lnTo>
                  <a:lnTo>
                    <a:pt x="31" y="18"/>
                  </a:lnTo>
                  <a:lnTo>
                    <a:pt x="38" y="18"/>
                  </a:lnTo>
                  <a:lnTo>
                    <a:pt x="56" y="10"/>
                  </a:lnTo>
                  <a:lnTo>
                    <a:pt x="77" y="3"/>
                  </a:lnTo>
                  <a:lnTo>
                    <a:pt x="91" y="0"/>
                  </a:lnTo>
                  <a:lnTo>
                    <a:pt x="91" y="0"/>
                  </a:lnTo>
                  <a:lnTo>
                    <a:pt x="91" y="0"/>
                  </a:lnTo>
                  <a:lnTo>
                    <a:pt x="77" y="3"/>
                  </a:lnTo>
                  <a:lnTo>
                    <a:pt x="59" y="10"/>
                  </a:lnTo>
                  <a:lnTo>
                    <a:pt x="42" y="14"/>
                  </a:lnTo>
                  <a:lnTo>
                    <a:pt x="35" y="18"/>
                  </a:lnTo>
                  <a:lnTo>
                    <a:pt x="31" y="21"/>
                  </a:lnTo>
                  <a:lnTo>
                    <a:pt x="24" y="25"/>
                  </a:lnTo>
                  <a:lnTo>
                    <a:pt x="21" y="32"/>
                  </a:lnTo>
                  <a:lnTo>
                    <a:pt x="17" y="39"/>
                  </a:lnTo>
                  <a:lnTo>
                    <a:pt x="14" y="42"/>
                  </a:lnTo>
                  <a:lnTo>
                    <a:pt x="10" y="46"/>
                  </a:lnTo>
                  <a:lnTo>
                    <a:pt x="7" y="49"/>
                  </a:lnTo>
                  <a:lnTo>
                    <a:pt x="7" y="49"/>
                  </a:lnTo>
                  <a:lnTo>
                    <a:pt x="7" y="53"/>
                  </a:lnTo>
                  <a:lnTo>
                    <a:pt x="3" y="53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3"/>
                  </a:lnTo>
                  <a:lnTo>
                    <a:pt x="3" y="53"/>
                  </a:lnTo>
                  <a:lnTo>
                    <a:pt x="3" y="53"/>
                  </a:lnTo>
                  <a:lnTo>
                    <a:pt x="7" y="4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55" name="Freeform 283"/>
            <p:cNvSpPr>
              <a:spLocks/>
            </p:cNvSpPr>
            <p:nvPr userDrawn="1"/>
          </p:nvSpPr>
          <p:spPr bwMode="gray">
            <a:xfrm>
              <a:off x="1252" y="1759"/>
              <a:ext cx="18" cy="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" y="3"/>
                </a:cxn>
                <a:cxn ang="0">
                  <a:pos x="7" y="10"/>
                </a:cxn>
                <a:cxn ang="0">
                  <a:pos x="11" y="18"/>
                </a:cxn>
                <a:cxn ang="0">
                  <a:pos x="14" y="21"/>
                </a:cxn>
                <a:cxn ang="0">
                  <a:pos x="18" y="25"/>
                </a:cxn>
                <a:cxn ang="0">
                  <a:pos x="14" y="21"/>
                </a:cxn>
                <a:cxn ang="0">
                  <a:pos x="11" y="18"/>
                </a:cxn>
                <a:cxn ang="0">
                  <a:pos x="7" y="10"/>
                </a:cxn>
                <a:cxn ang="0">
                  <a:pos x="4" y="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8" h="25">
                  <a:moveTo>
                    <a:pt x="0" y="0"/>
                  </a:moveTo>
                  <a:lnTo>
                    <a:pt x="0" y="0"/>
                  </a:lnTo>
                  <a:lnTo>
                    <a:pt x="4" y="3"/>
                  </a:lnTo>
                  <a:lnTo>
                    <a:pt x="7" y="10"/>
                  </a:lnTo>
                  <a:lnTo>
                    <a:pt x="11" y="18"/>
                  </a:lnTo>
                  <a:lnTo>
                    <a:pt x="14" y="21"/>
                  </a:lnTo>
                  <a:lnTo>
                    <a:pt x="18" y="25"/>
                  </a:lnTo>
                  <a:lnTo>
                    <a:pt x="14" y="21"/>
                  </a:lnTo>
                  <a:lnTo>
                    <a:pt x="11" y="18"/>
                  </a:lnTo>
                  <a:lnTo>
                    <a:pt x="7" y="10"/>
                  </a:lnTo>
                  <a:lnTo>
                    <a:pt x="4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56" name="Freeform 284"/>
            <p:cNvSpPr>
              <a:spLocks/>
            </p:cNvSpPr>
            <p:nvPr userDrawn="1"/>
          </p:nvSpPr>
          <p:spPr bwMode="gray">
            <a:xfrm>
              <a:off x="1270" y="1500"/>
              <a:ext cx="119" cy="209"/>
            </a:xfrm>
            <a:custGeom>
              <a:avLst/>
              <a:gdLst/>
              <a:ahLst/>
              <a:cxnLst>
                <a:cxn ang="0">
                  <a:pos x="88" y="191"/>
                </a:cxn>
                <a:cxn ang="0">
                  <a:pos x="81" y="191"/>
                </a:cxn>
                <a:cxn ang="0">
                  <a:pos x="63" y="194"/>
                </a:cxn>
                <a:cxn ang="0">
                  <a:pos x="60" y="194"/>
                </a:cxn>
                <a:cxn ang="0">
                  <a:pos x="53" y="194"/>
                </a:cxn>
                <a:cxn ang="0">
                  <a:pos x="42" y="187"/>
                </a:cxn>
                <a:cxn ang="0">
                  <a:pos x="31" y="169"/>
                </a:cxn>
                <a:cxn ang="0">
                  <a:pos x="24" y="155"/>
                </a:cxn>
                <a:cxn ang="0">
                  <a:pos x="24" y="145"/>
                </a:cxn>
                <a:cxn ang="0">
                  <a:pos x="21" y="131"/>
                </a:cxn>
                <a:cxn ang="0">
                  <a:pos x="21" y="120"/>
                </a:cxn>
                <a:cxn ang="0">
                  <a:pos x="28" y="117"/>
                </a:cxn>
                <a:cxn ang="0">
                  <a:pos x="24" y="113"/>
                </a:cxn>
                <a:cxn ang="0">
                  <a:pos x="21" y="103"/>
                </a:cxn>
                <a:cxn ang="0">
                  <a:pos x="21" y="92"/>
                </a:cxn>
                <a:cxn ang="0">
                  <a:pos x="24" y="88"/>
                </a:cxn>
                <a:cxn ang="0">
                  <a:pos x="17" y="85"/>
                </a:cxn>
                <a:cxn ang="0">
                  <a:pos x="7" y="71"/>
                </a:cxn>
                <a:cxn ang="0">
                  <a:pos x="0" y="43"/>
                </a:cxn>
                <a:cxn ang="0">
                  <a:pos x="7" y="25"/>
                </a:cxn>
                <a:cxn ang="0">
                  <a:pos x="14" y="14"/>
                </a:cxn>
                <a:cxn ang="0">
                  <a:pos x="31" y="7"/>
                </a:cxn>
                <a:cxn ang="0">
                  <a:pos x="56" y="0"/>
                </a:cxn>
                <a:cxn ang="0">
                  <a:pos x="63" y="4"/>
                </a:cxn>
                <a:cxn ang="0">
                  <a:pos x="77" y="7"/>
                </a:cxn>
                <a:cxn ang="0">
                  <a:pos x="88" y="18"/>
                </a:cxn>
                <a:cxn ang="0">
                  <a:pos x="88" y="29"/>
                </a:cxn>
                <a:cxn ang="0">
                  <a:pos x="84" y="36"/>
                </a:cxn>
                <a:cxn ang="0">
                  <a:pos x="74" y="43"/>
                </a:cxn>
                <a:cxn ang="0">
                  <a:pos x="67" y="43"/>
                </a:cxn>
                <a:cxn ang="0">
                  <a:pos x="53" y="43"/>
                </a:cxn>
                <a:cxn ang="0">
                  <a:pos x="45" y="50"/>
                </a:cxn>
                <a:cxn ang="0">
                  <a:pos x="45" y="60"/>
                </a:cxn>
                <a:cxn ang="0">
                  <a:pos x="63" y="81"/>
                </a:cxn>
                <a:cxn ang="0">
                  <a:pos x="67" y="85"/>
                </a:cxn>
                <a:cxn ang="0">
                  <a:pos x="67" y="103"/>
                </a:cxn>
                <a:cxn ang="0">
                  <a:pos x="70" y="110"/>
                </a:cxn>
                <a:cxn ang="0">
                  <a:pos x="77" y="106"/>
                </a:cxn>
                <a:cxn ang="0">
                  <a:pos x="81" y="103"/>
                </a:cxn>
                <a:cxn ang="0">
                  <a:pos x="88" y="110"/>
                </a:cxn>
                <a:cxn ang="0">
                  <a:pos x="91" y="117"/>
                </a:cxn>
                <a:cxn ang="0">
                  <a:pos x="88" y="124"/>
                </a:cxn>
                <a:cxn ang="0">
                  <a:pos x="84" y="127"/>
                </a:cxn>
                <a:cxn ang="0">
                  <a:pos x="81" y="127"/>
                </a:cxn>
                <a:cxn ang="0">
                  <a:pos x="74" y="127"/>
                </a:cxn>
                <a:cxn ang="0">
                  <a:pos x="74" y="134"/>
                </a:cxn>
                <a:cxn ang="0">
                  <a:pos x="77" y="141"/>
                </a:cxn>
                <a:cxn ang="0">
                  <a:pos x="77" y="145"/>
                </a:cxn>
                <a:cxn ang="0">
                  <a:pos x="81" y="162"/>
                </a:cxn>
                <a:cxn ang="0">
                  <a:pos x="88" y="166"/>
                </a:cxn>
                <a:cxn ang="0">
                  <a:pos x="88" y="187"/>
                </a:cxn>
                <a:cxn ang="0">
                  <a:pos x="105" y="180"/>
                </a:cxn>
                <a:cxn ang="0">
                  <a:pos x="105" y="180"/>
                </a:cxn>
                <a:cxn ang="0">
                  <a:pos x="88" y="187"/>
                </a:cxn>
              </a:cxnLst>
              <a:rect l="0" t="0" r="r" b="b"/>
              <a:pathLst>
                <a:path w="116" h="194">
                  <a:moveTo>
                    <a:pt x="88" y="187"/>
                  </a:moveTo>
                  <a:lnTo>
                    <a:pt x="88" y="191"/>
                  </a:lnTo>
                  <a:lnTo>
                    <a:pt x="84" y="191"/>
                  </a:lnTo>
                  <a:lnTo>
                    <a:pt x="81" y="191"/>
                  </a:lnTo>
                  <a:lnTo>
                    <a:pt x="74" y="194"/>
                  </a:lnTo>
                  <a:lnTo>
                    <a:pt x="63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56" y="194"/>
                  </a:lnTo>
                  <a:lnTo>
                    <a:pt x="53" y="194"/>
                  </a:lnTo>
                  <a:lnTo>
                    <a:pt x="49" y="191"/>
                  </a:lnTo>
                  <a:lnTo>
                    <a:pt x="42" y="187"/>
                  </a:lnTo>
                  <a:lnTo>
                    <a:pt x="35" y="180"/>
                  </a:lnTo>
                  <a:lnTo>
                    <a:pt x="31" y="169"/>
                  </a:lnTo>
                  <a:lnTo>
                    <a:pt x="28" y="159"/>
                  </a:lnTo>
                  <a:lnTo>
                    <a:pt x="24" y="155"/>
                  </a:lnTo>
                  <a:lnTo>
                    <a:pt x="24" y="152"/>
                  </a:lnTo>
                  <a:lnTo>
                    <a:pt x="24" y="145"/>
                  </a:lnTo>
                  <a:lnTo>
                    <a:pt x="21" y="138"/>
                  </a:lnTo>
                  <a:lnTo>
                    <a:pt x="21" y="131"/>
                  </a:lnTo>
                  <a:lnTo>
                    <a:pt x="21" y="124"/>
                  </a:lnTo>
                  <a:lnTo>
                    <a:pt x="21" y="120"/>
                  </a:lnTo>
                  <a:lnTo>
                    <a:pt x="24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4" y="113"/>
                  </a:lnTo>
                  <a:lnTo>
                    <a:pt x="21" y="106"/>
                  </a:lnTo>
                  <a:lnTo>
                    <a:pt x="21" y="103"/>
                  </a:lnTo>
                  <a:lnTo>
                    <a:pt x="21" y="95"/>
                  </a:lnTo>
                  <a:lnTo>
                    <a:pt x="21" y="92"/>
                  </a:lnTo>
                  <a:lnTo>
                    <a:pt x="28" y="88"/>
                  </a:lnTo>
                  <a:lnTo>
                    <a:pt x="24" y="88"/>
                  </a:lnTo>
                  <a:lnTo>
                    <a:pt x="21" y="85"/>
                  </a:lnTo>
                  <a:lnTo>
                    <a:pt x="17" y="85"/>
                  </a:lnTo>
                  <a:lnTo>
                    <a:pt x="10" y="78"/>
                  </a:lnTo>
                  <a:lnTo>
                    <a:pt x="7" y="71"/>
                  </a:lnTo>
                  <a:lnTo>
                    <a:pt x="7" y="60"/>
                  </a:lnTo>
                  <a:lnTo>
                    <a:pt x="0" y="43"/>
                  </a:lnTo>
                  <a:lnTo>
                    <a:pt x="7" y="25"/>
                  </a:lnTo>
                  <a:lnTo>
                    <a:pt x="7" y="25"/>
                  </a:lnTo>
                  <a:lnTo>
                    <a:pt x="10" y="21"/>
                  </a:lnTo>
                  <a:lnTo>
                    <a:pt x="14" y="14"/>
                  </a:lnTo>
                  <a:lnTo>
                    <a:pt x="24" y="11"/>
                  </a:lnTo>
                  <a:lnTo>
                    <a:pt x="31" y="7"/>
                  </a:lnTo>
                  <a:lnTo>
                    <a:pt x="42" y="4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63" y="4"/>
                  </a:lnTo>
                  <a:lnTo>
                    <a:pt x="70" y="4"/>
                  </a:lnTo>
                  <a:lnTo>
                    <a:pt x="77" y="7"/>
                  </a:lnTo>
                  <a:lnTo>
                    <a:pt x="84" y="11"/>
                  </a:lnTo>
                  <a:lnTo>
                    <a:pt x="88" y="18"/>
                  </a:lnTo>
                  <a:lnTo>
                    <a:pt x="88" y="25"/>
                  </a:lnTo>
                  <a:lnTo>
                    <a:pt x="88" y="29"/>
                  </a:lnTo>
                  <a:lnTo>
                    <a:pt x="88" y="32"/>
                  </a:lnTo>
                  <a:lnTo>
                    <a:pt x="84" y="36"/>
                  </a:lnTo>
                  <a:lnTo>
                    <a:pt x="81" y="39"/>
                  </a:lnTo>
                  <a:lnTo>
                    <a:pt x="74" y="43"/>
                  </a:lnTo>
                  <a:lnTo>
                    <a:pt x="70" y="43"/>
                  </a:lnTo>
                  <a:lnTo>
                    <a:pt x="67" y="43"/>
                  </a:lnTo>
                  <a:lnTo>
                    <a:pt x="60" y="43"/>
                  </a:lnTo>
                  <a:lnTo>
                    <a:pt x="53" y="43"/>
                  </a:lnTo>
                  <a:lnTo>
                    <a:pt x="49" y="50"/>
                  </a:lnTo>
                  <a:lnTo>
                    <a:pt x="45" y="50"/>
                  </a:lnTo>
                  <a:lnTo>
                    <a:pt x="45" y="53"/>
                  </a:lnTo>
                  <a:lnTo>
                    <a:pt x="45" y="60"/>
                  </a:lnTo>
                  <a:lnTo>
                    <a:pt x="56" y="81"/>
                  </a:lnTo>
                  <a:lnTo>
                    <a:pt x="63" y="81"/>
                  </a:lnTo>
                  <a:lnTo>
                    <a:pt x="63" y="81"/>
                  </a:lnTo>
                  <a:lnTo>
                    <a:pt x="67" y="85"/>
                  </a:lnTo>
                  <a:lnTo>
                    <a:pt x="67" y="88"/>
                  </a:lnTo>
                  <a:lnTo>
                    <a:pt x="67" y="103"/>
                  </a:lnTo>
                  <a:lnTo>
                    <a:pt x="70" y="106"/>
                  </a:lnTo>
                  <a:lnTo>
                    <a:pt x="70" y="110"/>
                  </a:lnTo>
                  <a:lnTo>
                    <a:pt x="74" y="110"/>
                  </a:lnTo>
                  <a:lnTo>
                    <a:pt x="77" y="106"/>
                  </a:lnTo>
                  <a:lnTo>
                    <a:pt x="77" y="103"/>
                  </a:lnTo>
                  <a:lnTo>
                    <a:pt x="81" y="103"/>
                  </a:lnTo>
                  <a:lnTo>
                    <a:pt x="84" y="106"/>
                  </a:lnTo>
                  <a:lnTo>
                    <a:pt x="88" y="110"/>
                  </a:lnTo>
                  <a:lnTo>
                    <a:pt x="88" y="113"/>
                  </a:lnTo>
                  <a:lnTo>
                    <a:pt x="91" y="117"/>
                  </a:lnTo>
                  <a:lnTo>
                    <a:pt x="91" y="117"/>
                  </a:lnTo>
                  <a:lnTo>
                    <a:pt x="88" y="124"/>
                  </a:lnTo>
                  <a:lnTo>
                    <a:pt x="88" y="127"/>
                  </a:lnTo>
                  <a:lnTo>
                    <a:pt x="84" y="127"/>
                  </a:lnTo>
                  <a:lnTo>
                    <a:pt x="81" y="124"/>
                  </a:lnTo>
                  <a:lnTo>
                    <a:pt x="81" y="127"/>
                  </a:lnTo>
                  <a:lnTo>
                    <a:pt x="77" y="127"/>
                  </a:lnTo>
                  <a:lnTo>
                    <a:pt x="74" y="127"/>
                  </a:lnTo>
                  <a:lnTo>
                    <a:pt x="74" y="131"/>
                  </a:lnTo>
                  <a:lnTo>
                    <a:pt x="74" y="134"/>
                  </a:lnTo>
                  <a:lnTo>
                    <a:pt x="74" y="141"/>
                  </a:lnTo>
                  <a:lnTo>
                    <a:pt x="77" y="141"/>
                  </a:lnTo>
                  <a:lnTo>
                    <a:pt x="77" y="145"/>
                  </a:lnTo>
                  <a:lnTo>
                    <a:pt x="77" y="145"/>
                  </a:lnTo>
                  <a:lnTo>
                    <a:pt x="81" y="162"/>
                  </a:lnTo>
                  <a:lnTo>
                    <a:pt x="81" y="162"/>
                  </a:lnTo>
                  <a:lnTo>
                    <a:pt x="84" y="162"/>
                  </a:lnTo>
                  <a:lnTo>
                    <a:pt x="88" y="166"/>
                  </a:lnTo>
                  <a:lnTo>
                    <a:pt x="88" y="173"/>
                  </a:lnTo>
                  <a:lnTo>
                    <a:pt x="88" y="187"/>
                  </a:lnTo>
                  <a:lnTo>
                    <a:pt x="95" y="184"/>
                  </a:lnTo>
                  <a:lnTo>
                    <a:pt x="105" y="180"/>
                  </a:lnTo>
                  <a:lnTo>
                    <a:pt x="116" y="176"/>
                  </a:lnTo>
                  <a:lnTo>
                    <a:pt x="105" y="180"/>
                  </a:lnTo>
                  <a:lnTo>
                    <a:pt x="98" y="184"/>
                  </a:lnTo>
                  <a:lnTo>
                    <a:pt x="88" y="18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57" name="Freeform 285"/>
            <p:cNvSpPr>
              <a:spLocks/>
            </p:cNvSpPr>
            <p:nvPr userDrawn="1"/>
          </p:nvSpPr>
          <p:spPr bwMode="gray">
            <a:xfrm>
              <a:off x="1466" y="1880"/>
              <a:ext cx="10" cy="8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3" y="3"/>
                </a:cxn>
                <a:cxn ang="0">
                  <a:pos x="10" y="0"/>
                </a:cxn>
                <a:cxn ang="0">
                  <a:pos x="7" y="0"/>
                </a:cxn>
                <a:cxn ang="0">
                  <a:pos x="0" y="7"/>
                </a:cxn>
              </a:cxnLst>
              <a:rect l="0" t="0" r="r" b="b"/>
              <a:pathLst>
                <a:path w="10" h="7">
                  <a:moveTo>
                    <a:pt x="0" y="7"/>
                  </a:moveTo>
                  <a:lnTo>
                    <a:pt x="3" y="3"/>
                  </a:lnTo>
                  <a:lnTo>
                    <a:pt x="10" y="0"/>
                  </a:lnTo>
                  <a:lnTo>
                    <a:pt x="7" y="0"/>
                  </a:lnTo>
                  <a:lnTo>
                    <a:pt x="0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58" name="Freeform 286"/>
            <p:cNvSpPr>
              <a:spLocks/>
            </p:cNvSpPr>
            <p:nvPr userDrawn="1"/>
          </p:nvSpPr>
          <p:spPr bwMode="gray">
            <a:xfrm>
              <a:off x="1552" y="1911"/>
              <a:ext cx="8" cy="7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7"/>
                </a:cxn>
              </a:cxnLst>
              <a:rect l="0" t="0" r="r" b="b"/>
              <a:pathLst>
                <a:path w="8" h="7">
                  <a:moveTo>
                    <a:pt x="0" y="7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0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59" name="Freeform 287"/>
            <p:cNvSpPr>
              <a:spLocks/>
            </p:cNvSpPr>
            <p:nvPr userDrawn="1"/>
          </p:nvSpPr>
          <p:spPr bwMode="gray">
            <a:xfrm>
              <a:off x="1582" y="1838"/>
              <a:ext cx="21" cy="68"/>
            </a:xfrm>
            <a:custGeom>
              <a:avLst/>
              <a:gdLst/>
              <a:ahLst/>
              <a:cxnLst>
                <a:cxn ang="0">
                  <a:pos x="3" y="35"/>
                </a:cxn>
                <a:cxn ang="0">
                  <a:pos x="14" y="42"/>
                </a:cxn>
                <a:cxn ang="0">
                  <a:pos x="7" y="63"/>
                </a:cxn>
                <a:cxn ang="0">
                  <a:pos x="7" y="63"/>
                </a:cxn>
                <a:cxn ang="0">
                  <a:pos x="10" y="42"/>
                </a:cxn>
                <a:cxn ang="0">
                  <a:pos x="3" y="39"/>
                </a:cxn>
                <a:cxn ang="0">
                  <a:pos x="3" y="35"/>
                </a:cxn>
                <a:cxn ang="0">
                  <a:pos x="0" y="32"/>
                </a:cxn>
                <a:cxn ang="0">
                  <a:pos x="3" y="25"/>
                </a:cxn>
                <a:cxn ang="0">
                  <a:pos x="3" y="18"/>
                </a:cxn>
                <a:cxn ang="0">
                  <a:pos x="10" y="7"/>
                </a:cxn>
                <a:cxn ang="0">
                  <a:pos x="21" y="0"/>
                </a:cxn>
                <a:cxn ang="0">
                  <a:pos x="10" y="7"/>
                </a:cxn>
                <a:cxn ang="0">
                  <a:pos x="3" y="18"/>
                </a:cxn>
                <a:cxn ang="0">
                  <a:pos x="3" y="25"/>
                </a:cxn>
                <a:cxn ang="0">
                  <a:pos x="3" y="32"/>
                </a:cxn>
                <a:cxn ang="0">
                  <a:pos x="3" y="35"/>
                </a:cxn>
                <a:cxn ang="0">
                  <a:pos x="3" y="35"/>
                </a:cxn>
              </a:cxnLst>
              <a:rect l="0" t="0" r="r" b="b"/>
              <a:pathLst>
                <a:path w="21" h="63">
                  <a:moveTo>
                    <a:pt x="3" y="35"/>
                  </a:moveTo>
                  <a:lnTo>
                    <a:pt x="14" y="42"/>
                  </a:lnTo>
                  <a:lnTo>
                    <a:pt x="7" y="63"/>
                  </a:lnTo>
                  <a:lnTo>
                    <a:pt x="7" y="63"/>
                  </a:lnTo>
                  <a:lnTo>
                    <a:pt x="10" y="42"/>
                  </a:lnTo>
                  <a:lnTo>
                    <a:pt x="3" y="39"/>
                  </a:lnTo>
                  <a:lnTo>
                    <a:pt x="3" y="35"/>
                  </a:lnTo>
                  <a:lnTo>
                    <a:pt x="0" y="32"/>
                  </a:lnTo>
                  <a:lnTo>
                    <a:pt x="3" y="25"/>
                  </a:lnTo>
                  <a:lnTo>
                    <a:pt x="3" y="18"/>
                  </a:lnTo>
                  <a:lnTo>
                    <a:pt x="10" y="7"/>
                  </a:lnTo>
                  <a:lnTo>
                    <a:pt x="21" y="0"/>
                  </a:lnTo>
                  <a:lnTo>
                    <a:pt x="10" y="7"/>
                  </a:lnTo>
                  <a:lnTo>
                    <a:pt x="3" y="18"/>
                  </a:lnTo>
                  <a:lnTo>
                    <a:pt x="3" y="25"/>
                  </a:lnTo>
                  <a:lnTo>
                    <a:pt x="3" y="32"/>
                  </a:lnTo>
                  <a:lnTo>
                    <a:pt x="3" y="35"/>
                  </a:lnTo>
                  <a:lnTo>
                    <a:pt x="3" y="35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60" name="Freeform 288"/>
            <p:cNvSpPr>
              <a:spLocks/>
            </p:cNvSpPr>
            <p:nvPr userDrawn="1"/>
          </p:nvSpPr>
          <p:spPr bwMode="gray">
            <a:xfrm>
              <a:off x="1625" y="1801"/>
              <a:ext cx="14" cy="22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3" y="17"/>
                </a:cxn>
                <a:cxn ang="0">
                  <a:pos x="7" y="14"/>
                </a:cxn>
                <a:cxn ang="0">
                  <a:pos x="10" y="7"/>
                </a:cxn>
                <a:cxn ang="0">
                  <a:pos x="14" y="3"/>
                </a:cxn>
                <a:cxn ang="0">
                  <a:pos x="14" y="0"/>
                </a:cxn>
                <a:cxn ang="0">
                  <a:pos x="14" y="7"/>
                </a:cxn>
                <a:cxn ang="0">
                  <a:pos x="10" y="10"/>
                </a:cxn>
                <a:cxn ang="0">
                  <a:pos x="3" y="17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0" y="21"/>
                </a:cxn>
              </a:cxnLst>
              <a:rect l="0" t="0" r="r" b="b"/>
              <a:pathLst>
                <a:path w="14" h="21">
                  <a:moveTo>
                    <a:pt x="0" y="21"/>
                  </a:moveTo>
                  <a:lnTo>
                    <a:pt x="3" y="17"/>
                  </a:lnTo>
                  <a:lnTo>
                    <a:pt x="7" y="14"/>
                  </a:lnTo>
                  <a:lnTo>
                    <a:pt x="10" y="7"/>
                  </a:lnTo>
                  <a:lnTo>
                    <a:pt x="14" y="3"/>
                  </a:lnTo>
                  <a:lnTo>
                    <a:pt x="14" y="0"/>
                  </a:lnTo>
                  <a:lnTo>
                    <a:pt x="14" y="7"/>
                  </a:lnTo>
                  <a:lnTo>
                    <a:pt x="10" y="10"/>
                  </a:lnTo>
                  <a:lnTo>
                    <a:pt x="3" y="17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21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61" name="Freeform 289"/>
            <p:cNvSpPr>
              <a:spLocks/>
            </p:cNvSpPr>
            <p:nvPr userDrawn="1"/>
          </p:nvSpPr>
          <p:spPr bwMode="gray">
            <a:xfrm>
              <a:off x="1647" y="1786"/>
              <a:ext cx="4" cy="1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0" y="10"/>
                </a:cxn>
                <a:cxn ang="0">
                  <a:pos x="0" y="7"/>
                </a:cxn>
                <a:cxn ang="0">
                  <a:pos x="0" y="3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0" y="7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4" h="14">
                  <a:moveTo>
                    <a:pt x="0" y="14"/>
                  </a:moveTo>
                  <a:lnTo>
                    <a:pt x="0" y="14"/>
                  </a:lnTo>
                  <a:lnTo>
                    <a:pt x="0" y="10"/>
                  </a:lnTo>
                  <a:lnTo>
                    <a:pt x="0" y="7"/>
                  </a:lnTo>
                  <a:lnTo>
                    <a:pt x="0" y="3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7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62" name="Freeform 290"/>
            <p:cNvSpPr>
              <a:spLocks/>
            </p:cNvSpPr>
            <p:nvPr userDrawn="1"/>
          </p:nvSpPr>
          <p:spPr bwMode="gray">
            <a:xfrm>
              <a:off x="1658" y="1762"/>
              <a:ext cx="22" cy="19"/>
            </a:xfrm>
            <a:custGeom>
              <a:avLst/>
              <a:gdLst/>
              <a:ahLst/>
              <a:cxnLst>
                <a:cxn ang="0">
                  <a:pos x="17" y="18"/>
                </a:cxn>
                <a:cxn ang="0">
                  <a:pos x="17" y="15"/>
                </a:cxn>
                <a:cxn ang="0">
                  <a:pos x="14" y="15"/>
                </a:cxn>
                <a:cxn ang="0">
                  <a:pos x="10" y="11"/>
                </a:cxn>
                <a:cxn ang="0">
                  <a:pos x="10" y="11"/>
                </a:cxn>
                <a:cxn ang="0">
                  <a:pos x="7" y="11"/>
                </a:cxn>
                <a:cxn ang="0">
                  <a:pos x="3" y="11"/>
                </a:cxn>
                <a:cxn ang="0">
                  <a:pos x="0" y="7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7"/>
                </a:cxn>
                <a:cxn ang="0">
                  <a:pos x="3" y="7"/>
                </a:cxn>
                <a:cxn ang="0">
                  <a:pos x="7" y="7"/>
                </a:cxn>
                <a:cxn ang="0">
                  <a:pos x="10" y="11"/>
                </a:cxn>
                <a:cxn ang="0">
                  <a:pos x="10" y="11"/>
                </a:cxn>
                <a:cxn ang="0">
                  <a:pos x="17" y="11"/>
                </a:cxn>
                <a:cxn ang="0">
                  <a:pos x="17" y="15"/>
                </a:cxn>
                <a:cxn ang="0">
                  <a:pos x="21" y="18"/>
                </a:cxn>
                <a:cxn ang="0">
                  <a:pos x="17" y="18"/>
                </a:cxn>
              </a:cxnLst>
              <a:rect l="0" t="0" r="r" b="b"/>
              <a:pathLst>
                <a:path w="21" h="18">
                  <a:moveTo>
                    <a:pt x="17" y="18"/>
                  </a:moveTo>
                  <a:lnTo>
                    <a:pt x="17" y="15"/>
                  </a:lnTo>
                  <a:lnTo>
                    <a:pt x="14" y="15"/>
                  </a:lnTo>
                  <a:lnTo>
                    <a:pt x="10" y="11"/>
                  </a:lnTo>
                  <a:lnTo>
                    <a:pt x="10" y="11"/>
                  </a:lnTo>
                  <a:lnTo>
                    <a:pt x="7" y="11"/>
                  </a:lnTo>
                  <a:lnTo>
                    <a:pt x="3" y="11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7"/>
                  </a:lnTo>
                  <a:lnTo>
                    <a:pt x="7" y="7"/>
                  </a:lnTo>
                  <a:lnTo>
                    <a:pt x="10" y="11"/>
                  </a:lnTo>
                  <a:lnTo>
                    <a:pt x="10" y="11"/>
                  </a:lnTo>
                  <a:lnTo>
                    <a:pt x="17" y="11"/>
                  </a:lnTo>
                  <a:lnTo>
                    <a:pt x="17" y="15"/>
                  </a:lnTo>
                  <a:lnTo>
                    <a:pt x="21" y="18"/>
                  </a:lnTo>
                  <a:lnTo>
                    <a:pt x="17" y="18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63" name="Freeform 291"/>
            <p:cNvSpPr>
              <a:spLocks/>
            </p:cNvSpPr>
            <p:nvPr userDrawn="1"/>
          </p:nvSpPr>
          <p:spPr bwMode="gray">
            <a:xfrm>
              <a:off x="1690" y="1747"/>
              <a:ext cx="4" cy="7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7"/>
                </a:cxn>
                <a:cxn ang="0">
                  <a:pos x="4" y="4"/>
                </a:cxn>
                <a:cxn ang="0">
                  <a:pos x="4" y="0"/>
                </a:cxn>
                <a:cxn ang="0">
                  <a:pos x="4" y="4"/>
                </a:cxn>
                <a:cxn ang="0">
                  <a:pos x="4" y="7"/>
                </a:cxn>
                <a:cxn ang="0">
                  <a:pos x="0" y="7"/>
                </a:cxn>
              </a:cxnLst>
              <a:rect l="0" t="0" r="r" b="b"/>
              <a:pathLst>
                <a:path w="4" h="7">
                  <a:moveTo>
                    <a:pt x="0" y="7"/>
                  </a:moveTo>
                  <a:lnTo>
                    <a:pt x="0" y="7"/>
                  </a:lnTo>
                  <a:lnTo>
                    <a:pt x="4" y="4"/>
                  </a:lnTo>
                  <a:lnTo>
                    <a:pt x="4" y="0"/>
                  </a:lnTo>
                  <a:lnTo>
                    <a:pt x="4" y="4"/>
                  </a:lnTo>
                  <a:lnTo>
                    <a:pt x="4" y="7"/>
                  </a:lnTo>
                  <a:lnTo>
                    <a:pt x="0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64" name="Freeform 292"/>
            <p:cNvSpPr>
              <a:spLocks/>
            </p:cNvSpPr>
            <p:nvPr userDrawn="1"/>
          </p:nvSpPr>
          <p:spPr bwMode="gray">
            <a:xfrm>
              <a:off x="1817" y="1869"/>
              <a:ext cx="3" cy="19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0" y="18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4"/>
                </a:cxn>
                <a:cxn ang="0">
                  <a:pos x="3" y="7"/>
                </a:cxn>
                <a:cxn ang="0">
                  <a:pos x="3" y="14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3" h="18">
                  <a:moveTo>
                    <a:pt x="0" y="18"/>
                  </a:moveTo>
                  <a:lnTo>
                    <a:pt x="0" y="18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3" y="7"/>
                  </a:lnTo>
                  <a:lnTo>
                    <a:pt x="3" y="14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65" name="Freeform 293"/>
            <p:cNvSpPr>
              <a:spLocks/>
            </p:cNvSpPr>
            <p:nvPr userDrawn="1"/>
          </p:nvSpPr>
          <p:spPr bwMode="gray">
            <a:xfrm>
              <a:off x="1886" y="1948"/>
              <a:ext cx="8" cy="5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7" y="4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7" h="4">
                  <a:moveTo>
                    <a:pt x="3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4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66" name="Freeform 294"/>
            <p:cNvSpPr>
              <a:spLocks/>
            </p:cNvSpPr>
            <p:nvPr userDrawn="1"/>
          </p:nvSpPr>
          <p:spPr bwMode="gray">
            <a:xfrm>
              <a:off x="1894" y="1929"/>
              <a:ext cx="14" cy="7"/>
            </a:xfrm>
            <a:custGeom>
              <a:avLst/>
              <a:gdLst/>
              <a:ahLst/>
              <a:cxnLst>
                <a:cxn ang="0">
                  <a:pos x="7" y="7"/>
                </a:cxn>
                <a:cxn ang="0">
                  <a:pos x="7" y="7"/>
                </a:cxn>
                <a:cxn ang="0">
                  <a:pos x="3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4"/>
                </a:cxn>
                <a:cxn ang="0">
                  <a:pos x="7" y="7"/>
                </a:cxn>
                <a:cxn ang="0">
                  <a:pos x="10" y="4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7" y="7"/>
                </a:cxn>
              </a:cxnLst>
              <a:rect l="0" t="0" r="r" b="b"/>
              <a:pathLst>
                <a:path w="14" h="7">
                  <a:moveTo>
                    <a:pt x="7" y="7"/>
                  </a:moveTo>
                  <a:lnTo>
                    <a:pt x="7" y="7"/>
                  </a:lnTo>
                  <a:lnTo>
                    <a:pt x="3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4"/>
                  </a:lnTo>
                  <a:lnTo>
                    <a:pt x="7" y="7"/>
                  </a:lnTo>
                  <a:lnTo>
                    <a:pt x="10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7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67" name="Freeform 295"/>
            <p:cNvSpPr>
              <a:spLocks/>
            </p:cNvSpPr>
            <p:nvPr userDrawn="1"/>
          </p:nvSpPr>
          <p:spPr bwMode="gray">
            <a:xfrm>
              <a:off x="1918" y="1903"/>
              <a:ext cx="4" cy="8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4" y="3"/>
                </a:cxn>
                <a:cxn ang="0">
                  <a:pos x="4" y="0"/>
                </a:cxn>
                <a:cxn ang="0">
                  <a:pos x="4" y="3"/>
                </a:cxn>
                <a:cxn ang="0">
                  <a:pos x="4" y="3"/>
                </a:cxn>
                <a:cxn ang="0">
                  <a:pos x="4" y="3"/>
                </a:cxn>
                <a:cxn ang="0">
                  <a:pos x="0" y="7"/>
                </a:cxn>
              </a:cxnLst>
              <a:rect l="0" t="0" r="r" b="b"/>
              <a:pathLst>
                <a:path w="4" h="7">
                  <a:moveTo>
                    <a:pt x="0" y="7"/>
                  </a:moveTo>
                  <a:lnTo>
                    <a:pt x="4" y="3"/>
                  </a:lnTo>
                  <a:lnTo>
                    <a:pt x="4" y="0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0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68" name="Freeform 296"/>
            <p:cNvSpPr>
              <a:spLocks/>
            </p:cNvSpPr>
            <p:nvPr userDrawn="1"/>
          </p:nvSpPr>
          <p:spPr bwMode="gray">
            <a:xfrm>
              <a:off x="1930" y="1895"/>
              <a:ext cx="10" cy="4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3"/>
                </a:cxn>
                <a:cxn ang="0">
                  <a:pos x="3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0" y="3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0" y="3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69" name="Freeform 297"/>
            <p:cNvSpPr>
              <a:spLocks/>
            </p:cNvSpPr>
            <p:nvPr userDrawn="1"/>
          </p:nvSpPr>
          <p:spPr bwMode="gray">
            <a:xfrm>
              <a:off x="2042" y="2070"/>
              <a:ext cx="11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11" y="3"/>
                </a:cxn>
                <a:cxn ang="0">
                  <a:pos x="4" y="0"/>
                </a:cxn>
                <a:cxn ang="0">
                  <a:pos x="0" y="0"/>
                </a:cxn>
              </a:cxnLst>
              <a:rect l="0" t="0" r="r" b="b"/>
              <a:pathLst>
                <a:path w="11" h="3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11" y="3"/>
                  </a:ln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70" name="Freeform 298"/>
            <p:cNvSpPr>
              <a:spLocks/>
            </p:cNvSpPr>
            <p:nvPr userDrawn="1"/>
          </p:nvSpPr>
          <p:spPr bwMode="gray">
            <a:xfrm>
              <a:off x="2063" y="2078"/>
              <a:ext cx="12" cy="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3"/>
                </a:cxn>
                <a:cxn ang="0">
                  <a:pos x="7" y="0"/>
                </a:cxn>
                <a:cxn ang="0">
                  <a:pos x="11" y="0"/>
                </a:cxn>
                <a:cxn ang="0">
                  <a:pos x="7" y="0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11" h="3">
                  <a:moveTo>
                    <a:pt x="0" y="3"/>
                  </a:moveTo>
                  <a:lnTo>
                    <a:pt x="0" y="3"/>
                  </a:lnTo>
                  <a:lnTo>
                    <a:pt x="7" y="0"/>
                  </a:lnTo>
                  <a:lnTo>
                    <a:pt x="11" y="0"/>
                  </a:lnTo>
                  <a:lnTo>
                    <a:pt x="7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71" name="Freeform 299"/>
            <p:cNvSpPr>
              <a:spLocks/>
            </p:cNvSpPr>
            <p:nvPr userDrawn="1"/>
          </p:nvSpPr>
          <p:spPr bwMode="gray">
            <a:xfrm>
              <a:off x="2085" y="2093"/>
              <a:ext cx="4" cy="1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0"/>
                </a:cxn>
                <a:cxn ang="0">
                  <a:pos x="0" y="7"/>
                </a:cxn>
                <a:cxn ang="0">
                  <a:pos x="4" y="0"/>
                </a:cxn>
                <a:cxn ang="0">
                  <a:pos x="0" y="14"/>
                </a:cxn>
              </a:cxnLst>
              <a:rect l="0" t="0" r="r" b="b"/>
              <a:pathLst>
                <a:path w="4" h="14">
                  <a:moveTo>
                    <a:pt x="0" y="14"/>
                  </a:moveTo>
                  <a:lnTo>
                    <a:pt x="0" y="10"/>
                  </a:lnTo>
                  <a:lnTo>
                    <a:pt x="0" y="7"/>
                  </a:lnTo>
                  <a:lnTo>
                    <a:pt x="4" y="0"/>
                  </a:lnTo>
                  <a:lnTo>
                    <a:pt x="0" y="1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72" name="Freeform 300"/>
            <p:cNvSpPr>
              <a:spLocks/>
            </p:cNvSpPr>
            <p:nvPr userDrawn="1"/>
          </p:nvSpPr>
          <p:spPr bwMode="gray">
            <a:xfrm>
              <a:off x="2075" y="2040"/>
              <a:ext cx="7" cy="30"/>
            </a:xfrm>
            <a:custGeom>
              <a:avLst/>
              <a:gdLst/>
              <a:ahLst/>
              <a:cxnLst>
                <a:cxn ang="0">
                  <a:pos x="7" y="28"/>
                </a:cxn>
                <a:cxn ang="0">
                  <a:pos x="7" y="21"/>
                </a:cxn>
                <a:cxn ang="0">
                  <a:pos x="7" y="14"/>
                </a:cxn>
                <a:cxn ang="0">
                  <a:pos x="3" y="7"/>
                </a:cxn>
                <a:cxn ang="0">
                  <a:pos x="0" y="0"/>
                </a:cxn>
                <a:cxn ang="0">
                  <a:pos x="3" y="7"/>
                </a:cxn>
                <a:cxn ang="0">
                  <a:pos x="7" y="14"/>
                </a:cxn>
                <a:cxn ang="0">
                  <a:pos x="7" y="21"/>
                </a:cxn>
                <a:cxn ang="0">
                  <a:pos x="7" y="28"/>
                </a:cxn>
              </a:cxnLst>
              <a:rect l="0" t="0" r="r" b="b"/>
              <a:pathLst>
                <a:path w="7" h="28">
                  <a:moveTo>
                    <a:pt x="7" y="28"/>
                  </a:moveTo>
                  <a:lnTo>
                    <a:pt x="7" y="21"/>
                  </a:lnTo>
                  <a:lnTo>
                    <a:pt x="7" y="14"/>
                  </a:lnTo>
                  <a:lnTo>
                    <a:pt x="3" y="7"/>
                  </a:lnTo>
                  <a:lnTo>
                    <a:pt x="0" y="0"/>
                  </a:lnTo>
                  <a:lnTo>
                    <a:pt x="3" y="7"/>
                  </a:lnTo>
                  <a:lnTo>
                    <a:pt x="7" y="14"/>
                  </a:lnTo>
                  <a:lnTo>
                    <a:pt x="7" y="21"/>
                  </a:lnTo>
                  <a:lnTo>
                    <a:pt x="7" y="28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73" name="Freeform 301"/>
            <p:cNvSpPr>
              <a:spLocks/>
            </p:cNvSpPr>
            <p:nvPr userDrawn="1"/>
          </p:nvSpPr>
          <p:spPr bwMode="gray">
            <a:xfrm>
              <a:off x="2027" y="1500"/>
              <a:ext cx="265" cy="114"/>
            </a:xfrm>
            <a:custGeom>
              <a:avLst/>
              <a:gdLst/>
              <a:ahLst/>
              <a:cxnLst>
                <a:cxn ang="0">
                  <a:pos x="229" y="14"/>
                </a:cxn>
                <a:cxn ang="0">
                  <a:pos x="215" y="18"/>
                </a:cxn>
                <a:cxn ang="0">
                  <a:pos x="204" y="21"/>
                </a:cxn>
                <a:cxn ang="0">
                  <a:pos x="194" y="29"/>
                </a:cxn>
                <a:cxn ang="0">
                  <a:pos x="194" y="29"/>
                </a:cxn>
                <a:cxn ang="0">
                  <a:pos x="194" y="32"/>
                </a:cxn>
                <a:cxn ang="0">
                  <a:pos x="194" y="39"/>
                </a:cxn>
                <a:cxn ang="0">
                  <a:pos x="190" y="46"/>
                </a:cxn>
                <a:cxn ang="0">
                  <a:pos x="187" y="53"/>
                </a:cxn>
                <a:cxn ang="0">
                  <a:pos x="180" y="57"/>
                </a:cxn>
                <a:cxn ang="0">
                  <a:pos x="169" y="60"/>
                </a:cxn>
                <a:cxn ang="0">
                  <a:pos x="151" y="67"/>
                </a:cxn>
                <a:cxn ang="0">
                  <a:pos x="123" y="71"/>
                </a:cxn>
                <a:cxn ang="0">
                  <a:pos x="99" y="78"/>
                </a:cxn>
                <a:cxn ang="0">
                  <a:pos x="77" y="81"/>
                </a:cxn>
                <a:cxn ang="0">
                  <a:pos x="67" y="85"/>
                </a:cxn>
                <a:cxn ang="0">
                  <a:pos x="63" y="88"/>
                </a:cxn>
                <a:cxn ang="0">
                  <a:pos x="56" y="92"/>
                </a:cxn>
                <a:cxn ang="0">
                  <a:pos x="46" y="99"/>
                </a:cxn>
                <a:cxn ang="0">
                  <a:pos x="35" y="103"/>
                </a:cxn>
                <a:cxn ang="0">
                  <a:pos x="25" y="106"/>
                </a:cxn>
                <a:cxn ang="0">
                  <a:pos x="11" y="106"/>
                </a:cxn>
                <a:cxn ang="0">
                  <a:pos x="3" y="106"/>
                </a:cxn>
                <a:cxn ang="0">
                  <a:pos x="0" y="103"/>
                </a:cxn>
                <a:cxn ang="0">
                  <a:pos x="3" y="106"/>
                </a:cxn>
                <a:cxn ang="0">
                  <a:pos x="11" y="106"/>
                </a:cxn>
                <a:cxn ang="0">
                  <a:pos x="25" y="106"/>
                </a:cxn>
                <a:cxn ang="0">
                  <a:pos x="35" y="103"/>
                </a:cxn>
                <a:cxn ang="0">
                  <a:pos x="46" y="95"/>
                </a:cxn>
                <a:cxn ang="0">
                  <a:pos x="53" y="92"/>
                </a:cxn>
                <a:cxn ang="0">
                  <a:pos x="60" y="88"/>
                </a:cxn>
                <a:cxn ang="0">
                  <a:pos x="67" y="85"/>
                </a:cxn>
                <a:cxn ang="0">
                  <a:pos x="81" y="81"/>
                </a:cxn>
                <a:cxn ang="0">
                  <a:pos x="109" y="74"/>
                </a:cxn>
                <a:cxn ang="0">
                  <a:pos x="144" y="67"/>
                </a:cxn>
                <a:cxn ang="0">
                  <a:pos x="169" y="60"/>
                </a:cxn>
                <a:cxn ang="0">
                  <a:pos x="180" y="57"/>
                </a:cxn>
                <a:cxn ang="0">
                  <a:pos x="187" y="53"/>
                </a:cxn>
                <a:cxn ang="0">
                  <a:pos x="190" y="46"/>
                </a:cxn>
                <a:cxn ang="0">
                  <a:pos x="194" y="39"/>
                </a:cxn>
                <a:cxn ang="0">
                  <a:pos x="194" y="32"/>
                </a:cxn>
                <a:cxn ang="0">
                  <a:pos x="194" y="29"/>
                </a:cxn>
                <a:cxn ang="0">
                  <a:pos x="194" y="29"/>
                </a:cxn>
                <a:cxn ang="0">
                  <a:pos x="204" y="21"/>
                </a:cxn>
                <a:cxn ang="0">
                  <a:pos x="215" y="18"/>
                </a:cxn>
                <a:cxn ang="0">
                  <a:pos x="225" y="14"/>
                </a:cxn>
                <a:cxn ang="0">
                  <a:pos x="236" y="14"/>
                </a:cxn>
                <a:cxn ang="0">
                  <a:pos x="243" y="11"/>
                </a:cxn>
                <a:cxn ang="0">
                  <a:pos x="250" y="7"/>
                </a:cxn>
                <a:cxn ang="0">
                  <a:pos x="257" y="4"/>
                </a:cxn>
                <a:cxn ang="0">
                  <a:pos x="257" y="0"/>
                </a:cxn>
                <a:cxn ang="0">
                  <a:pos x="257" y="0"/>
                </a:cxn>
                <a:cxn ang="0">
                  <a:pos x="254" y="7"/>
                </a:cxn>
                <a:cxn ang="0">
                  <a:pos x="247" y="11"/>
                </a:cxn>
                <a:cxn ang="0">
                  <a:pos x="236" y="14"/>
                </a:cxn>
                <a:cxn ang="0">
                  <a:pos x="229" y="14"/>
                </a:cxn>
              </a:cxnLst>
              <a:rect l="0" t="0" r="r" b="b"/>
              <a:pathLst>
                <a:path w="257" h="106">
                  <a:moveTo>
                    <a:pt x="229" y="14"/>
                  </a:moveTo>
                  <a:lnTo>
                    <a:pt x="215" y="18"/>
                  </a:lnTo>
                  <a:lnTo>
                    <a:pt x="204" y="21"/>
                  </a:lnTo>
                  <a:lnTo>
                    <a:pt x="194" y="29"/>
                  </a:lnTo>
                  <a:lnTo>
                    <a:pt x="194" y="29"/>
                  </a:lnTo>
                  <a:lnTo>
                    <a:pt x="194" y="32"/>
                  </a:lnTo>
                  <a:lnTo>
                    <a:pt x="194" y="39"/>
                  </a:lnTo>
                  <a:lnTo>
                    <a:pt x="190" y="46"/>
                  </a:lnTo>
                  <a:lnTo>
                    <a:pt x="187" y="53"/>
                  </a:lnTo>
                  <a:lnTo>
                    <a:pt x="180" y="57"/>
                  </a:lnTo>
                  <a:lnTo>
                    <a:pt x="169" y="60"/>
                  </a:lnTo>
                  <a:lnTo>
                    <a:pt x="151" y="67"/>
                  </a:lnTo>
                  <a:lnTo>
                    <a:pt x="123" y="71"/>
                  </a:lnTo>
                  <a:lnTo>
                    <a:pt x="99" y="78"/>
                  </a:lnTo>
                  <a:lnTo>
                    <a:pt x="77" y="81"/>
                  </a:lnTo>
                  <a:lnTo>
                    <a:pt x="67" y="85"/>
                  </a:lnTo>
                  <a:lnTo>
                    <a:pt x="63" y="88"/>
                  </a:lnTo>
                  <a:lnTo>
                    <a:pt x="56" y="92"/>
                  </a:lnTo>
                  <a:lnTo>
                    <a:pt x="46" y="99"/>
                  </a:lnTo>
                  <a:lnTo>
                    <a:pt x="35" y="103"/>
                  </a:lnTo>
                  <a:lnTo>
                    <a:pt x="25" y="106"/>
                  </a:lnTo>
                  <a:lnTo>
                    <a:pt x="11" y="106"/>
                  </a:lnTo>
                  <a:lnTo>
                    <a:pt x="3" y="106"/>
                  </a:lnTo>
                  <a:lnTo>
                    <a:pt x="0" y="103"/>
                  </a:lnTo>
                  <a:lnTo>
                    <a:pt x="3" y="106"/>
                  </a:lnTo>
                  <a:lnTo>
                    <a:pt x="11" y="106"/>
                  </a:lnTo>
                  <a:lnTo>
                    <a:pt x="25" y="106"/>
                  </a:lnTo>
                  <a:lnTo>
                    <a:pt x="35" y="103"/>
                  </a:lnTo>
                  <a:lnTo>
                    <a:pt x="46" y="95"/>
                  </a:lnTo>
                  <a:lnTo>
                    <a:pt x="53" y="92"/>
                  </a:lnTo>
                  <a:lnTo>
                    <a:pt x="60" y="88"/>
                  </a:lnTo>
                  <a:lnTo>
                    <a:pt x="67" y="85"/>
                  </a:lnTo>
                  <a:lnTo>
                    <a:pt x="81" y="81"/>
                  </a:lnTo>
                  <a:lnTo>
                    <a:pt x="109" y="74"/>
                  </a:lnTo>
                  <a:lnTo>
                    <a:pt x="144" y="67"/>
                  </a:lnTo>
                  <a:lnTo>
                    <a:pt x="169" y="60"/>
                  </a:lnTo>
                  <a:lnTo>
                    <a:pt x="180" y="57"/>
                  </a:lnTo>
                  <a:lnTo>
                    <a:pt x="187" y="53"/>
                  </a:lnTo>
                  <a:lnTo>
                    <a:pt x="190" y="46"/>
                  </a:lnTo>
                  <a:lnTo>
                    <a:pt x="194" y="39"/>
                  </a:lnTo>
                  <a:lnTo>
                    <a:pt x="194" y="32"/>
                  </a:lnTo>
                  <a:lnTo>
                    <a:pt x="194" y="29"/>
                  </a:lnTo>
                  <a:lnTo>
                    <a:pt x="194" y="29"/>
                  </a:lnTo>
                  <a:lnTo>
                    <a:pt x="204" y="21"/>
                  </a:lnTo>
                  <a:lnTo>
                    <a:pt x="215" y="18"/>
                  </a:lnTo>
                  <a:lnTo>
                    <a:pt x="225" y="14"/>
                  </a:lnTo>
                  <a:lnTo>
                    <a:pt x="236" y="14"/>
                  </a:lnTo>
                  <a:lnTo>
                    <a:pt x="243" y="11"/>
                  </a:lnTo>
                  <a:lnTo>
                    <a:pt x="250" y="7"/>
                  </a:lnTo>
                  <a:lnTo>
                    <a:pt x="257" y="4"/>
                  </a:lnTo>
                  <a:lnTo>
                    <a:pt x="257" y="0"/>
                  </a:lnTo>
                  <a:lnTo>
                    <a:pt x="257" y="0"/>
                  </a:lnTo>
                  <a:lnTo>
                    <a:pt x="254" y="7"/>
                  </a:lnTo>
                  <a:lnTo>
                    <a:pt x="247" y="11"/>
                  </a:lnTo>
                  <a:lnTo>
                    <a:pt x="236" y="14"/>
                  </a:lnTo>
                  <a:lnTo>
                    <a:pt x="229" y="1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74" name="Freeform 302"/>
            <p:cNvSpPr>
              <a:spLocks/>
            </p:cNvSpPr>
            <p:nvPr userDrawn="1"/>
          </p:nvSpPr>
          <p:spPr bwMode="gray">
            <a:xfrm>
              <a:off x="2317" y="1355"/>
              <a:ext cx="134" cy="130"/>
            </a:xfrm>
            <a:custGeom>
              <a:avLst/>
              <a:gdLst/>
              <a:ahLst/>
              <a:cxnLst>
                <a:cxn ang="0">
                  <a:pos x="102" y="110"/>
                </a:cxn>
                <a:cxn ang="0">
                  <a:pos x="98" y="103"/>
                </a:cxn>
                <a:cxn ang="0">
                  <a:pos x="91" y="96"/>
                </a:cxn>
                <a:cxn ang="0">
                  <a:pos x="88" y="96"/>
                </a:cxn>
                <a:cxn ang="0">
                  <a:pos x="81" y="96"/>
                </a:cxn>
                <a:cxn ang="0">
                  <a:pos x="77" y="96"/>
                </a:cxn>
                <a:cxn ang="0">
                  <a:pos x="74" y="96"/>
                </a:cxn>
                <a:cxn ang="0">
                  <a:pos x="70" y="96"/>
                </a:cxn>
                <a:cxn ang="0">
                  <a:pos x="70" y="89"/>
                </a:cxn>
                <a:cxn ang="0">
                  <a:pos x="67" y="78"/>
                </a:cxn>
                <a:cxn ang="0">
                  <a:pos x="60" y="71"/>
                </a:cxn>
                <a:cxn ang="0">
                  <a:pos x="56" y="64"/>
                </a:cxn>
                <a:cxn ang="0">
                  <a:pos x="49" y="57"/>
                </a:cxn>
                <a:cxn ang="0">
                  <a:pos x="46" y="53"/>
                </a:cxn>
                <a:cxn ang="0">
                  <a:pos x="42" y="53"/>
                </a:cxn>
                <a:cxn ang="0">
                  <a:pos x="39" y="43"/>
                </a:cxn>
                <a:cxn ang="0">
                  <a:pos x="39" y="32"/>
                </a:cxn>
                <a:cxn ang="0">
                  <a:pos x="35" y="25"/>
                </a:cxn>
                <a:cxn ang="0">
                  <a:pos x="32" y="22"/>
                </a:cxn>
                <a:cxn ang="0">
                  <a:pos x="32" y="22"/>
                </a:cxn>
                <a:cxn ang="0">
                  <a:pos x="28" y="11"/>
                </a:cxn>
                <a:cxn ang="0">
                  <a:pos x="21" y="4"/>
                </a:cxn>
                <a:cxn ang="0">
                  <a:pos x="10" y="0"/>
                </a:cxn>
                <a:cxn ang="0">
                  <a:pos x="0" y="0"/>
                </a:cxn>
                <a:cxn ang="0">
                  <a:pos x="10" y="0"/>
                </a:cxn>
                <a:cxn ang="0">
                  <a:pos x="21" y="4"/>
                </a:cxn>
                <a:cxn ang="0">
                  <a:pos x="28" y="11"/>
                </a:cxn>
                <a:cxn ang="0">
                  <a:pos x="32" y="22"/>
                </a:cxn>
                <a:cxn ang="0">
                  <a:pos x="32" y="22"/>
                </a:cxn>
                <a:cxn ang="0">
                  <a:pos x="35" y="25"/>
                </a:cxn>
                <a:cxn ang="0">
                  <a:pos x="39" y="32"/>
                </a:cxn>
                <a:cxn ang="0">
                  <a:pos x="42" y="43"/>
                </a:cxn>
                <a:cxn ang="0">
                  <a:pos x="42" y="53"/>
                </a:cxn>
                <a:cxn ang="0">
                  <a:pos x="46" y="53"/>
                </a:cxn>
                <a:cxn ang="0">
                  <a:pos x="49" y="57"/>
                </a:cxn>
                <a:cxn ang="0">
                  <a:pos x="56" y="64"/>
                </a:cxn>
                <a:cxn ang="0">
                  <a:pos x="60" y="71"/>
                </a:cxn>
                <a:cxn ang="0">
                  <a:pos x="67" y="78"/>
                </a:cxn>
                <a:cxn ang="0">
                  <a:pos x="70" y="89"/>
                </a:cxn>
                <a:cxn ang="0">
                  <a:pos x="74" y="96"/>
                </a:cxn>
                <a:cxn ang="0">
                  <a:pos x="74" y="96"/>
                </a:cxn>
                <a:cxn ang="0">
                  <a:pos x="77" y="96"/>
                </a:cxn>
                <a:cxn ang="0">
                  <a:pos x="81" y="96"/>
                </a:cxn>
                <a:cxn ang="0">
                  <a:pos x="88" y="96"/>
                </a:cxn>
                <a:cxn ang="0">
                  <a:pos x="95" y="96"/>
                </a:cxn>
                <a:cxn ang="0">
                  <a:pos x="98" y="103"/>
                </a:cxn>
                <a:cxn ang="0">
                  <a:pos x="102" y="110"/>
                </a:cxn>
                <a:cxn ang="0">
                  <a:pos x="105" y="110"/>
                </a:cxn>
                <a:cxn ang="0">
                  <a:pos x="105" y="113"/>
                </a:cxn>
                <a:cxn ang="0">
                  <a:pos x="105" y="117"/>
                </a:cxn>
                <a:cxn ang="0">
                  <a:pos x="109" y="120"/>
                </a:cxn>
                <a:cxn ang="0">
                  <a:pos x="116" y="120"/>
                </a:cxn>
                <a:cxn ang="0">
                  <a:pos x="123" y="117"/>
                </a:cxn>
                <a:cxn ang="0">
                  <a:pos x="130" y="113"/>
                </a:cxn>
                <a:cxn ang="0">
                  <a:pos x="130" y="113"/>
                </a:cxn>
                <a:cxn ang="0">
                  <a:pos x="130" y="113"/>
                </a:cxn>
                <a:cxn ang="0">
                  <a:pos x="123" y="120"/>
                </a:cxn>
                <a:cxn ang="0">
                  <a:pos x="116" y="120"/>
                </a:cxn>
                <a:cxn ang="0">
                  <a:pos x="109" y="120"/>
                </a:cxn>
                <a:cxn ang="0">
                  <a:pos x="105" y="117"/>
                </a:cxn>
                <a:cxn ang="0">
                  <a:pos x="105" y="113"/>
                </a:cxn>
                <a:cxn ang="0">
                  <a:pos x="102" y="110"/>
                </a:cxn>
                <a:cxn ang="0">
                  <a:pos x="102" y="110"/>
                </a:cxn>
              </a:cxnLst>
              <a:rect l="0" t="0" r="r" b="b"/>
              <a:pathLst>
                <a:path w="130" h="120">
                  <a:moveTo>
                    <a:pt x="102" y="110"/>
                  </a:moveTo>
                  <a:lnTo>
                    <a:pt x="98" y="103"/>
                  </a:lnTo>
                  <a:lnTo>
                    <a:pt x="91" y="96"/>
                  </a:lnTo>
                  <a:lnTo>
                    <a:pt x="88" y="96"/>
                  </a:lnTo>
                  <a:lnTo>
                    <a:pt x="81" y="96"/>
                  </a:lnTo>
                  <a:lnTo>
                    <a:pt x="77" y="96"/>
                  </a:lnTo>
                  <a:lnTo>
                    <a:pt x="74" y="96"/>
                  </a:lnTo>
                  <a:lnTo>
                    <a:pt x="70" y="96"/>
                  </a:lnTo>
                  <a:lnTo>
                    <a:pt x="70" y="89"/>
                  </a:lnTo>
                  <a:lnTo>
                    <a:pt x="67" y="78"/>
                  </a:lnTo>
                  <a:lnTo>
                    <a:pt x="60" y="71"/>
                  </a:lnTo>
                  <a:lnTo>
                    <a:pt x="56" y="64"/>
                  </a:lnTo>
                  <a:lnTo>
                    <a:pt x="49" y="57"/>
                  </a:lnTo>
                  <a:lnTo>
                    <a:pt x="46" y="53"/>
                  </a:lnTo>
                  <a:lnTo>
                    <a:pt x="42" y="53"/>
                  </a:lnTo>
                  <a:lnTo>
                    <a:pt x="39" y="43"/>
                  </a:lnTo>
                  <a:lnTo>
                    <a:pt x="39" y="32"/>
                  </a:lnTo>
                  <a:lnTo>
                    <a:pt x="35" y="25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28" y="11"/>
                  </a:lnTo>
                  <a:lnTo>
                    <a:pt x="21" y="4"/>
                  </a:lnTo>
                  <a:lnTo>
                    <a:pt x="10" y="0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1" y="4"/>
                  </a:lnTo>
                  <a:lnTo>
                    <a:pt x="28" y="11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35" y="25"/>
                  </a:lnTo>
                  <a:lnTo>
                    <a:pt x="39" y="32"/>
                  </a:lnTo>
                  <a:lnTo>
                    <a:pt x="42" y="43"/>
                  </a:lnTo>
                  <a:lnTo>
                    <a:pt x="42" y="53"/>
                  </a:lnTo>
                  <a:lnTo>
                    <a:pt x="46" y="53"/>
                  </a:lnTo>
                  <a:lnTo>
                    <a:pt x="49" y="57"/>
                  </a:lnTo>
                  <a:lnTo>
                    <a:pt x="56" y="64"/>
                  </a:lnTo>
                  <a:lnTo>
                    <a:pt x="60" y="71"/>
                  </a:lnTo>
                  <a:lnTo>
                    <a:pt x="67" y="78"/>
                  </a:lnTo>
                  <a:lnTo>
                    <a:pt x="70" y="89"/>
                  </a:lnTo>
                  <a:lnTo>
                    <a:pt x="74" y="96"/>
                  </a:lnTo>
                  <a:lnTo>
                    <a:pt x="74" y="96"/>
                  </a:lnTo>
                  <a:lnTo>
                    <a:pt x="77" y="96"/>
                  </a:lnTo>
                  <a:lnTo>
                    <a:pt x="81" y="96"/>
                  </a:lnTo>
                  <a:lnTo>
                    <a:pt x="88" y="96"/>
                  </a:lnTo>
                  <a:lnTo>
                    <a:pt x="95" y="96"/>
                  </a:lnTo>
                  <a:lnTo>
                    <a:pt x="98" y="103"/>
                  </a:lnTo>
                  <a:lnTo>
                    <a:pt x="102" y="110"/>
                  </a:lnTo>
                  <a:lnTo>
                    <a:pt x="105" y="110"/>
                  </a:lnTo>
                  <a:lnTo>
                    <a:pt x="105" y="113"/>
                  </a:lnTo>
                  <a:lnTo>
                    <a:pt x="105" y="117"/>
                  </a:lnTo>
                  <a:lnTo>
                    <a:pt x="109" y="120"/>
                  </a:lnTo>
                  <a:lnTo>
                    <a:pt x="116" y="120"/>
                  </a:lnTo>
                  <a:lnTo>
                    <a:pt x="123" y="117"/>
                  </a:lnTo>
                  <a:lnTo>
                    <a:pt x="130" y="113"/>
                  </a:lnTo>
                  <a:lnTo>
                    <a:pt x="130" y="113"/>
                  </a:lnTo>
                  <a:lnTo>
                    <a:pt x="130" y="113"/>
                  </a:lnTo>
                  <a:lnTo>
                    <a:pt x="123" y="120"/>
                  </a:lnTo>
                  <a:lnTo>
                    <a:pt x="116" y="120"/>
                  </a:lnTo>
                  <a:lnTo>
                    <a:pt x="109" y="120"/>
                  </a:lnTo>
                  <a:lnTo>
                    <a:pt x="105" y="117"/>
                  </a:lnTo>
                  <a:lnTo>
                    <a:pt x="105" y="113"/>
                  </a:lnTo>
                  <a:lnTo>
                    <a:pt x="102" y="110"/>
                  </a:lnTo>
                  <a:lnTo>
                    <a:pt x="102" y="11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75" name="Freeform 303"/>
            <p:cNvSpPr>
              <a:spLocks/>
            </p:cNvSpPr>
            <p:nvPr userDrawn="1"/>
          </p:nvSpPr>
          <p:spPr bwMode="gray">
            <a:xfrm>
              <a:off x="2484" y="1443"/>
              <a:ext cx="3" cy="8"/>
            </a:xfrm>
            <a:custGeom>
              <a:avLst/>
              <a:gdLst/>
              <a:ahLst/>
              <a:cxnLst>
                <a:cxn ang="0">
                  <a:pos x="3" y="8"/>
                </a:cxn>
                <a:cxn ang="0">
                  <a:pos x="3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4"/>
                </a:cxn>
                <a:cxn ang="0">
                  <a:pos x="3" y="8"/>
                </a:cxn>
              </a:cxnLst>
              <a:rect l="0" t="0" r="r" b="b"/>
              <a:pathLst>
                <a:path w="3" h="8">
                  <a:moveTo>
                    <a:pt x="3" y="8"/>
                  </a:moveTo>
                  <a:lnTo>
                    <a:pt x="3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4"/>
                  </a:lnTo>
                  <a:lnTo>
                    <a:pt x="3" y="8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76" name="Freeform 304"/>
            <p:cNvSpPr>
              <a:spLocks/>
            </p:cNvSpPr>
            <p:nvPr userDrawn="1"/>
          </p:nvSpPr>
          <p:spPr bwMode="gray">
            <a:xfrm>
              <a:off x="2401" y="1759"/>
              <a:ext cx="40" cy="49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7" y="18"/>
                </a:cxn>
                <a:cxn ang="0">
                  <a:pos x="10" y="25"/>
                </a:cxn>
                <a:cxn ang="0">
                  <a:pos x="14" y="28"/>
                </a:cxn>
                <a:cxn ang="0">
                  <a:pos x="17" y="32"/>
                </a:cxn>
                <a:cxn ang="0">
                  <a:pos x="17" y="35"/>
                </a:cxn>
                <a:cxn ang="0">
                  <a:pos x="17" y="35"/>
                </a:cxn>
                <a:cxn ang="0">
                  <a:pos x="17" y="39"/>
                </a:cxn>
                <a:cxn ang="0">
                  <a:pos x="17" y="42"/>
                </a:cxn>
                <a:cxn ang="0">
                  <a:pos x="21" y="46"/>
                </a:cxn>
                <a:cxn ang="0">
                  <a:pos x="21" y="46"/>
                </a:cxn>
                <a:cxn ang="0">
                  <a:pos x="28" y="46"/>
                </a:cxn>
                <a:cxn ang="0">
                  <a:pos x="35" y="42"/>
                </a:cxn>
                <a:cxn ang="0">
                  <a:pos x="35" y="39"/>
                </a:cxn>
                <a:cxn ang="0">
                  <a:pos x="39" y="32"/>
                </a:cxn>
                <a:cxn ang="0">
                  <a:pos x="35" y="28"/>
                </a:cxn>
                <a:cxn ang="0">
                  <a:pos x="35" y="21"/>
                </a:cxn>
                <a:cxn ang="0">
                  <a:pos x="35" y="18"/>
                </a:cxn>
                <a:cxn ang="0">
                  <a:pos x="39" y="14"/>
                </a:cxn>
                <a:cxn ang="0">
                  <a:pos x="35" y="14"/>
                </a:cxn>
                <a:cxn ang="0">
                  <a:pos x="32" y="10"/>
                </a:cxn>
                <a:cxn ang="0">
                  <a:pos x="28" y="7"/>
                </a:cxn>
                <a:cxn ang="0">
                  <a:pos x="24" y="3"/>
                </a:cxn>
                <a:cxn ang="0">
                  <a:pos x="17" y="3"/>
                </a:cxn>
                <a:cxn ang="0">
                  <a:pos x="14" y="3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3" y="3"/>
                </a:cxn>
                <a:cxn ang="0">
                  <a:pos x="0" y="7"/>
                </a:cxn>
                <a:cxn ang="0">
                  <a:pos x="0" y="14"/>
                </a:cxn>
              </a:cxnLst>
              <a:rect l="0" t="0" r="r" b="b"/>
              <a:pathLst>
                <a:path w="39" h="46">
                  <a:moveTo>
                    <a:pt x="0" y="14"/>
                  </a:moveTo>
                  <a:lnTo>
                    <a:pt x="7" y="18"/>
                  </a:lnTo>
                  <a:lnTo>
                    <a:pt x="10" y="25"/>
                  </a:lnTo>
                  <a:lnTo>
                    <a:pt x="14" y="28"/>
                  </a:lnTo>
                  <a:lnTo>
                    <a:pt x="17" y="32"/>
                  </a:lnTo>
                  <a:lnTo>
                    <a:pt x="17" y="35"/>
                  </a:lnTo>
                  <a:lnTo>
                    <a:pt x="17" y="35"/>
                  </a:lnTo>
                  <a:lnTo>
                    <a:pt x="17" y="39"/>
                  </a:lnTo>
                  <a:lnTo>
                    <a:pt x="17" y="42"/>
                  </a:lnTo>
                  <a:lnTo>
                    <a:pt x="21" y="46"/>
                  </a:lnTo>
                  <a:lnTo>
                    <a:pt x="21" y="46"/>
                  </a:lnTo>
                  <a:lnTo>
                    <a:pt x="28" y="46"/>
                  </a:lnTo>
                  <a:lnTo>
                    <a:pt x="35" y="42"/>
                  </a:lnTo>
                  <a:lnTo>
                    <a:pt x="35" y="39"/>
                  </a:lnTo>
                  <a:lnTo>
                    <a:pt x="39" y="32"/>
                  </a:lnTo>
                  <a:lnTo>
                    <a:pt x="35" y="28"/>
                  </a:lnTo>
                  <a:lnTo>
                    <a:pt x="35" y="21"/>
                  </a:lnTo>
                  <a:lnTo>
                    <a:pt x="35" y="18"/>
                  </a:lnTo>
                  <a:lnTo>
                    <a:pt x="39" y="14"/>
                  </a:lnTo>
                  <a:lnTo>
                    <a:pt x="35" y="14"/>
                  </a:lnTo>
                  <a:lnTo>
                    <a:pt x="32" y="10"/>
                  </a:lnTo>
                  <a:lnTo>
                    <a:pt x="28" y="7"/>
                  </a:lnTo>
                  <a:lnTo>
                    <a:pt x="24" y="3"/>
                  </a:lnTo>
                  <a:lnTo>
                    <a:pt x="17" y="3"/>
                  </a:lnTo>
                  <a:lnTo>
                    <a:pt x="14" y="3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3" y="3"/>
                  </a:lnTo>
                  <a:lnTo>
                    <a:pt x="0" y="7"/>
                  </a:lnTo>
                  <a:lnTo>
                    <a:pt x="0" y="1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77" name="Freeform 305"/>
            <p:cNvSpPr>
              <a:spLocks/>
            </p:cNvSpPr>
            <p:nvPr userDrawn="1"/>
          </p:nvSpPr>
          <p:spPr bwMode="gray">
            <a:xfrm>
              <a:off x="2415" y="1618"/>
              <a:ext cx="155" cy="141"/>
            </a:xfrm>
            <a:custGeom>
              <a:avLst/>
              <a:gdLst/>
              <a:ahLst/>
              <a:cxnLst>
                <a:cxn ang="0">
                  <a:pos x="116" y="49"/>
                </a:cxn>
                <a:cxn ang="0">
                  <a:pos x="113" y="52"/>
                </a:cxn>
                <a:cxn ang="0">
                  <a:pos x="109" y="59"/>
                </a:cxn>
                <a:cxn ang="0">
                  <a:pos x="106" y="63"/>
                </a:cxn>
                <a:cxn ang="0">
                  <a:pos x="99" y="70"/>
                </a:cxn>
                <a:cxn ang="0">
                  <a:pos x="92" y="77"/>
                </a:cxn>
                <a:cxn ang="0">
                  <a:pos x="84" y="84"/>
                </a:cxn>
                <a:cxn ang="0">
                  <a:pos x="77" y="88"/>
                </a:cxn>
                <a:cxn ang="0">
                  <a:pos x="74" y="91"/>
                </a:cxn>
                <a:cxn ang="0">
                  <a:pos x="67" y="95"/>
                </a:cxn>
                <a:cxn ang="0">
                  <a:pos x="67" y="95"/>
                </a:cxn>
                <a:cxn ang="0">
                  <a:pos x="42" y="95"/>
                </a:cxn>
                <a:cxn ang="0">
                  <a:pos x="21" y="102"/>
                </a:cxn>
                <a:cxn ang="0">
                  <a:pos x="3" y="112"/>
                </a:cxn>
                <a:cxn ang="0">
                  <a:pos x="0" y="119"/>
                </a:cxn>
                <a:cxn ang="0">
                  <a:pos x="14" y="126"/>
                </a:cxn>
                <a:cxn ang="0">
                  <a:pos x="21" y="119"/>
                </a:cxn>
                <a:cxn ang="0">
                  <a:pos x="39" y="116"/>
                </a:cxn>
                <a:cxn ang="0">
                  <a:pos x="60" y="112"/>
                </a:cxn>
                <a:cxn ang="0">
                  <a:pos x="63" y="126"/>
                </a:cxn>
                <a:cxn ang="0">
                  <a:pos x="63" y="126"/>
                </a:cxn>
                <a:cxn ang="0">
                  <a:pos x="67" y="126"/>
                </a:cxn>
                <a:cxn ang="0">
                  <a:pos x="70" y="130"/>
                </a:cxn>
                <a:cxn ang="0">
                  <a:pos x="77" y="126"/>
                </a:cxn>
                <a:cxn ang="0">
                  <a:pos x="81" y="123"/>
                </a:cxn>
                <a:cxn ang="0">
                  <a:pos x="84" y="119"/>
                </a:cxn>
                <a:cxn ang="0">
                  <a:pos x="88" y="116"/>
                </a:cxn>
                <a:cxn ang="0">
                  <a:pos x="88" y="116"/>
                </a:cxn>
                <a:cxn ang="0">
                  <a:pos x="106" y="112"/>
                </a:cxn>
                <a:cxn ang="0">
                  <a:pos x="106" y="112"/>
                </a:cxn>
                <a:cxn ang="0">
                  <a:pos x="109" y="109"/>
                </a:cxn>
                <a:cxn ang="0">
                  <a:pos x="116" y="105"/>
                </a:cxn>
                <a:cxn ang="0">
                  <a:pos x="123" y="98"/>
                </a:cxn>
                <a:cxn ang="0">
                  <a:pos x="127" y="95"/>
                </a:cxn>
                <a:cxn ang="0">
                  <a:pos x="130" y="91"/>
                </a:cxn>
                <a:cxn ang="0">
                  <a:pos x="134" y="88"/>
                </a:cxn>
                <a:cxn ang="0">
                  <a:pos x="137" y="84"/>
                </a:cxn>
                <a:cxn ang="0">
                  <a:pos x="141" y="77"/>
                </a:cxn>
                <a:cxn ang="0">
                  <a:pos x="144" y="70"/>
                </a:cxn>
                <a:cxn ang="0">
                  <a:pos x="144" y="63"/>
                </a:cxn>
                <a:cxn ang="0">
                  <a:pos x="144" y="59"/>
                </a:cxn>
                <a:cxn ang="0">
                  <a:pos x="144" y="52"/>
                </a:cxn>
                <a:cxn ang="0">
                  <a:pos x="144" y="49"/>
                </a:cxn>
                <a:cxn ang="0">
                  <a:pos x="144" y="45"/>
                </a:cxn>
                <a:cxn ang="0">
                  <a:pos x="144" y="45"/>
                </a:cxn>
                <a:cxn ang="0">
                  <a:pos x="148" y="42"/>
                </a:cxn>
                <a:cxn ang="0">
                  <a:pos x="148" y="38"/>
                </a:cxn>
                <a:cxn ang="0">
                  <a:pos x="151" y="31"/>
                </a:cxn>
                <a:cxn ang="0">
                  <a:pos x="151" y="24"/>
                </a:cxn>
                <a:cxn ang="0">
                  <a:pos x="151" y="17"/>
                </a:cxn>
                <a:cxn ang="0">
                  <a:pos x="148" y="10"/>
                </a:cxn>
                <a:cxn ang="0">
                  <a:pos x="148" y="3"/>
                </a:cxn>
                <a:cxn ang="0">
                  <a:pos x="148" y="0"/>
                </a:cxn>
                <a:cxn ang="0">
                  <a:pos x="144" y="0"/>
                </a:cxn>
                <a:cxn ang="0">
                  <a:pos x="137" y="3"/>
                </a:cxn>
                <a:cxn ang="0">
                  <a:pos x="130" y="7"/>
                </a:cxn>
                <a:cxn ang="0">
                  <a:pos x="127" y="10"/>
                </a:cxn>
                <a:cxn ang="0">
                  <a:pos x="120" y="21"/>
                </a:cxn>
                <a:cxn ang="0">
                  <a:pos x="120" y="31"/>
                </a:cxn>
                <a:cxn ang="0">
                  <a:pos x="120" y="38"/>
                </a:cxn>
                <a:cxn ang="0">
                  <a:pos x="116" y="45"/>
                </a:cxn>
                <a:cxn ang="0">
                  <a:pos x="116" y="49"/>
                </a:cxn>
              </a:cxnLst>
              <a:rect l="0" t="0" r="r" b="b"/>
              <a:pathLst>
                <a:path w="151" h="130">
                  <a:moveTo>
                    <a:pt x="116" y="49"/>
                  </a:moveTo>
                  <a:lnTo>
                    <a:pt x="113" y="52"/>
                  </a:lnTo>
                  <a:lnTo>
                    <a:pt x="109" y="59"/>
                  </a:lnTo>
                  <a:lnTo>
                    <a:pt x="106" y="63"/>
                  </a:lnTo>
                  <a:lnTo>
                    <a:pt x="99" y="70"/>
                  </a:lnTo>
                  <a:lnTo>
                    <a:pt x="92" y="77"/>
                  </a:lnTo>
                  <a:lnTo>
                    <a:pt x="84" y="84"/>
                  </a:lnTo>
                  <a:lnTo>
                    <a:pt x="77" y="88"/>
                  </a:lnTo>
                  <a:lnTo>
                    <a:pt x="74" y="91"/>
                  </a:lnTo>
                  <a:lnTo>
                    <a:pt x="67" y="95"/>
                  </a:lnTo>
                  <a:lnTo>
                    <a:pt x="67" y="95"/>
                  </a:lnTo>
                  <a:lnTo>
                    <a:pt x="42" y="95"/>
                  </a:lnTo>
                  <a:lnTo>
                    <a:pt x="21" y="102"/>
                  </a:lnTo>
                  <a:lnTo>
                    <a:pt x="3" y="112"/>
                  </a:lnTo>
                  <a:lnTo>
                    <a:pt x="0" y="119"/>
                  </a:lnTo>
                  <a:lnTo>
                    <a:pt x="14" y="126"/>
                  </a:lnTo>
                  <a:lnTo>
                    <a:pt x="21" y="119"/>
                  </a:lnTo>
                  <a:lnTo>
                    <a:pt x="39" y="116"/>
                  </a:lnTo>
                  <a:lnTo>
                    <a:pt x="60" y="112"/>
                  </a:lnTo>
                  <a:lnTo>
                    <a:pt x="63" y="126"/>
                  </a:lnTo>
                  <a:lnTo>
                    <a:pt x="63" y="126"/>
                  </a:lnTo>
                  <a:lnTo>
                    <a:pt x="67" y="126"/>
                  </a:lnTo>
                  <a:lnTo>
                    <a:pt x="70" y="130"/>
                  </a:lnTo>
                  <a:lnTo>
                    <a:pt x="77" y="126"/>
                  </a:lnTo>
                  <a:lnTo>
                    <a:pt x="81" y="123"/>
                  </a:lnTo>
                  <a:lnTo>
                    <a:pt x="84" y="119"/>
                  </a:lnTo>
                  <a:lnTo>
                    <a:pt x="88" y="116"/>
                  </a:lnTo>
                  <a:lnTo>
                    <a:pt x="88" y="116"/>
                  </a:lnTo>
                  <a:lnTo>
                    <a:pt x="106" y="112"/>
                  </a:lnTo>
                  <a:lnTo>
                    <a:pt x="106" y="112"/>
                  </a:lnTo>
                  <a:lnTo>
                    <a:pt x="109" y="109"/>
                  </a:lnTo>
                  <a:lnTo>
                    <a:pt x="116" y="105"/>
                  </a:lnTo>
                  <a:lnTo>
                    <a:pt x="123" y="98"/>
                  </a:lnTo>
                  <a:lnTo>
                    <a:pt x="127" y="95"/>
                  </a:lnTo>
                  <a:lnTo>
                    <a:pt x="130" y="91"/>
                  </a:lnTo>
                  <a:lnTo>
                    <a:pt x="134" y="88"/>
                  </a:lnTo>
                  <a:lnTo>
                    <a:pt x="137" y="84"/>
                  </a:lnTo>
                  <a:lnTo>
                    <a:pt x="141" y="77"/>
                  </a:lnTo>
                  <a:lnTo>
                    <a:pt x="144" y="70"/>
                  </a:lnTo>
                  <a:lnTo>
                    <a:pt x="144" y="63"/>
                  </a:lnTo>
                  <a:lnTo>
                    <a:pt x="144" y="59"/>
                  </a:lnTo>
                  <a:lnTo>
                    <a:pt x="144" y="52"/>
                  </a:lnTo>
                  <a:lnTo>
                    <a:pt x="144" y="49"/>
                  </a:lnTo>
                  <a:lnTo>
                    <a:pt x="144" y="45"/>
                  </a:lnTo>
                  <a:lnTo>
                    <a:pt x="144" y="45"/>
                  </a:lnTo>
                  <a:lnTo>
                    <a:pt x="148" y="42"/>
                  </a:lnTo>
                  <a:lnTo>
                    <a:pt x="148" y="38"/>
                  </a:lnTo>
                  <a:lnTo>
                    <a:pt x="151" y="31"/>
                  </a:lnTo>
                  <a:lnTo>
                    <a:pt x="151" y="24"/>
                  </a:lnTo>
                  <a:lnTo>
                    <a:pt x="151" y="17"/>
                  </a:lnTo>
                  <a:lnTo>
                    <a:pt x="148" y="10"/>
                  </a:lnTo>
                  <a:lnTo>
                    <a:pt x="148" y="3"/>
                  </a:lnTo>
                  <a:lnTo>
                    <a:pt x="148" y="0"/>
                  </a:lnTo>
                  <a:lnTo>
                    <a:pt x="144" y="0"/>
                  </a:lnTo>
                  <a:lnTo>
                    <a:pt x="137" y="3"/>
                  </a:lnTo>
                  <a:lnTo>
                    <a:pt x="130" y="7"/>
                  </a:lnTo>
                  <a:lnTo>
                    <a:pt x="127" y="10"/>
                  </a:lnTo>
                  <a:lnTo>
                    <a:pt x="120" y="21"/>
                  </a:lnTo>
                  <a:lnTo>
                    <a:pt x="120" y="31"/>
                  </a:lnTo>
                  <a:lnTo>
                    <a:pt x="120" y="38"/>
                  </a:lnTo>
                  <a:lnTo>
                    <a:pt x="116" y="45"/>
                  </a:lnTo>
                  <a:lnTo>
                    <a:pt x="116" y="4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78" name="Freeform 306"/>
            <p:cNvSpPr>
              <a:spLocks/>
            </p:cNvSpPr>
            <p:nvPr userDrawn="1"/>
          </p:nvSpPr>
          <p:spPr bwMode="gray">
            <a:xfrm>
              <a:off x="2434" y="1751"/>
              <a:ext cx="28" cy="18"/>
            </a:xfrm>
            <a:custGeom>
              <a:avLst/>
              <a:gdLst/>
              <a:ahLst/>
              <a:cxnLst>
                <a:cxn ang="0">
                  <a:pos x="28" y="3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10" y="17"/>
                </a:cxn>
                <a:cxn ang="0">
                  <a:pos x="21" y="10"/>
                </a:cxn>
                <a:cxn ang="0">
                  <a:pos x="28" y="3"/>
                </a:cxn>
              </a:cxnLst>
              <a:rect l="0" t="0" r="r" b="b"/>
              <a:pathLst>
                <a:path w="28" h="17">
                  <a:moveTo>
                    <a:pt x="28" y="3"/>
                  </a:moveTo>
                  <a:lnTo>
                    <a:pt x="10" y="0"/>
                  </a:lnTo>
                  <a:lnTo>
                    <a:pt x="0" y="10"/>
                  </a:lnTo>
                  <a:lnTo>
                    <a:pt x="10" y="17"/>
                  </a:lnTo>
                  <a:lnTo>
                    <a:pt x="21" y="10"/>
                  </a:lnTo>
                  <a:lnTo>
                    <a:pt x="28" y="3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79" name="Freeform 307"/>
            <p:cNvSpPr>
              <a:spLocks/>
            </p:cNvSpPr>
            <p:nvPr userDrawn="1"/>
          </p:nvSpPr>
          <p:spPr bwMode="gray">
            <a:xfrm>
              <a:off x="2542" y="1534"/>
              <a:ext cx="83" cy="68"/>
            </a:xfrm>
            <a:custGeom>
              <a:avLst/>
              <a:gdLst/>
              <a:ahLst/>
              <a:cxnLst>
                <a:cxn ang="0">
                  <a:pos x="4" y="53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11" y="60"/>
                </a:cxn>
                <a:cxn ang="0">
                  <a:pos x="18" y="60"/>
                </a:cxn>
                <a:cxn ang="0">
                  <a:pos x="25" y="60"/>
                </a:cxn>
                <a:cxn ang="0">
                  <a:pos x="32" y="60"/>
                </a:cxn>
                <a:cxn ang="0">
                  <a:pos x="35" y="60"/>
                </a:cxn>
                <a:cxn ang="0">
                  <a:pos x="42" y="63"/>
                </a:cxn>
                <a:cxn ang="0">
                  <a:pos x="50" y="63"/>
                </a:cxn>
                <a:cxn ang="0">
                  <a:pos x="53" y="60"/>
                </a:cxn>
                <a:cxn ang="0">
                  <a:pos x="53" y="56"/>
                </a:cxn>
                <a:cxn ang="0">
                  <a:pos x="57" y="53"/>
                </a:cxn>
                <a:cxn ang="0">
                  <a:pos x="64" y="46"/>
                </a:cxn>
                <a:cxn ang="0">
                  <a:pos x="64" y="46"/>
                </a:cxn>
                <a:cxn ang="0">
                  <a:pos x="67" y="46"/>
                </a:cxn>
                <a:cxn ang="0">
                  <a:pos x="74" y="42"/>
                </a:cxn>
                <a:cxn ang="0">
                  <a:pos x="78" y="39"/>
                </a:cxn>
                <a:cxn ang="0">
                  <a:pos x="81" y="35"/>
                </a:cxn>
                <a:cxn ang="0">
                  <a:pos x="81" y="35"/>
                </a:cxn>
                <a:cxn ang="0">
                  <a:pos x="81" y="32"/>
                </a:cxn>
                <a:cxn ang="0">
                  <a:pos x="81" y="32"/>
                </a:cxn>
                <a:cxn ang="0">
                  <a:pos x="81" y="25"/>
                </a:cxn>
                <a:cxn ang="0">
                  <a:pos x="81" y="25"/>
                </a:cxn>
                <a:cxn ang="0">
                  <a:pos x="81" y="21"/>
                </a:cxn>
                <a:cxn ang="0">
                  <a:pos x="74" y="25"/>
                </a:cxn>
                <a:cxn ang="0">
                  <a:pos x="71" y="28"/>
                </a:cxn>
                <a:cxn ang="0">
                  <a:pos x="67" y="28"/>
                </a:cxn>
                <a:cxn ang="0">
                  <a:pos x="64" y="28"/>
                </a:cxn>
                <a:cxn ang="0">
                  <a:pos x="60" y="25"/>
                </a:cxn>
                <a:cxn ang="0">
                  <a:pos x="53" y="21"/>
                </a:cxn>
                <a:cxn ang="0">
                  <a:pos x="46" y="18"/>
                </a:cxn>
                <a:cxn ang="0">
                  <a:pos x="42" y="14"/>
                </a:cxn>
                <a:cxn ang="0">
                  <a:pos x="39" y="7"/>
                </a:cxn>
                <a:cxn ang="0">
                  <a:pos x="39" y="7"/>
                </a:cxn>
                <a:cxn ang="0">
                  <a:pos x="35" y="4"/>
                </a:cxn>
                <a:cxn ang="0">
                  <a:pos x="32" y="0"/>
                </a:cxn>
                <a:cxn ang="0">
                  <a:pos x="28" y="0"/>
                </a:cxn>
                <a:cxn ang="0">
                  <a:pos x="25" y="4"/>
                </a:cxn>
                <a:cxn ang="0">
                  <a:pos x="25" y="14"/>
                </a:cxn>
                <a:cxn ang="0">
                  <a:pos x="21" y="21"/>
                </a:cxn>
                <a:cxn ang="0">
                  <a:pos x="21" y="28"/>
                </a:cxn>
                <a:cxn ang="0">
                  <a:pos x="18" y="32"/>
                </a:cxn>
                <a:cxn ang="0">
                  <a:pos x="14" y="39"/>
                </a:cxn>
                <a:cxn ang="0">
                  <a:pos x="11" y="46"/>
                </a:cxn>
                <a:cxn ang="0">
                  <a:pos x="7" y="49"/>
                </a:cxn>
                <a:cxn ang="0">
                  <a:pos x="4" y="53"/>
                </a:cxn>
              </a:cxnLst>
              <a:rect l="0" t="0" r="r" b="b"/>
              <a:pathLst>
                <a:path w="81" h="63">
                  <a:moveTo>
                    <a:pt x="4" y="53"/>
                  </a:moveTo>
                  <a:lnTo>
                    <a:pt x="0" y="56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4" y="60"/>
                  </a:lnTo>
                  <a:lnTo>
                    <a:pt x="11" y="60"/>
                  </a:lnTo>
                  <a:lnTo>
                    <a:pt x="18" y="60"/>
                  </a:lnTo>
                  <a:lnTo>
                    <a:pt x="25" y="60"/>
                  </a:lnTo>
                  <a:lnTo>
                    <a:pt x="32" y="60"/>
                  </a:lnTo>
                  <a:lnTo>
                    <a:pt x="35" y="60"/>
                  </a:lnTo>
                  <a:lnTo>
                    <a:pt x="42" y="63"/>
                  </a:lnTo>
                  <a:lnTo>
                    <a:pt x="50" y="63"/>
                  </a:lnTo>
                  <a:lnTo>
                    <a:pt x="53" y="60"/>
                  </a:lnTo>
                  <a:lnTo>
                    <a:pt x="53" y="56"/>
                  </a:lnTo>
                  <a:lnTo>
                    <a:pt x="57" y="53"/>
                  </a:lnTo>
                  <a:lnTo>
                    <a:pt x="64" y="46"/>
                  </a:lnTo>
                  <a:lnTo>
                    <a:pt x="64" y="46"/>
                  </a:lnTo>
                  <a:lnTo>
                    <a:pt x="67" y="46"/>
                  </a:lnTo>
                  <a:lnTo>
                    <a:pt x="74" y="42"/>
                  </a:lnTo>
                  <a:lnTo>
                    <a:pt x="78" y="39"/>
                  </a:lnTo>
                  <a:lnTo>
                    <a:pt x="81" y="35"/>
                  </a:lnTo>
                  <a:lnTo>
                    <a:pt x="81" y="35"/>
                  </a:lnTo>
                  <a:lnTo>
                    <a:pt x="81" y="32"/>
                  </a:lnTo>
                  <a:lnTo>
                    <a:pt x="81" y="32"/>
                  </a:lnTo>
                  <a:lnTo>
                    <a:pt x="81" y="25"/>
                  </a:lnTo>
                  <a:lnTo>
                    <a:pt x="81" y="25"/>
                  </a:lnTo>
                  <a:lnTo>
                    <a:pt x="81" y="21"/>
                  </a:lnTo>
                  <a:lnTo>
                    <a:pt x="74" y="25"/>
                  </a:lnTo>
                  <a:lnTo>
                    <a:pt x="71" y="28"/>
                  </a:lnTo>
                  <a:lnTo>
                    <a:pt x="67" y="28"/>
                  </a:lnTo>
                  <a:lnTo>
                    <a:pt x="64" y="28"/>
                  </a:lnTo>
                  <a:lnTo>
                    <a:pt x="60" y="25"/>
                  </a:lnTo>
                  <a:lnTo>
                    <a:pt x="53" y="21"/>
                  </a:lnTo>
                  <a:lnTo>
                    <a:pt x="46" y="18"/>
                  </a:lnTo>
                  <a:lnTo>
                    <a:pt x="42" y="14"/>
                  </a:lnTo>
                  <a:lnTo>
                    <a:pt x="39" y="7"/>
                  </a:lnTo>
                  <a:lnTo>
                    <a:pt x="39" y="7"/>
                  </a:lnTo>
                  <a:lnTo>
                    <a:pt x="35" y="4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5" y="4"/>
                  </a:lnTo>
                  <a:lnTo>
                    <a:pt x="25" y="14"/>
                  </a:lnTo>
                  <a:lnTo>
                    <a:pt x="21" y="21"/>
                  </a:lnTo>
                  <a:lnTo>
                    <a:pt x="21" y="28"/>
                  </a:lnTo>
                  <a:lnTo>
                    <a:pt x="18" y="32"/>
                  </a:lnTo>
                  <a:lnTo>
                    <a:pt x="14" y="39"/>
                  </a:lnTo>
                  <a:lnTo>
                    <a:pt x="11" y="46"/>
                  </a:lnTo>
                  <a:lnTo>
                    <a:pt x="7" y="49"/>
                  </a:lnTo>
                  <a:lnTo>
                    <a:pt x="4" y="53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0" name="Freeform 308"/>
            <p:cNvSpPr>
              <a:spLocks/>
            </p:cNvSpPr>
            <p:nvPr userDrawn="1"/>
          </p:nvSpPr>
          <p:spPr bwMode="gray">
            <a:xfrm>
              <a:off x="661" y="1644"/>
              <a:ext cx="15" cy="12"/>
            </a:xfrm>
            <a:custGeom>
              <a:avLst/>
              <a:gdLst/>
              <a:ahLst/>
              <a:cxnLst>
                <a:cxn ang="0">
                  <a:pos x="14" y="7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7" y="0"/>
                </a:cxn>
                <a:cxn ang="0">
                  <a:pos x="3" y="4"/>
                </a:cxn>
                <a:cxn ang="0">
                  <a:pos x="3" y="4"/>
                </a:cxn>
                <a:cxn ang="0">
                  <a:pos x="3" y="4"/>
                </a:cxn>
                <a:cxn ang="0">
                  <a:pos x="0" y="7"/>
                </a:cxn>
                <a:cxn ang="0">
                  <a:pos x="3" y="11"/>
                </a:cxn>
                <a:cxn ang="0">
                  <a:pos x="3" y="11"/>
                </a:cxn>
                <a:cxn ang="0">
                  <a:pos x="7" y="11"/>
                </a:cxn>
                <a:cxn ang="0">
                  <a:pos x="10" y="11"/>
                </a:cxn>
                <a:cxn ang="0">
                  <a:pos x="14" y="7"/>
                </a:cxn>
              </a:cxnLst>
              <a:rect l="0" t="0" r="r" b="b"/>
              <a:pathLst>
                <a:path w="14" h="11">
                  <a:moveTo>
                    <a:pt x="14" y="7"/>
                  </a:moveTo>
                  <a:lnTo>
                    <a:pt x="10" y="4"/>
                  </a:lnTo>
                  <a:lnTo>
                    <a:pt x="10" y="4"/>
                  </a:lnTo>
                  <a:lnTo>
                    <a:pt x="7" y="0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0" y="7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7" y="11"/>
                  </a:lnTo>
                  <a:lnTo>
                    <a:pt x="10" y="11"/>
                  </a:lnTo>
                  <a:lnTo>
                    <a:pt x="14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1" name="Freeform 309"/>
            <p:cNvSpPr>
              <a:spLocks/>
            </p:cNvSpPr>
            <p:nvPr userDrawn="1"/>
          </p:nvSpPr>
          <p:spPr bwMode="gray">
            <a:xfrm>
              <a:off x="799" y="1674"/>
              <a:ext cx="43" cy="27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38" y="0"/>
                </a:cxn>
                <a:cxn ang="0">
                  <a:pos x="35" y="0"/>
                </a:cxn>
                <a:cxn ang="0">
                  <a:pos x="31" y="4"/>
                </a:cxn>
                <a:cxn ang="0">
                  <a:pos x="28" y="4"/>
                </a:cxn>
                <a:cxn ang="0">
                  <a:pos x="21" y="4"/>
                </a:cxn>
                <a:cxn ang="0">
                  <a:pos x="14" y="4"/>
                </a:cxn>
                <a:cxn ang="0">
                  <a:pos x="10" y="4"/>
                </a:cxn>
                <a:cxn ang="0">
                  <a:pos x="7" y="4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7"/>
                </a:cxn>
                <a:cxn ang="0">
                  <a:pos x="0" y="11"/>
                </a:cxn>
                <a:cxn ang="0">
                  <a:pos x="21" y="14"/>
                </a:cxn>
                <a:cxn ang="0">
                  <a:pos x="21" y="18"/>
                </a:cxn>
                <a:cxn ang="0">
                  <a:pos x="24" y="18"/>
                </a:cxn>
                <a:cxn ang="0">
                  <a:pos x="24" y="22"/>
                </a:cxn>
                <a:cxn ang="0">
                  <a:pos x="28" y="25"/>
                </a:cxn>
                <a:cxn ang="0">
                  <a:pos x="31" y="22"/>
                </a:cxn>
                <a:cxn ang="0">
                  <a:pos x="38" y="22"/>
                </a:cxn>
                <a:cxn ang="0">
                  <a:pos x="38" y="18"/>
                </a:cxn>
                <a:cxn ang="0">
                  <a:pos x="38" y="14"/>
                </a:cxn>
                <a:cxn ang="0">
                  <a:pos x="38" y="11"/>
                </a:cxn>
                <a:cxn ang="0">
                  <a:pos x="38" y="11"/>
                </a:cxn>
                <a:cxn ang="0">
                  <a:pos x="42" y="4"/>
                </a:cxn>
                <a:cxn ang="0">
                  <a:pos x="42" y="4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38" y="0"/>
                </a:cxn>
              </a:cxnLst>
              <a:rect l="0" t="0" r="r" b="b"/>
              <a:pathLst>
                <a:path w="42" h="25">
                  <a:moveTo>
                    <a:pt x="38" y="0"/>
                  </a:moveTo>
                  <a:lnTo>
                    <a:pt x="38" y="0"/>
                  </a:lnTo>
                  <a:lnTo>
                    <a:pt x="35" y="0"/>
                  </a:lnTo>
                  <a:lnTo>
                    <a:pt x="31" y="4"/>
                  </a:lnTo>
                  <a:lnTo>
                    <a:pt x="28" y="4"/>
                  </a:lnTo>
                  <a:lnTo>
                    <a:pt x="21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7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11"/>
                  </a:lnTo>
                  <a:lnTo>
                    <a:pt x="21" y="14"/>
                  </a:lnTo>
                  <a:lnTo>
                    <a:pt x="21" y="18"/>
                  </a:lnTo>
                  <a:lnTo>
                    <a:pt x="24" y="18"/>
                  </a:lnTo>
                  <a:lnTo>
                    <a:pt x="24" y="22"/>
                  </a:lnTo>
                  <a:lnTo>
                    <a:pt x="28" y="25"/>
                  </a:lnTo>
                  <a:lnTo>
                    <a:pt x="31" y="22"/>
                  </a:lnTo>
                  <a:lnTo>
                    <a:pt x="38" y="22"/>
                  </a:lnTo>
                  <a:lnTo>
                    <a:pt x="38" y="18"/>
                  </a:lnTo>
                  <a:lnTo>
                    <a:pt x="38" y="14"/>
                  </a:lnTo>
                  <a:lnTo>
                    <a:pt x="38" y="11"/>
                  </a:lnTo>
                  <a:lnTo>
                    <a:pt x="38" y="11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2" name="Freeform 310"/>
            <p:cNvSpPr>
              <a:spLocks/>
            </p:cNvSpPr>
            <p:nvPr userDrawn="1"/>
          </p:nvSpPr>
          <p:spPr bwMode="gray">
            <a:xfrm>
              <a:off x="745" y="1614"/>
              <a:ext cx="21" cy="45"/>
            </a:xfrm>
            <a:custGeom>
              <a:avLst/>
              <a:gdLst/>
              <a:ahLst/>
              <a:cxnLst>
                <a:cxn ang="0">
                  <a:pos x="0" y="42"/>
                </a:cxn>
                <a:cxn ang="0">
                  <a:pos x="0" y="42"/>
                </a:cxn>
                <a:cxn ang="0">
                  <a:pos x="7" y="42"/>
                </a:cxn>
                <a:cxn ang="0">
                  <a:pos x="14" y="42"/>
                </a:cxn>
                <a:cxn ang="0">
                  <a:pos x="14" y="39"/>
                </a:cxn>
                <a:cxn ang="0">
                  <a:pos x="14" y="39"/>
                </a:cxn>
                <a:cxn ang="0">
                  <a:pos x="17" y="35"/>
                </a:cxn>
                <a:cxn ang="0">
                  <a:pos x="21" y="35"/>
                </a:cxn>
                <a:cxn ang="0">
                  <a:pos x="21" y="21"/>
                </a:cxn>
                <a:cxn ang="0">
                  <a:pos x="17" y="21"/>
                </a:cxn>
                <a:cxn ang="0">
                  <a:pos x="21" y="18"/>
                </a:cxn>
                <a:cxn ang="0">
                  <a:pos x="21" y="18"/>
                </a:cxn>
                <a:cxn ang="0">
                  <a:pos x="21" y="14"/>
                </a:cxn>
                <a:cxn ang="0">
                  <a:pos x="21" y="11"/>
                </a:cxn>
                <a:cxn ang="0">
                  <a:pos x="17" y="4"/>
                </a:cxn>
                <a:cxn ang="0">
                  <a:pos x="14" y="0"/>
                </a:cxn>
                <a:cxn ang="0">
                  <a:pos x="14" y="4"/>
                </a:cxn>
                <a:cxn ang="0">
                  <a:pos x="10" y="4"/>
                </a:cxn>
                <a:cxn ang="0">
                  <a:pos x="7" y="7"/>
                </a:cxn>
                <a:cxn ang="0">
                  <a:pos x="3" y="7"/>
                </a:cxn>
                <a:cxn ang="0">
                  <a:pos x="3" y="7"/>
                </a:cxn>
                <a:cxn ang="0">
                  <a:pos x="0" y="4"/>
                </a:cxn>
                <a:cxn ang="0">
                  <a:pos x="0" y="7"/>
                </a:cxn>
                <a:cxn ang="0">
                  <a:pos x="0" y="11"/>
                </a:cxn>
                <a:cxn ang="0">
                  <a:pos x="0" y="14"/>
                </a:cxn>
                <a:cxn ang="0">
                  <a:pos x="0" y="21"/>
                </a:cxn>
                <a:cxn ang="0">
                  <a:pos x="0" y="42"/>
                </a:cxn>
              </a:cxnLst>
              <a:rect l="0" t="0" r="r" b="b"/>
              <a:pathLst>
                <a:path w="21" h="42">
                  <a:moveTo>
                    <a:pt x="0" y="42"/>
                  </a:moveTo>
                  <a:lnTo>
                    <a:pt x="0" y="42"/>
                  </a:lnTo>
                  <a:lnTo>
                    <a:pt x="7" y="42"/>
                  </a:lnTo>
                  <a:lnTo>
                    <a:pt x="14" y="42"/>
                  </a:lnTo>
                  <a:lnTo>
                    <a:pt x="14" y="39"/>
                  </a:lnTo>
                  <a:lnTo>
                    <a:pt x="14" y="39"/>
                  </a:lnTo>
                  <a:lnTo>
                    <a:pt x="17" y="35"/>
                  </a:lnTo>
                  <a:lnTo>
                    <a:pt x="21" y="35"/>
                  </a:lnTo>
                  <a:lnTo>
                    <a:pt x="21" y="21"/>
                  </a:lnTo>
                  <a:lnTo>
                    <a:pt x="17" y="21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4"/>
                  </a:lnTo>
                  <a:lnTo>
                    <a:pt x="21" y="11"/>
                  </a:lnTo>
                  <a:lnTo>
                    <a:pt x="17" y="4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7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11"/>
                  </a:lnTo>
                  <a:lnTo>
                    <a:pt x="0" y="14"/>
                  </a:lnTo>
                  <a:lnTo>
                    <a:pt x="0" y="21"/>
                  </a:lnTo>
                  <a:lnTo>
                    <a:pt x="0" y="42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3" name="Freeform 311"/>
            <p:cNvSpPr>
              <a:spLocks/>
            </p:cNvSpPr>
            <p:nvPr userDrawn="1"/>
          </p:nvSpPr>
          <p:spPr bwMode="gray">
            <a:xfrm>
              <a:off x="748" y="1576"/>
              <a:ext cx="18" cy="35"/>
            </a:xfrm>
            <a:custGeom>
              <a:avLst/>
              <a:gdLst/>
              <a:ahLst/>
              <a:cxnLst>
                <a:cxn ang="0">
                  <a:pos x="7" y="24"/>
                </a:cxn>
                <a:cxn ang="0">
                  <a:pos x="14" y="32"/>
                </a:cxn>
                <a:cxn ang="0">
                  <a:pos x="14" y="28"/>
                </a:cxn>
                <a:cxn ang="0">
                  <a:pos x="14" y="24"/>
                </a:cxn>
                <a:cxn ang="0">
                  <a:pos x="18" y="21"/>
                </a:cxn>
                <a:cxn ang="0">
                  <a:pos x="18" y="21"/>
                </a:cxn>
                <a:cxn ang="0">
                  <a:pos x="18" y="17"/>
                </a:cxn>
                <a:cxn ang="0">
                  <a:pos x="18" y="14"/>
                </a:cxn>
                <a:cxn ang="0">
                  <a:pos x="18" y="10"/>
                </a:cxn>
                <a:cxn ang="0">
                  <a:pos x="14" y="7"/>
                </a:cxn>
                <a:cxn ang="0">
                  <a:pos x="11" y="0"/>
                </a:cxn>
                <a:cxn ang="0">
                  <a:pos x="7" y="3"/>
                </a:cxn>
                <a:cxn ang="0">
                  <a:pos x="7" y="3"/>
                </a:cxn>
                <a:cxn ang="0">
                  <a:pos x="4" y="3"/>
                </a:cxn>
                <a:cxn ang="0">
                  <a:pos x="4" y="7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4" y="17"/>
                </a:cxn>
                <a:cxn ang="0">
                  <a:pos x="4" y="21"/>
                </a:cxn>
                <a:cxn ang="0">
                  <a:pos x="7" y="24"/>
                </a:cxn>
              </a:cxnLst>
              <a:rect l="0" t="0" r="r" b="b"/>
              <a:pathLst>
                <a:path w="18" h="32">
                  <a:moveTo>
                    <a:pt x="7" y="24"/>
                  </a:moveTo>
                  <a:lnTo>
                    <a:pt x="14" y="32"/>
                  </a:lnTo>
                  <a:lnTo>
                    <a:pt x="14" y="28"/>
                  </a:lnTo>
                  <a:lnTo>
                    <a:pt x="14" y="24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18" y="17"/>
                  </a:lnTo>
                  <a:lnTo>
                    <a:pt x="18" y="14"/>
                  </a:lnTo>
                  <a:lnTo>
                    <a:pt x="18" y="10"/>
                  </a:lnTo>
                  <a:lnTo>
                    <a:pt x="14" y="7"/>
                  </a:lnTo>
                  <a:lnTo>
                    <a:pt x="11" y="0"/>
                  </a:lnTo>
                  <a:lnTo>
                    <a:pt x="7" y="3"/>
                  </a:lnTo>
                  <a:lnTo>
                    <a:pt x="7" y="3"/>
                  </a:lnTo>
                  <a:lnTo>
                    <a:pt x="4" y="3"/>
                  </a:lnTo>
                  <a:lnTo>
                    <a:pt x="4" y="7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17"/>
                  </a:lnTo>
                  <a:lnTo>
                    <a:pt x="4" y="21"/>
                  </a:lnTo>
                  <a:lnTo>
                    <a:pt x="7" y="2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4" name="Freeform 312"/>
            <p:cNvSpPr>
              <a:spLocks noEditPoints="1"/>
            </p:cNvSpPr>
            <p:nvPr userDrawn="1"/>
          </p:nvSpPr>
          <p:spPr bwMode="gray">
            <a:xfrm>
              <a:off x="480" y="1295"/>
              <a:ext cx="79" cy="99"/>
            </a:xfrm>
            <a:custGeom>
              <a:avLst/>
              <a:gdLst/>
              <a:ahLst/>
              <a:cxnLst>
                <a:cxn ang="0">
                  <a:pos x="14" y="60"/>
                </a:cxn>
                <a:cxn ang="0">
                  <a:pos x="14" y="71"/>
                </a:cxn>
                <a:cxn ang="0">
                  <a:pos x="14" y="78"/>
                </a:cxn>
                <a:cxn ang="0">
                  <a:pos x="14" y="85"/>
                </a:cxn>
                <a:cxn ang="0">
                  <a:pos x="14" y="88"/>
                </a:cxn>
                <a:cxn ang="0">
                  <a:pos x="28" y="92"/>
                </a:cxn>
                <a:cxn ang="0">
                  <a:pos x="35" y="88"/>
                </a:cxn>
                <a:cxn ang="0">
                  <a:pos x="53" y="81"/>
                </a:cxn>
                <a:cxn ang="0">
                  <a:pos x="67" y="74"/>
                </a:cxn>
                <a:cxn ang="0">
                  <a:pos x="74" y="60"/>
                </a:cxn>
                <a:cxn ang="0">
                  <a:pos x="70" y="53"/>
                </a:cxn>
                <a:cxn ang="0">
                  <a:pos x="67" y="42"/>
                </a:cxn>
                <a:cxn ang="0">
                  <a:pos x="63" y="35"/>
                </a:cxn>
                <a:cxn ang="0">
                  <a:pos x="60" y="35"/>
                </a:cxn>
                <a:cxn ang="0">
                  <a:pos x="67" y="35"/>
                </a:cxn>
                <a:cxn ang="0">
                  <a:pos x="74" y="32"/>
                </a:cxn>
                <a:cxn ang="0">
                  <a:pos x="77" y="25"/>
                </a:cxn>
                <a:cxn ang="0">
                  <a:pos x="77" y="14"/>
                </a:cxn>
                <a:cxn ang="0">
                  <a:pos x="74" y="7"/>
                </a:cxn>
                <a:cxn ang="0">
                  <a:pos x="67" y="4"/>
                </a:cxn>
                <a:cxn ang="0">
                  <a:pos x="56" y="4"/>
                </a:cxn>
                <a:cxn ang="0">
                  <a:pos x="53" y="4"/>
                </a:cxn>
                <a:cxn ang="0">
                  <a:pos x="31" y="11"/>
                </a:cxn>
                <a:cxn ang="0">
                  <a:pos x="31" y="18"/>
                </a:cxn>
                <a:cxn ang="0">
                  <a:pos x="28" y="25"/>
                </a:cxn>
                <a:cxn ang="0">
                  <a:pos x="21" y="32"/>
                </a:cxn>
                <a:cxn ang="0">
                  <a:pos x="0" y="28"/>
                </a:cxn>
                <a:cxn ang="0">
                  <a:pos x="0" y="32"/>
                </a:cxn>
                <a:cxn ang="0">
                  <a:pos x="0" y="39"/>
                </a:cxn>
                <a:cxn ang="0">
                  <a:pos x="7" y="39"/>
                </a:cxn>
                <a:cxn ang="0">
                  <a:pos x="14" y="49"/>
                </a:cxn>
                <a:cxn ang="0">
                  <a:pos x="56" y="32"/>
                </a:cxn>
                <a:cxn ang="0">
                  <a:pos x="56" y="32"/>
                </a:cxn>
                <a:cxn ang="0">
                  <a:pos x="56" y="32"/>
                </a:cxn>
                <a:cxn ang="0">
                  <a:pos x="60" y="32"/>
                </a:cxn>
                <a:cxn ang="0">
                  <a:pos x="60" y="32"/>
                </a:cxn>
              </a:cxnLst>
              <a:rect l="0" t="0" r="r" b="b"/>
              <a:pathLst>
                <a:path w="77" h="92">
                  <a:moveTo>
                    <a:pt x="14" y="60"/>
                  </a:moveTo>
                  <a:lnTo>
                    <a:pt x="14" y="60"/>
                  </a:lnTo>
                  <a:lnTo>
                    <a:pt x="14" y="67"/>
                  </a:lnTo>
                  <a:lnTo>
                    <a:pt x="14" y="71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4" y="81"/>
                  </a:lnTo>
                  <a:lnTo>
                    <a:pt x="14" y="85"/>
                  </a:lnTo>
                  <a:lnTo>
                    <a:pt x="14" y="85"/>
                  </a:lnTo>
                  <a:lnTo>
                    <a:pt x="14" y="88"/>
                  </a:lnTo>
                  <a:lnTo>
                    <a:pt x="17" y="92"/>
                  </a:lnTo>
                  <a:lnTo>
                    <a:pt x="28" y="92"/>
                  </a:lnTo>
                  <a:lnTo>
                    <a:pt x="28" y="92"/>
                  </a:lnTo>
                  <a:lnTo>
                    <a:pt x="35" y="88"/>
                  </a:lnTo>
                  <a:lnTo>
                    <a:pt x="42" y="85"/>
                  </a:lnTo>
                  <a:lnTo>
                    <a:pt x="53" y="81"/>
                  </a:lnTo>
                  <a:lnTo>
                    <a:pt x="60" y="78"/>
                  </a:lnTo>
                  <a:lnTo>
                    <a:pt x="67" y="74"/>
                  </a:lnTo>
                  <a:lnTo>
                    <a:pt x="70" y="67"/>
                  </a:lnTo>
                  <a:lnTo>
                    <a:pt x="74" y="60"/>
                  </a:lnTo>
                  <a:lnTo>
                    <a:pt x="74" y="56"/>
                  </a:lnTo>
                  <a:lnTo>
                    <a:pt x="70" y="53"/>
                  </a:lnTo>
                  <a:lnTo>
                    <a:pt x="70" y="46"/>
                  </a:lnTo>
                  <a:lnTo>
                    <a:pt x="67" y="42"/>
                  </a:lnTo>
                  <a:lnTo>
                    <a:pt x="67" y="35"/>
                  </a:lnTo>
                  <a:lnTo>
                    <a:pt x="63" y="35"/>
                  </a:lnTo>
                  <a:lnTo>
                    <a:pt x="63" y="35"/>
                  </a:lnTo>
                  <a:lnTo>
                    <a:pt x="60" y="35"/>
                  </a:lnTo>
                  <a:lnTo>
                    <a:pt x="67" y="35"/>
                  </a:lnTo>
                  <a:lnTo>
                    <a:pt x="67" y="35"/>
                  </a:lnTo>
                  <a:lnTo>
                    <a:pt x="70" y="35"/>
                  </a:lnTo>
                  <a:lnTo>
                    <a:pt x="74" y="32"/>
                  </a:lnTo>
                  <a:lnTo>
                    <a:pt x="74" y="32"/>
                  </a:lnTo>
                  <a:lnTo>
                    <a:pt x="77" y="25"/>
                  </a:lnTo>
                  <a:lnTo>
                    <a:pt x="77" y="18"/>
                  </a:lnTo>
                  <a:lnTo>
                    <a:pt x="77" y="14"/>
                  </a:lnTo>
                  <a:lnTo>
                    <a:pt x="74" y="11"/>
                  </a:lnTo>
                  <a:lnTo>
                    <a:pt x="74" y="7"/>
                  </a:lnTo>
                  <a:lnTo>
                    <a:pt x="70" y="4"/>
                  </a:lnTo>
                  <a:lnTo>
                    <a:pt x="67" y="4"/>
                  </a:lnTo>
                  <a:lnTo>
                    <a:pt x="60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3" y="4"/>
                  </a:lnTo>
                  <a:lnTo>
                    <a:pt x="38" y="0"/>
                  </a:lnTo>
                  <a:lnTo>
                    <a:pt x="31" y="11"/>
                  </a:lnTo>
                  <a:lnTo>
                    <a:pt x="31" y="18"/>
                  </a:lnTo>
                  <a:lnTo>
                    <a:pt x="31" y="18"/>
                  </a:lnTo>
                  <a:lnTo>
                    <a:pt x="31" y="21"/>
                  </a:lnTo>
                  <a:lnTo>
                    <a:pt x="28" y="25"/>
                  </a:lnTo>
                  <a:lnTo>
                    <a:pt x="24" y="28"/>
                  </a:lnTo>
                  <a:lnTo>
                    <a:pt x="21" y="32"/>
                  </a:lnTo>
                  <a:lnTo>
                    <a:pt x="7" y="25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32"/>
                  </a:lnTo>
                  <a:lnTo>
                    <a:pt x="0" y="35"/>
                  </a:lnTo>
                  <a:lnTo>
                    <a:pt x="0" y="39"/>
                  </a:lnTo>
                  <a:lnTo>
                    <a:pt x="3" y="39"/>
                  </a:lnTo>
                  <a:lnTo>
                    <a:pt x="7" y="39"/>
                  </a:lnTo>
                  <a:lnTo>
                    <a:pt x="10" y="42"/>
                  </a:lnTo>
                  <a:lnTo>
                    <a:pt x="14" y="49"/>
                  </a:lnTo>
                  <a:lnTo>
                    <a:pt x="14" y="60"/>
                  </a:lnTo>
                  <a:close/>
                  <a:moveTo>
                    <a:pt x="56" y="32"/>
                  </a:moveTo>
                  <a:lnTo>
                    <a:pt x="56" y="32"/>
                  </a:lnTo>
                  <a:lnTo>
                    <a:pt x="56" y="32"/>
                  </a:lnTo>
                  <a:lnTo>
                    <a:pt x="56" y="32"/>
                  </a:lnTo>
                  <a:lnTo>
                    <a:pt x="56" y="32"/>
                  </a:lnTo>
                  <a:close/>
                  <a:moveTo>
                    <a:pt x="60" y="32"/>
                  </a:moveTo>
                  <a:lnTo>
                    <a:pt x="60" y="32"/>
                  </a:lnTo>
                  <a:lnTo>
                    <a:pt x="60" y="32"/>
                  </a:lnTo>
                  <a:lnTo>
                    <a:pt x="60" y="32"/>
                  </a:lnTo>
                  <a:lnTo>
                    <a:pt x="60" y="32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5" name="Freeform 313"/>
            <p:cNvSpPr>
              <a:spLocks/>
            </p:cNvSpPr>
            <p:nvPr userDrawn="1"/>
          </p:nvSpPr>
          <p:spPr bwMode="gray">
            <a:xfrm>
              <a:off x="545" y="1204"/>
              <a:ext cx="116" cy="228"/>
            </a:xfrm>
            <a:custGeom>
              <a:avLst/>
              <a:gdLst/>
              <a:ahLst/>
              <a:cxnLst>
                <a:cxn ang="0">
                  <a:pos x="14" y="59"/>
                </a:cxn>
                <a:cxn ang="0">
                  <a:pos x="11" y="66"/>
                </a:cxn>
                <a:cxn ang="0">
                  <a:pos x="14" y="74"/>
                </a:cxn>
                <a:cxn ang="0">
                  <a:pos x="25" y="81"/>
                </a:cxn>
                <a:cxn ang="0">
                  <a:pos x="25" y="88"/>
                </a:cxn>
                <a:cxn ang="0">
                  <a:pos x="21" y="95"/>
                </a:cxn>
                <a:cxn ang="0">
                  <a:pos x="18" y="102"/>
                </a:cxn>
                <a:cxn ang="0">
                  <a:pos x="35" y="98"/>
                </a:cxn>
                <a:cxn ang="0">
                  <a:pos x="35" y="109"/>
                </a:cxn>
                <a:cxn ang="0">
                  <a:pos x="42" y="119"/>
                </a:cxn>
                <a:cxn ang="0">
                  <a:pos x="21" y="133"/>
                </a:cxn>
                <a:cxn ang="0">
                  <a:pos x="28" y="148"/>
                </a:cxn>
                <a:cxn ang="0">
                  <a:pos x="21" y="162"/>
                </a:cxn>
                <a:cxn ang="0">
                  <a:pos x="18" y="169"/>
                </a:cxn>
                <a:cxn ang="0">
                  <a:pos x="39" y="172"/>
                </a:cxn>
                <a:cxn ang="0">
                  <a:pos x="53" y="169"/>
                </a:cxn>
                <a:cxn ang="0">
                  <a:pos x="53" y="172"/>
                </a:cxn>
                <a:cxn ang="0">
                  <a:pos x="21" y="186"/>
                </a:cxn>
                <a:cxn ang="0">
                  <a:pos x="11" y="211"/>
                </a:cxn>
                <a:cxn ang="0">
                  <a:pos x="39" y="200"/>
                </a:cxn>
                <a:cxn ang="0">
                  <a:pos x="88" y="190"/>
                </a:cxn>
                <a:cxn ang="0">
                  <a:pos x="102" y="176"/>
                </a:cxn>
                <a:cxn ang="0">
                  <a:pos x="106" y="169"/>
                </a:cxn>
                <a:cxn ang="0">
                  <a:pos x="106" y="158"/>
                </a:cxn>
                <a:cxn ang="0">
                  <a:pos x="102" y="155"/>
                </a:cxn>
                <a:cxn ang="0">
                  <a:pos x="95" y="144"/>
                </a:cxn>
                <a:cxn ang="0">
                  <a:pos x="92" y="140"/>
                </a:cxn>
                <a:cxn ang="0">
                  <a:pos x="88" y="126"/>
                </a:cxn>
                <a:cxn ang="0">
                  <a:pos x="78" y="112"/>
                </a:cxn>
                <a:cxn ang="0">
                  <a:pos x="71" y="102"/>
                </a:cxn>
                <a:cxn ang="0">
                  <a:pos x="67" y="88"/>
                </a:cxn>
                <a:cxn ang="0">
                  <a:pos x="60" y="74"/>
                </a:cxn>
                <a:cxn ang="0">
                  <a:pos x="49" y="66"/>
                </a:cxn>
                <a:cxn ang="0">
                  <a:pos x="56" y="45"/>
                </a:cxn>
                <a:cxn ang="0">
                  <a:pos x="56" y="38"/>
                </a:cxn>
                <a:cxn ang="0">
                  <a:pos x="49" y="35"/>
                </a:cxn>
                <a:cxn ang="0">
                  <a:pos x="46" y="31"/>
                </a:cxn>
                <a:cxn ang="0">
                  <a:pos x="35" y="28"/>
                </a:cxn>
                <a:cxn ang="0">
                  <a:pos x="35" y="21"/>
                </a:cxn>
                <a:cxn ang="0">
                  <a:pos x="39" y="14"/>
                </a:cxn>
                <a:cxn ang="0">
                  <a:pos x="42" y="7"/>
                </a:cxn>
                <a:cxn ang="0">
                  <a:pos x="42" y="3"/>
                </a:cxn>
                <a:cxn ang="0">
                  <a:pos x="35" y="0"/>
                </a:cxn>
                <a:cxn ang="0">
                  <a:pos x="25" y="3"/>
                </a:cxn>
                <a:cxn ang="0">
                  <a:pos x="14" y="17"/>
                </a:cxn>
                <a:cxn ang="0">
                  <a:pos x="18" y="28"/>
                </a:cxn>
                <a:cxn ang="0">
                  <a:pos x="14" y="35"/>
                </a:cxn>
                <a:cxn ang="0">
                  <a:pos x="7" y="42"/>
                </a:cxn>
                <a:cxn ang="0">
                  <a:pos x="4" y="52"/>
                </a:cxn>
                <a:cxn ang="0">
                  <a:pos x="14" y="59"/>
                </a:cxn>
              </a:cxnLst>
              <a:rect l="0" t="0" r="r" b="b"/>
              <a:pathLst>
                <a:path w="113" h="211">
                  <a:moveTo>
                    <a:pt x="14" y="59"/>
                  </a:moveTo>
                  <a:lnTo>
                    <a:pt x="14" y="59"/>
                  </a:lnTo>
                  <a:lnTo>
                    <a:pt x="11" y="63"/>
                  </a:lnTo>
                  <a:lnTo>
                    <a:pt x="11" y="66"/>
                  </a:lnTo>
                  <a:lnTo>
                    <a:pt x="11" y="70"/>
                  </a:lnTo>
                  <a:lnTo>
                    <a:pt x="14" y="74"/>
                  </a:lnTo>
                  <a:lnTo>
                    <a:pt x="18" y="74"/>
                  </a:lnTo>
                  <a:lnTo>
                    <a:pt x="25" y="81"/>
                  </a:lnTo>
                  <a:lnTo>
                    <a:pt x="25" y="84"/>
                  </a:lnTo>
                  <a:lnTo>
                    <a:pt x="25" y="88"/>
                  </a:lnTo>
                  <a:lnTo>
                    <a:pt x="21" y="91"/>
                  </a:lnTo>
                  <a:lnTo>
                    <a:pt x="21" y="95"/>
                  </a:lnTo>
                  <a:lnTo>
                    <a:pt x="18" y="98"/>
                  </a:lnTo>
                  <a:lnTo>
                    <a:pt x="18" y="102"/>
                  </a:lnTo>
                  <a:lnTo>
                    <a:pt x="21" y="105"/>
                  </a:lnTo>
                  <a:lnTo>
                    <a:pt x="35" y="98"/>
                  </a:lnTo>
                  <a:lnTo>
                    <a:pt x="46" y="98"/>
                  </a:lnTo>
                  <a:lnTo>
                    <a:pt x="35" y="109"/>
                  </a:lnTo>
                  <a:lnTo>
                    <a:pt x="35" y="119"/>
                  </a:lnTo>
                  <a:lnTo>
                    <a:pt x="42" y="119"/>
                  </a:lnTo>
                  <a:lnTo>
                    <a:pt x="42" y="133"/>
                  </a:lnTo>
                  <a:lnTo>
                    <a:pt x="21" y="133"/>
                  </a:lnTo>
                  <a:lnTo>
                    <a:pt x="21" y="148"/>
                  </a:lnTo>
                  <a:lnTo>
                    <a:pt x="28" y="148"/>
                  </a:lnTo>
                  <a:lnTo>
                    <a:pt x="21" y="162"/>
                  </a:lnTo>
                  <a:lnTo>
                    <a:pt x="21" y="162"/>
                  </a:lnTo>
                  <a:lnTo>
                    <a:pt x="18" y="165"/>
                  </a:lnTo>
                  <a:lnTo>
                    <a:pt x="18" y="169"/>
                  </a:lnTo>
                  <a:lnTo>
                    <a:pt x="21" y="169"/>
                  </a:lnTo>
                  <a:lnTo>
                    <a:pt x="39" y="172"/>
                  </a:lnTo>
                  <a:lnTo>
                    <a:pt x="49" y="169"/>
                  </a:lnTo>
                  <a:lnTo>
                    <a:pt x="53" y="169"/>
                  </a:lnTo>
                  <a:lnTo>
                    <a:pt x="53" y="169"/>
                  </a:lnTo>
                  <a:lnTo>
                    <a:pt x="53" y="172"/>
                  </a:lnTo>
                  <a:lnTo>
                    <a:pt x="46" y="176"/>
                  </a:lnTo>
                  <a:lnTo>
                    <a:pt x="21" y="186"/>
                  </a:lnTo>
                  <a:lnTo>
                    <a:pt x="0" y="207"/>
                  </a:lnTo>
                  <a:lnTo>
                    <a:pt x="11" y="211"/>
                  </a:lnTo>
                  <a:lnTo>
                    <a:pt x="28" y="200"/>
                  </a:lnTo>
                  <a:lnTo>
                    <a:pt x="39" y="200"/>
                  </a:lnTo>
                  <a:lnTo>
                    <a:pt x="60" y="200"/>
                  </a:lnTo>
                  <a:lnTo>
                    <a:pt x="88" y="190"/>
                  </a:lnTo>
                  <a:lnTo>
                    <a:pt x="113" y="183"/>
                  </a:lnTo>
                  <a:lnTo>
                    <a:pt x="102" y="176"/>
                  </a:lnTo>
                  <a:lnTo>
                    <a:pt x="102" y="172"/>
                  </a:lnTo>
                  <a:lnTo>
                    <a:pt x="106" y="169"/>
                  </a:lnTo>
                  <a:lnTo>
                    <a:pt x="106" y="165"/>
                  </a:lnTo>
                  <a:lnTo>
                    <a:pt x="106" y="158"/>
                  </a:lnTo>
                  <a:lnTo>
                    <a:pt x="106" y="158"/>
                  </a:lnTo>
                  <a:lnTo>
                    <a:pt x="102" y="155"/>
                  </a:lnTo>
                  <a:lnTo>
                    <a:pt x="99" y="148"/>
                  </a:lnTo>
                  <a:lnTo>
                    <a:pt x="95" y="144"/>
                  </a:lnTo>
                  <a:lnTo>
                    <a:pt x="92" y="144"/>
                  </a:lnTo>
                  <a:lnTo>
                    <a:pt x="92" y="140"/>
                  </a:lnTo>
                  <a:lnTo>
                    <a:pt x="88" y="137"/>
                  </a:lnTo>
                  <a:lnTo>
                    <a:pt x="88" y="126"/>
                  </a:lnTo>
                  <a:lnTo>
                    <a:pt x="85" y="119"/>
                  </a:lnTo>
                  <a:lnTo>
                    <a:pt x="78" y="112"/>
                  </a:lnTo>
                  <a:lnTo>
                    <a:pt x="71" y="105"/>
                  </a:lnTo>
                  <a:lnTo>
                    <a:pt x="71" y="102"/>
                  </a:lnTo>
                  <a:lnTo>
                    <a:pt x="67" y="95"/>
                  </a:lnTo>
                  <a:lnTo>
                    <a:pt x="67" y="88"/>
                  </a:lnTo>
                  <a:lnTo>
                    <a:pt x="63" y="81"/>
                  </a:lnTo>
                  <a:lnTo>
                    <a:pt x="60" y="74"/>
                  </a:lnTo>
                  <a:lnTo>
                    <a:pt x="60" y="70"/>
                  </a:lnTo>
                  <a:lnTo>
                    <a:pt x="49" y="66"/>
                  </a:lnTo>
                  <a:lnTo>
                    <a:pt x="60" y="45"/>
                  </a:lnTo>
                  <a:lnTo>
                    <a:pt x="56" y="45"/>
                  </a:lnTo>
                  <a:lnTo>
                    <a:pt x="56" y="42"/>
                  </a:lnTo>
                  <a:lnTo>
                    <a:pt x="56" y="38"/>
                  </a:lnTo>
                  <a:lnTo>
                    <a:pt x="53" y="35"/>
                  </a:lnTo>
                  <a:lnTo>
                    <a:pt x="49" y="35"/>
                  </a:lnTo>
                  <a:lnTo>
                    <a:pt x="46" y="35"/>
                  </a:lnTo>
                  <a:lnTo>
                    <a:pt x="46" y="31"/>
                  </a:lnTo>
                  <a:lnTo>
                    <a:pt x="35" y="31"/>
                  </a:lnTo>
                  <a:lnTo>
                    <a:pt x="35" y="28"/>
                  </a:lnTo>
                  <a:lnTo>
                    <a:pt x="35" y="24"/>
                  </a:lnTo>
                  <a:lnTo>
                    <a:pt x="35" y="21"/>
                  </a:lnTo>
                  <a:lnTo>
                    <a:pt x="35" y="17"/>
                  </a:lnTo>
                  <a:lnTo>
                    <a:pt x="39" y="14"/>
                  </a:lnTo>
                  <a:lnTo>
                    <a:pt x="42" y="10"/>
                  </a:lnTo>
                  <a:lnTo>
                    <a:pt x="42" y="7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39" y="3"/>
                  </a:lnTo>
                  <a:lnTo>
                    <a:pt x="35" y="0"/>
                  </a:lnTo>
                  <a:lnTo>
                    <a:pt x="28" y="0"/>
                  </a:lnTo>
                  <a:lnTo>
                    <a:pt x="25" y="3"/>
                  </a:lnTo>
                  <a:lnTo>
                    <a:pt x="14" y="17"/>
                  </a:lnTo>
                  <a:lnTo>
                    <a:pt x="14" y="17"/>
                  </a:lnTo>
                  <a:lnTo>
                    <a:pt x="18" y="21"/>
                  </a:lnTo>
                  <a:lnTo>
                    <a:pt x="18" y="28"/>
                  </a:lnTo>
                  <a:lnTo>
                    <a:pt x="14" y="35"/>
                  </a:lnTo>
                  <a:lnTo>
                    <a:pt x="14" y="35"/>
                  </a:lnTo>
                  <a:lnTo>
                    <a:pt x="11" y="38"/>
                  </a:lnTo>
                  <a:lnTo>
                    <a:pt x="7" y="42"/>
                  </a:lnTo>
                  <a:lnTo>
                    <a:pt x="4" y="49"/>
                  </a:lnTo>
                  <a:lnTo>
                    <a:pt x="4" y="52"/>
                  </a:lnTo>
                  <a:lnTo>
                    <a:pt x="7" y="59"/>
                  </a:lnTo>
                  <a:lnTo>
                    <a:pt x="14" y="5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6" name="Freeform 314"/>
            <p:cNvSpPr>
              <a:spLocks/>
            </p:cNvSpPr>
            <p:nvPr userDrawn="1"/>
          </p:nvSpPr>
          <p:spPr bwMode="gray">
            <a:xfrm>
              <a:off x="1059" y="1769"/>
              <a:ext cx="52" cy="92"/>
            </a:xfrm>
            <a:custGeom>
              <a:avLst/>
              <a:gdLst/>
              <a:ahLst/>
              <a:cxnLst>
                <a:cxn ang="0">
                  <a:pos x="50" y="36"/>
                </a:cxn>
                <a:cxn ang="0">
                  <a:pos x="50" y="36"/>
                </a:cxn>
                <a:cxn ang="0">
                  <a:pos x="50" y="29"/>
                </a:cxn>
                <a:cxn ang="0">
                  <a:pos x="50" y="18"/>
                </a:cxn>
                <a:cxn ang="0">
                  <a:pos x="50" y="11"/>
                </a:cxn>
                <a:cxn ang="0">
                  <a:pos x="50" y="0"/>
                </a:cxn>
                <a:cxn ang="0">
                  <a:pos x="43" y="4"/>
                </a:cxn>
                <a:cxn ang="0">
                  <a:pos x="43" y="4"/>
                </a:cxn>
                <a:cxn ang="0">
                  <a:pos x="43" y="11"/>
                </a:cxn>
                <a:cxn ang="0">
                  <a:pos x="43" y="15"/>
                </a:cxn>
                <a:cxn ang="0">
                  <a:pos x="39" y="18"/>
                </a:cxn>
                <a:cxn ang="0">
                  <a:pos x="39" y="18"/>
                </a:cxn>
                <a:cxn ang="0">
                  <a:pos x="39" y="22"/>
                </a:cxn>
                <a:cxn ang="0">
                  <a:pos x="36" y="25"/>
                </a:cxn>
                <a:cxn ang="0">
                  <a:pos x="25" y="32"/>
                </a:cxn>
                <a:cxn ang="0">
                  <a:pos x="25" y="32"/>
                </a:cxn>
                <a:cxn ang="0">
                  <a:pos x="18" y="36"/>
                </a:cxn>
                <a:cxn ang="0">
                  <a:pos x="11" y="36"/>
                </a:cxn>
                <a:cxn ang="0">
                  <a:pos x="7" y="36"/>
                </a:cxn>
                <a:cxn ang="0">
                  <a:pos x="0" y="36"/>
                </a:cxn>
                <a:cxn ang="0">
                  <a:pos x="0" y="43"/>
                </a:cxn>
                <a:cxn ang="0">
                  <a:pos x="4" y="46"/>
                </a:cxn>
                <a:cxn ang="0">
                  <a:pos x="4" y="50"/>
                </a:cxn>
                <a:cxn ang="0">
                  <a:pos x="7" y="57"/>
                </a:cxn>
                <a:cxn ang="0">
                  <a:pos x="11" y="60"/>
                </a:cxn>
                <a:cxn ang="0">
                  <a:pos x="11" y="64"/>
                </a:cxn>
                <a:cxn ang="0">
                  <a:pos x="18" y="71"/>
                </a:cxn>
                <a:cxn ang="0">
                  <a:pos x="18" y="74"/>
                </a:cxn>
                <a:cxn ang="0">
                  <a:pos x="25" y="78"/>
                </a:cxn>
                <a:cxn ang="0">
                  <a:pos x="29" y="82"/>
                </a:cxn>
                <a:cxn ang="0">
                  <a:pos x="32" y="85"/>
                </a:cxn>
                <a:cxn ang="0">
                  <a:pos x="36" y="85"/>
                </a:cxn>
                <a:cxn ang="0">
                  <a:pos x="36" y="85"/>
                </a:cxn>
                <a:cxn ang="0">
                  <a:pos x="39" y="85"/>
                </a:cxn>
                <a:cxn ang="0">
                  <a:pos x="39" y="85"/>
                </a:cxn>
                <a:cxn ang="0">
                  <a:pos x="43" y="82"/>
                </a:cxn>
                <a:cxn ang="0">
                  <a:pos x="43" y="67"/>
                </a:cxn>
                <a:cxn ang="0">
                  <a:pos x="43" y="67"/>
                </a:cxn>
                <a:cxn ang="0">
                  <a:pos x="43" y="64"/>
                </a:cxn>
                <a:cxn ang="0">
                  <a:pos x="39" y="57"/>
                </a:cxn>
                <a:cxn ang="0">
                  <a:pos x="36" y="50"/>
                </a:cxn>
                <a:cxn ang="0">
                  <a:pos x="32" y="46"/>
                </a:cxn>
                <a:cxn ang="0">
                  <a:pos x="29" y="39"/>
                </a:cxn>
                <a:cxn ang="0">
                  <a:pos x="29" y="43"/>
                </a:cxn>
                <a:cxn ang="0">
                  <a:pos x="32" y="50"/>
                </a:cxn>
                <a:cxn ang="0">
                  <a:pos x="39" y="57"/>
                </a:cxn>
                <a:cxn ang="0">
                  <a:pos x="43" y="67"/>
                </a:cxn>
                <a:cxn ang="0">
                  <a:pos x="43" y="64"/>
                </a:cxn>
                <a:cxn ang="0">
                  <a:pos x="43" y="60"/>
                </a:cxn>
                <a:cxn ang="0">
                  <a:pos x="46" y="53"/>
                </a:cxn>
                <a:cxn ang="0">
                  <a:pos x="46" y="46"/>
                </a:cxn>
                <a:cxn ang="0">
                  <a:pos x="46" y="39"/>
                </a:cxn>
                <a:cxn ang="0">
                  <a:pos x="50" y="36"/>
                </a:cxn>
              </a:cxnLst>
              <a:rect l="0" t="0" r="r" b="b"/>
              <a:pathLst>
                <a:path w="50" h="85">
                  <a:moveTo>
                    <a:pt x="50" y="36"/>
                  </a:moveTo>
                  <a:lnTo>
                    <a:pt x="50" y="36"/>
                  </a:lnTo>
                  <a:lnTo>
                    <a:pt x="50" y="29"/>
                  </a:lnTo>
                  <a:lnTo>
                    <a:pt x="50" y="18"/>
                  </a:lnTo>
                  <a:lnTo>
                    <a:pt x="50" y="11"/>
                  </a:lnTo>
                  <a:lnTo>
                    <a:pt x="50" y="0"/>
                  </a:lnTo>
                  <a:lnTo>
                    <a:pt x="43" y="4"/>
                  </a:lnTo>
                  <a:lnTo>
                    <a:pt x="43" y="4"/>
                  </a:lnTo>
                  <a:lnTo>
                    <a:pt x="43" y="11"/>
                  </a:lnTo>
                  <a:lnTo>
                    <a:pt x="43" y="15"/>
                  </a:lnTo>
                  <a:lnTo>
                    <a:pt x="39" y="18"/>
                  </a:lnTo>
                  <a:lnTo>
                    <a:pt x="39" y="18"/>
                  </a:lnTo>
                  <a:lnTo>
                    <a:pt x="39" y="22"/>
                  </a:lnTo>
                  <a:lnTo>
                    <a:pt x="36" y="25"/>
                  </a:lnTo>
                  <a:lnTo>
                    <a:pt x="25" y="32"/>
                  </a:lnTo>
                  <a:lnTo>
                    <a:pt x="25" y="32"/>
                  </a:lnTo>
                  <a:lnTo>
                    <a:pt x="18" y="36"/>
                  </a:lnTo>
                  <a:lnTo>
                    <a:pt x="11" y="36"/>
                  </a:lnTo>
                  <a:lnTo>
                    <a:pt x="7" y="36"/>
                  </a:lnTo>
                  <a:lnTo>
                    <a:pt x="0" y="36"/>
                  </a:lnTo>
                  <a:lnTo>
                    <a:pt x="0" y="43"/>
                  </a:lnTo>
                  <a:lnTo>
                    <a:pt x="4" y="46"/>
                  </a:lnTo>
                  <a:lnTo>
                    <a:pt x="4" y="50"/>
                  </a:lnTo>
                  <a:lnTo>
                    <a:pt x="7" y="57"/>
                  </a:lnTo>
                  <a:lnTo>
                    <a:pt x="11" y="60"/>
                  </a:lnTo>
                  <a:lnTo>
                    <a:pt x="11" y="64"/>
                  </a:lnTo>
                  <a:lnTo>
                    <a:pt x="18" y="71"/>
                  </a:lnTo>
                  <a:lnTo>
                    <a:pt x="18" y="74"/>
                  </a:lnTo>
                  <a:lnTo>
                    <a:pt x="25" y="78"/>
                  </a:lnTo>
                  <a:lnTo>
                    <a:pt x="29" y="82"/>
                  </a:lnTo>
                  <a:lnTo>
                    <a:pt x="32" y="85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9" y="85"/>
                  </a:lnTo>
                  <a:lnTo>
                    <a:pt x="39" y="85"/>
                  </a:lnTo>
                  <a:lnTo>
                    <a:pt x="43" y="82"/>
                  </a:lnTo>
                  <a:lnTo>
                    <a:pt x="43" y="67"/>
                  </a:lnTo>
                  <a:lnTo>
                    <a:pt x="43" y="67"/>
                  </a:lnTo>
                  <a:lnTo>
                    <a:pt x="43" y="64"/>
                  </a:lnTo>
                  <a:lnTo>
                    <a:pt x="39" y="57"/>
                  </a:lnTo>
                  <a:lnTo>
                    <a:pt x="36" y="50"/>
                  </a:lnTo>
                  <a:lnTo>
                    <a:pt x="32" y="46"/>
                  </a:lnTo>
                  <a:lnTo>
                    <a:pt x="29" y="39"/>
                  </a:lnTo>
                  <a:lnTo>
                    <a:pt x="29" y="43"/>
                  </a:lnTo>
                  <a:lnTo>
                    <a:pt x="32" y="50"/>
                  </a:lnTo>
                  <a:lnTo>
                    <a:pt x="39" y="57"/>
                  </a:lnTo>
                  <a:lnTo>
                    <a:pt x="43" y="67"/>
                  </a:lnTo>
                  <a:lnTo>
                    <a:pt x="43" y="64"/>
                  </a:lnTo>
                  <a:lnTo>
                    <a:pt x="43" y="60"/>
                  </a:lnTo>
                  <a:lnTo>
                    <a:pt x="46" y="53"/>
                  </a:lnTo>
                  <a:lnTo>
                    <a:pt x="46" y="46"/>
                  </a:lnTo>
                  <a:lnTo>
                    <a:pt x="46" y="39"/>
                  </a:lnTo>
                  <a:lnTo>
                    <a:pt x="50" y="36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7" name="Freeform 315"/>
            <p:cNvSpPr>
              <a:spLocks/>
            </p:cNvSpPr>
            <p:nvPr userDrawn="1"/>
          </p:nvSpPr>
          <p:spPr bwMode="gray">
            <a:xfrm>
              <a:off x="1212" y="2461"/>
              <a:ext cx="94" cy="205"/>
            </a:xfrm>
            <a:custGeom>
              <a:avLst/>
              <a:gdLst/>
              <a:ahLst/>
              <a:cxnLst>
                <a:cxn ang="0">
                  <a:pos x="81" y="0"/>
                </a:cxn>
                <a:cxn ang="0">
                  <a:pos x="74" y="3"/>
                </a:cxn>
                <a:cxn ang="0">
                  <a:pos x="64" y="21"/>
                </a:cxn>
                <a:cxn ang="0">
                  <a:pos x="60" y="24"/>
                </a:cxn>
                <a:cxn ang="0">
                  <a:pos x="50" y="35"/>
                </a:cxn>
                <a:cxn ang="0">
                  <a:pos x="39" y="49"/>
                </a:cxn>
                <a:cxn ang="0">
                  <a:pos x="28" y="56"/>
                </a:cxn>
                <a:cxn ang="0">
                  <a:pos x="25" y="56"/>
                </a:cxn>
                <a:cxn ang="0">
                  <a:pos x="18" y="56"/>
                </a:cxn>
                <a:cxn ang="0">
                  <a:pos x="11" y="63"/>
                </a:cxn>
                <a:cxn ang="0">
                  <a:pos x="7" y="77"/>
                </a:cxn>
                <a:cxn ang="0">
                  <a:pos x="4" y="91"/>
                </a:cxn>
                <a:cxn ang="0">
                  <a:pos x="7" y="95"/>
                </a:cxn>
                <a:cxn ang="0">
                  <a:pos x="7" y="95"/>
                </a:cxn>
                <a:cxn ang="0">
                  <a:pos x="14" y="105"/>
                </a:cxn>
                <a:cxn ang="0">
                  <a:pos x="11" y="112"/>
                </a:cxn>
                <a:cxn ang="0">
                  <a:pos x="7" y="119"/>
                </a:cxn>
                <a:cxn ang="0">
                  <a:pos x="0" y="155"/>
                </a:cxn>
                <a:cxn ang="0">
                  <a:pos x="7" y="179"/>
                </a:cxn>
                <a:cxn ang="0">
                  <a:pos x="18" y="179"/>
                </a:cxn>
                <a:cxn ang="0">
                  <a:pos x="21" y="179"/>
                </a:cxn>
                <a:cxn ang="0">
                  <a:pos x="21" y="183"/>
                </a:cxn>
                <a:cxn ang="0">
                  <a:pos x="28" y="190"/>
                </a:cxn>
                <a:cxn ang="0">
                  <a:pos x="39" y="190"/>
                </a:cxn>
                <a:cxn ang="0">
                  <a:pos x="50" y="183"/>
                </a:cxn>
                <a:cxn ang="0">
                  <a:pos x="60" y="158"/>
                </a:cxn>
                <a:cxn ang="0">
                  <a:pos x="64" y="137"/>
                </a:cxn>
                <a:cxn ang="0">
                  <a:pos x="64" y="130"/>
                </a:cxn>
                <a:cxn ang="0">
                  <a:pos x="64" y="119"/>
                </a:cxn>
                <a:cxn ang="0">
                  <a:pos x="74" y="98"/>
                </a:cxn>
                <a:cxn ang="0">
                  <a:pos x="81" y="56"/>
                </a:cxn>
                <a:cxn ang="0">
                  <a:pos x="85" y="49"/>
                </a:cxn>
                <a:cxn ang="0">
                  <a:pos x="88" y="35"/>
                </a:cxn>
                <a:cxn ang="0">
                  <a:pos x="88" y="21"/>
                </a:cxn>
                <a:cxn ang="0">
                  <a:pos x="92" y="10"/>
                </a:cxn>
                <a:cxn ang="0">
                  <a:pos x="88" y="0"/>
                </a:cxn>
              </a:cxnLst>
              <a:rect l="0" t="0" r="r" b="b"/>
              <a:pathLst>
                <a:path w="92" h="190">
                  <a:moveTo>
                    <a:pt x="85" y="0"/>
                  </a:moveTo>
                  <a:lnTo>
                    <a:pt x="81" y="0"/>
                  </a:lnTo>
                  <a:lnTo>
                    <a:pt x="78" y="0"/>
                  </a:lnTo>
                  <a:lnTo>
                    <a:pt x="74" y="3"/>
                  </a:lnTo>
                  <a:lnTo>
                    <a:pt x="67" y="10"/>
                  </a:lnTo>
                  <a:lnTo>
                    <a:pt x="64" y="21"/>
                  </a:lnTo>
                  <a:lnTo>
                    <a:pt x="64" y="21"/>
                  </a:lnTo>
                  <a:lnTo>
                    <a:pt x="60" y="24"/>
                  </a:lnTo>
                  <a:lnTo>
                    <a:pt x="53" y="28"/>
                  </a:lnTo>
                  <a:lnTo>
                    <a:pt x="50" y="35"/>
                  </a:lnTo>
                  <a:lnTo>
                    <a:pt x="43" y="42"/>
                  </a:lnTo>
                  <a:lnTo>
                    <a:pt x="39" y="49"/>
                  </a:lnTo>
                  <a:lnTo>
                    <a:pt x="32" y="53"/>
                  </a:lnTo>
                  <a:lnTo>
                    <a:pt x="28" y="56"/>
                  </a:lnTo>
                  <a:lnTo>
                    <a:pt x="25" y="56"/>
                  </a:lnTo>
                  <a:lnTo>
                    <a:pt x="25" y="56"/>
                  </a:lnTo>
                  <a:lnTo>
                    <a:pt x="21" y="56"/>
                  </a:lnTo>
                  <a:lnTo>
                    <a:pt x="18" y="56"/>
                  </a:lnTo>
                  <a:lnTo>
                    <a:pt x="14" y="60"/>
                  </a:lnTo>
                  <a:lnTo>
                    <a:pt x="11" y="63"/>
                  </a:lnTo>
                  <a:lnTo>
                    <a:pt x="7" y="70"/>
                  </a:lnTo>
                  <a:lnTo>
                    <a:pt x="7" y="77"/>
                  </a:lnTo>
                  <a:lnTo>
                    <a:pt x="4" y="88"/>
                  </a:lnTo>
                  <a:lnTo>
                    <a:pt x="4" y="91"/>
                  </a:lnTo>
                  <a:lnTo>
                    <a:pt x="4" y="95"/>
                  </a:lnTo>
                  <a:lnTo>
                    <a:pt x="7" y="95"/>
                  </a:lnTo>
                  <a:lnTo>
                    <a:pt x="7" y="95"/>
                  </a:lnTo>
                  <a:lnTo>
                    <a:pt x="7" y="95"/>
                  </a:lnTo>
                  <a:lnTo>
                    <a:pt x="11" y="98"/>
                  </a:lnTo>
                  <a:lnTo>
                    <a:pt x="14" y="105"/>
                  </a:lnTo>
                  <a:lnTo>
                    <a:pt x="14" y="109"/>
                  </a:lnTo>
                  <a:lnTo>
                    <a:pt x="11" y="112"/>
                  </a:lnTo>
                  <a:lnTo>
                    <a:pt x="7" y="116"/>
                  </a:lnTo>
                  <a:lnTo>
                    <a:pt x="7" y="119"/>
                  </a:lnTo>
                  <a:lnTo>
                    <a:pt x="0" y="134"/>
                  </a:lnTo>
                  <a:lnTo>
                    <a:pt x="0" y="155"/>
                  </a:lnTo>
                  <a:lnTo>
                    <a:pt x="7" y="179"/>
                  </a:lnTo>
                  <a:lnTo>
                    <a:pt x="7" y="179"/>
                  </a:lnTo>
                  <a:lnTo>
                    <a:pt x="11" y="179"/>
                  </a:lnTo>
                  <a:lnTo>
                    <a:pt x="18" y="179"/>
                  </a:lnTo>
                  <a:lnTo>
                    <a:pt x="21" y="179"/>
                  </a:lnTo>
                  <a:lnTo>
                    <a:pt x="21" y="179"/>
                  </a:lnTo>
                  <a:lnTo>
                    <a:pt x="21" y="183"/>
                  </a:lnTo>
                  <a:lnTo>
                    <a:pt x="21" y="183"/>
                  </a:lnTo>
                  <a:lnTo>
                    <a:pt x="25" y="186"/>
                  </a:lnTo>
                  <a:lnTo>
                    <a:pt x="28" y="190"/>
                  </a:lnTo>
                  <a:lnTo>
                    <a:pt x="32" y="190"/>
                  </a:lnTo>
                  <a:lnTo>
                    <a:pt x="39" y="190"/>
                  </a:lnTo>
                  <a:lnTo>
                    <a:pt x="43" y="190"/>
                  </a:lnTo>
                  <a:lnTo>
                    <a:pt x="50" y="183"/>
                  </a:lnTo>
                  <a:lnTo>
                    <a:pt x="53" y="172"/>
                  </a:lnTo>
                  <a:lnTo>
                    <a:pt x="60" y="158"/>
                  </a:lnTo>
                  <a:lnTo>
                    <a:pt x="60" y="144"/>
                  </a:lnTo>
                  <a:lnTo>
                    <a:pt x="64" y="137"/>
                  </a:lnTo>
                  <a:lnTo>
                    <a:pt x="64" y="134"/>
                  </a:lnTo>
                  <a:lnTo>
                    <a:pt x="64" y="130"/>
                  </a:lnTo>
                  <a:lnTo>
                    <a:pt x="64" y="126"/>
                  </a:lnTo>
                  <a:lnTo>
                    <a:pt x="64" y="119"/>
                  </a:lnTo>
                  <a:lnTo>
                    <a:pt x="67" y="112"/>
                  </a:lnTo>
                  <a:lnTo>
                    <a:pt x="74" y="98"/>
                  </a:lnTo>
                  <a:lnTo>
                    <a:pt x="78" y="74"/>
                  </a:lnTo>
                  <a:lnTo>
                    <a:pt x="81" y="56"/>
                  </a:lnTo>
                  <a:lnTo>
                    <a:pt x="81" y="53"/>
                  </a:lnTo>
                  <a:lnTo>
                    <a:pt x="85" y="49"/>
                  </a:lnTo>
                  <a:lnTo>
                    <a:pt x="85" y="42"/>
                  </a:lnTo>
                  <a:lnTo>
                    <a:pt x="88" y="35"/>
                  </a:lnTo>
                  <a:lnTo>
                    <a:pt x="88" y="28"/>
                  </a:lnTo>
                  <a:lnTo>
                    <a:pt x="88" y="21"/>
                  </a:lnTo>
                  <a:lnTo>
                    <a:pt x="88" y="17"/>
                  </a:lnTo>
                  <a:lnTo>
                    <a:pt x="92" y="10"/>
                  </a:lnTo>
                  <a:lnTo>
                    <a:pt x="92" y="7"/>
                  </a:lnTo>
                  <a:lnTo>
                    <a:pt x="88" y="0"/>
                  </a:lnTo>
                  <a:lnTo>
                    <a:pt x="85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8" name="Freeform 316"/>
            <p:cNvSpPr>
              <a:spLocks/>
            </p:cNvSpPr>
            <p:nvPr userDrawn="1"/>
          </p:nvSpPr>
          <p:spPr bwMode="gray">
            <a:xfrm>
              <a:off x="2607" y="2981"/>
              <a:ext cx="62" cy="65"/>
            </a:xfrm>
            <a:custGeom>
              <a:avLst/>
              <a:gdLst/>
              <a:ahLst/>
              <a:cxnLst>
                <a:cxn ang="0">
                  <a:pos x="42" y="4"/>
                </a:cxn>
                <a:cxn ang="0">
                  <a:pos x="38" y="4"/>
                </a:cxn>
                <a:cxn ang="0">
                  <a:pos x="38" y="11"/>
                </a:cxn>
                <a:cxn ang="0">
                  <a:pos x="35" y="11"/>
                </a:cxn>
                <a:cxn ang="0">
                  <a:pos x="35" y="14"/>
                </a:cxn>
                <a:cxn ang="0">
                  <a:pos x="17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7" y="4"/>
                </a:cxn>
                <a:cxn ang="0">
                  <a:pos x="3" y="7"/>
                </a:cxn>
                <a:cxn ang="0">
                  <a:pos x="0" y="11"/>
                </a:cxn>
                <a:cxn ang="0">
                  <a:pos x="0" y="18"/>
                </a:cxn>
                <a:cxn ang="0">
                  <a:pos x="7" y="36"/>
                </a:cxn>
                <a:cxn ang="0">
                  <a:pos x="7" y="36"/>
                </a:cxn>
                <a:cxn ang="0">
                  <a:pos x="10" y="39"/>
                </a:cxn>
                <a:cxn ang="0">
                  <a:pos x="14" y="43"/>
                </a:cxn>
                <a:cxn ang="0">
                  <a:pos x="17" y="50"/>
                </a:cxn>
                <a:cxn ang="0">
                  <a:pos x="17" y="53"/>
                </a:cxn>
                <a:cxn ang="0">
                  <a:pos x="24" y="57"/>
                </a:cxn>
                <a:cxn ang="0">
                  <a:pos x="31" y="60"/>
                </a:cxn>
                <a:cxn ang="0">
                  <a:pos x="38" y="60"/>
                </a:cxn>
                <a:cxn ang="0">
                  <a:pos x="42" y="60"/>
                </a:cxn>
                <a:cxn ang="0">
                  <a:pos x="45" y="57"/>
                </a:cxn>
                <a:cxn ang="0">
                  <a:pos x="52" y="53"/>
                </a:cxn>
                <a:cxn ang="0">
                  <a:pos x="56" y="46"/>
                </a:cxn>
                <a:cxn ang="0">
                  <a:pos x="60" y="39"/>
                </a:cxn>
                <a:cxn ang="0">
                  <a:pos x="60" y="36"/>
                </a:cxn>
                <a:cxn ang="0">
                  <a:pos x="60" y="25"/>
                </a:cxn>
                <a:cxn ang="0">
                  <a:pos x="60" y="18"/>
                </a:cxn>
                <a:cxn ang="0">
                  <a:pos x="60" y="11"/>
                </a:cxn>
                <a:cxn ang="0">
                  <a:pos x="60" y="7"/>
                </a:cxn>
                <a:cxn ang="0">
                  <a:pos x="56" y="7"/>
                </a:cxn>
                <a:cxn ang="0">
                  <a:pos x="52" y="7"/>
                </a:cxn>
                <a:cxn ang="0">
                  <a:pos x="49" y="4"/>
                </a:cxn>
                <a:cxn ang="0">
                  <a:pos x="45" y="0"/>
                </a:cxn>
                <a:cxn ang="0">
                  <a:pos x="42" y="4"/>
                </a:cxn>
              </a:cxnLst>
              <a:rect l="0" t="0" r="r" b="b"/>
              <a:pathLst>
                <a:path w="60" h="60">
                  <a:moveTo>
                    <a:pt x="42" y="4"/>
                  </a:moveTo>
                  <a:lnTo>
                    <a:pt x="38" y="4"/>
                  </a:lnTo>
                  <a:lnTo>
                    <a:pt x="38" y="11"/>
                  </a:lnTo>
                  <a:lnTo>
                    <a:pt x="35" y="11"/>
                  </a:lnTo>
                  <a:lnTo>
                    <a:pt x="35" y="14"/>
                  </a:lnTo>
                  <a:lnTo>
                    <a:pt x="17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4"/>
                  </a:lnTo>
                  <a:lnTo>
                    <a:pt x="3" y="7"/>
                  </a:lnTo>
                  <a:lnTo>
                    <a:pt x="0" y="11"/>
                  </a:lnTo>
                  <a:lnTo>
                    <a:pt x="0" y="18"/>
                  </a:lnTo>
                  <a:lnTo>
                    <a:pt x="7" y="36"/>
                  </a:lnTo>
                  <a:lnTo>
                    <a:pt x="7" y="36"/>
                  </a:lnTo>
                  <a:lnTo>
                    <a:pt x="10" y="39"/>
                  </a:lnTo>
                  <a:lnTo>
                    <a:pt x="14" y="43"/>
                  </a:lnTo>
                  <a:lnTo>
                    <a:pt x="17" y="50"/>
                  </a:lnTo>
                  <a:lnTo>
                    <a:pt x="17" y="53"/>
                  </a:lnTo>
                  <a:lnTo>
                    <a:pt x="24" y="57"/>
                  </a:lnTo>
                  <a:lnTo>
                    <a:pt x="31" y="60"/>
                  </a:lnTo>
                  <a:lnTo>
                    <a:pt x="38" y="60"/>
                  </a:lnTo>
                  <a:lnTo>
                    <a:pt x="42" y="60"/>
                  </a:lnTo>
                  <a:lnTo>
                    <a:pt x="45" y="57"/>
                  </a:lnTo>
                  <a:lnTo>
                    <a:pt x="52" y="53"/>
                  </a:lnTo>
                  <a:lnTo>
                    <a:pt x="56" y="46"/>
                  </a:lnTo>
                  <a:lnTo>
                    <a:pt x="60" y="39"/>
                  </a:lnTo>
                  <a:lnTo>
                    <a:pt x="60" y="36"/>
                  </a:lnTo>
                  <a:lnTo>
                    <a:pt x="60" y="25"/>
                  </a:lnTo>
                  <a:lnTo>
                    <a:pt x="60" y="18"/>
                  </a:lnTo>
                  <a:lnTo>
                    <a:pt x="60" y="11"/>
                  </a:lnTo>
                  <a:lnTo>
                    <a:pt x="60" y="7"/>
                  </a:lnTo>
                  <a:lnTo>
                    <a:pt x="56" y="7"/>
                  </a:lnTo>
                  <a:lnTo>
                    <a:pt x="52" y="7"/>
                  </a:lnTo>
                  <a:lnTo>
                    <a:pt x="49" y="4"/>
                  </a:lnTo>
                  <a:lnTo>
                    <a:pt x="45" y="0"/>
                  </a:lnTo>
                  <a:lnTo>
                    <a:pt x="42" y="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9" name="Freeform 317"/>
            <p:cNvSpPr>
              <a:spLocks/>
            </p:cNvSpPr>
            <p:nvPr userDrawn="1"/>
          </p:nvSpPr>
          <p:spPr bwMode="gray">
            <a:xfrm>
              <a:off x="2306" y="2138"/>
              <a:ext cx="11" cy="19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0" y="4"/>
                </a:cxn>
                <a:cxn ang="0">
                  <a:pos x="0" y="11"/>
                </a:cxn>
                <a:cxn ang="0">
                  <a:pos x="0" y="14"/>
                </a:cxn>
                <a:cxn ang="0">
                  <a:pos x="7" y="18"/>
                </a:cxn>
                <a:cxn ang="0">
                  <a:pos x="11" y="14"/>
                </a:cxn>
                <a:cxn ang="0">
                  <a:pos x="11" y="11"/>
                </a:cxn>
                <a:cxn ang="0">
                  <a:pos x="11" y="4"/>
                </a:cxn>
                <a:cxn ang="0">
                  <a:pos x="7" y="0"/>
                </a:cxn>
              </a:cxnLst>
              <a:rect l="0" t="0" r="r" b="b"/>
              <a:pathLst>
                <a:path w="11" h="18">
                  <a:moveTo>
                    <a:pt x="7" y="0"/>
                  </a:moveTo>
                  <a:lnTo>
                    <a:pt x="0" y="4"/>
                  </a:lnTo>
                  <a:lnTo>
                    <a:pt x="0" y="11"/>
                  </a:lnTo>
                  <a:lnTo>
                    <a:pt x="0" y="14"/>
                  </a:lnTo>
                  <a:lnTo>
                    <a:pt x="7" y="18"/>
                  </a:lnTo>
                  <a:lnTo>
                    <a:pt x="11" y="14"/>
                  </a:lnTo>
                  <a:lnTo>
                    <a:pt x="11" y="11"/>
                  </a:lnTo>
                  <a:lnTo>
                    <a:pt x="11" y="4"/>
                  </a:lnTo>
                  <a:lnTo>
                    <a:pt x="7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0" name="Freeform 318"/>
            <p:cNvSpPr>
              <a:spLocks/>
            </p:cNvSpPr>
            <p:nvPr userDrawn="1"/>
          </p:nvSpPr>
          <p:spPr bwMode="gray">
            <a:xfrm>
              <a:off x="2266" y="2005"/>
              <a:ext cx="40" cy="11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15" y="0"/>
                </a:cxn>
                <a:cxn ang="0">
                  <a:pos x="11" y="3"/>
                </a:cxn>
                <a:cxn ang="0">
                  <a:pos x="8" y="3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0" y="18"/>
                </a:cxn>
                <a:cxn ang="0">
                  <a:pos x="0" y="28"/>
                </a:cxn>
                <a:cxn ang="0">
                  <a:pos x="0" y="39"/>
                </a:cxn>
                <a:cxn ang="0">
                  <a:pos x="0" y="46"/>
                </a:cxn>
                <a:cxn ang="0">
                  <a:pos x="0" y="53"/>
                </a:cxn>
                <a:cxn ang="0">
                  <a:pos x="4" y="56"/>
                </a:cxn>
                <a:cxn ang="0">
                  <a:pos x="4" y="56"/>
                </a:cxn>
                <a:cxn ang="0">
                  <a:pos x="4" y="60"/>
                </a:cxn>
                <a:cxn ang="0">
                  <a:pos x="4" y="60"/>
                </a:cxn>
                <a:cxn ang="0">
                  <a:pos x="4" y="63"/>
                </a:cxn>
                <a:cxn ang="0">
                  <a:pos x="0" y="67"/>
                </a:cxn>
                <a:cxn ang="0">
                  <a:pos x="0" y="70"/>
                </a:cxn>
                <a:cxn ang="0">
                  <a:pos x="4" y="77"/>
                </a:cxn>
                <a:cxn ang="0">
                  <a:pos x="4" y="84"/>
                </a:cxn>
                <a:cxn ang="0">
                  <a:pos x="8" y="91"/>
                </a:cxn>
                <a:cxn ang="0">
                  <a:pos x="15" y="99"/>
                </a:cxn>
                <a:cxn ang="0">
                  <a:pos x="15" y="102"/>
                </a:cxn>
                <a:cxn ang="0">
                  <a:pos x="18" y="102"/>
                </a:cxn>
                <a:cxn ang="0">
                  <a:pos x="22" y="99"/>
                </a:cxn>
                <a:cxn ang="0">
                  <a:pos x="25" y="91"/>
                </a:cxn>
                <a:cxn ang="0">
                  <a:pos x="25" y="88"/>
                </a:cxn>
                <a:cxn ang="0">
                  <a:pos x="25" y="77"/>
                </a:cxn>
                <a:cxn ang="0">
                  <a:pos x="25" y="70"/>
                </a:cxn>
                <a:cxn ang="0">
                  <a:pos x="25" y="63"/>
                </a:cxn>
                <a:cxn ang="0">
                  <a:pos x="25" y="60"/>
                </a:cxn>
                <a:cxn ang="0">
                  <a:pos x="32" y="46"/>
                </a:cxn>
                <a:cxn ang="0">
                  <a:pos x="32" y="42"/>
                </a:cxn>
                <a:cxn ang="0">
                  <a:pos x="32" y="39"/>
                </a:cxn>
                <a:cxn ang="0">
                  <a:pos x="32" y="32"/>
                </a:cxn>
                <a:cxn ang="0">
                  <a:pos x="32" y="28"/>
                </a:cxn>
                <a:cxn ang="0">
                  <a:pos x="36" y="25"/>
                </a:cxn>
                <a:cxn ang="0">
                  <a:pos x="36" y="25"/>
                </a:cxn>
                <a:cxn ang="0">
                  <a:pos x="36" y="18"/>
                </a:cxn>
                <a:cxn ang="0">
                  <a:pos x="36" y="10"/>
                </a:cxn>
                <a:cxn ang="0">
                  <a:pos x="36" y="3"/>
                </a:cxn>
                <a:cxn ang="0">
                  <a:pos x="39" y="0"/>
                </a:cxn>
                <a:cxn ang="0">
                  <a:pos x="36" y="0"/>
                </a:cxn>
                <a:cxn ang="0">
                  <a:pos x="32" y="3"/>
                </a:cxn>
                <a:cxn ang="0">
                  <a:pos x="25" y="3"/>
                </a:cxn>
                <a:cxn ang="0">
                  <a:pos x="22" y="0"/>
                </a:cxn>
              </a:cxnLst>
              <a:rect l="0" t="0" r="r" b="b"/>
              <a:pathLst>
                <a:path w="39" h="102">
                  <a:moveTo>
                    <a:pt x="22" y="0"/>
                  </a:moveTo>
                  <a:lnTo>
                    <a:pt x="22" y="0"/>
                  </a:lnTo>
                  <a:lnTo>
                    <a:pt x="15" y="0"/>
                  </a:lnTo>
                  <a:lnTo>
                    <a:pt x="11" y="3"/>
                  </a:lnTo>
                  <a:lnTo>
                    <a:pt x="8" y="3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0" y="18"/>
                  </a:lnTo>
                  <a:lnTo>
                    <a:pt x="0" y="28"/>
                  </a:lnTo>
                  <a:lnTo>
                    <a:pt x="0" y="39"/>
                  </a:lnTo>
                  <a:lnTo>
                    <a:pt x="0" y="46"/>
                  </a:lnTo>
                  <a:lnTo>
                    <a:pt x="0" y="53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4" y="63"/>
                  </a:lnTo>
                  <a:lnTo>
                    <a:pt x="0" y="67"/>
                  </a:lnTo>
                  <a:lnTo>
                    <a:pt x="0" y="70"/>
                  </a:lnTo>
                  <a:lnTo>
                    <a:pt x="4" y="77"/>
                  </a:lnTo>
                  <a:lnTo>
                    <a:pt x="4" y="84"/>
                  </a:lnTo>
                  <a:lnTo>
                    <a:pt x="8" y="91"/>
                  </a:lnTo>
                  <a:lnTo>
                    <a:pt x="15" y="99"/>
                  </a:lnTo>
                  <a:lnTo>
                    <a:pt x="15" y="102"/>
                  </a:lnTo>
                  <a:lnTo>
                    <a:pt x="18" y="102"/>
                  </a:lnTo>
                  <a:lnTo>
                    <a:pt x="22" y="99"/>
                  </a:lnTo>
                  <a:lnTo>
                    <a:pt x="25" y="91"/>
                  </a:lnTo>
                  <a:lnTo>
                    <a:pt x="25" y="88"/>
                  </a:lnTo>
                  <a:lnTo>
                    <a:pt x="25" y="77"/>
                  </a:lnTo>
                  <a:lnTo>
                    <a:pt x="25" y="70"/>
                  </a:lnTo>
                  <a:lnTo>
                    <a:pt x="25" y="63"/>
                  </a:lnTo>
                  <a:lnTo>
                    <a:pt x="25" y="60"/>
                  </a:lnTo>
                  <a:lnTo>
                    <a:pt x="32" y="46"/>
                  </a:lnTo>
                  <a:lnTo>
                    <a:pt x="32" y="42"/>
                  </a:lnTo>
                  <a:lnTo>
                    <a:pt x="32" y="39"/>
                  </a:lnTo>
                  <a:lnTo>
                    <a:pt x="32" y="32"/>
                  </a:lnTo>
                  <a:lnTo>
                    <a:pt x="32" y="28"/>
                  </a:lnTo>
                  <a:lnTo>
                    <a:pt x="36" y="25"/>
                  </a:lnTo>
                  <a:lnTo>
                    <a:pt x="36" y="25"/>
                  </a:lnTo>
                  <a:lnTo>
                    <a:pt x="36" y="18"/>
                  </a:lnTo>
                  <a:lnTo>
                    <a:pt x="36" y="10"/>
                  </a:lnTo>
                  <a:lnTo>
                    <a:pt x="36" y="3"/>
                  </a:lnTo>
                  <a:lnTo>
                    <a:pt x="39" y="0"/>
                  </a:lnTo>
                  <a:lnTo>
                    <a:pt x="36" y="0"/>
                  </a:lnTo>
                  <a:lnTo>
                    <a:pt x="32" y="3"/>
                  </a:lnTo>
                  <a:lnTo>
                    <a:pt x="25" y="3"/>
                  </a:lnTo>
                  <a:lnTo>
                    <a:pt x="22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1" name="Freeform 319"/>
            <p:cNvSpPr>
              <a:spLocks/>
            </p:cNvSpPr>
            <p:nvPr userDrawn="1"/>
          </p:nvSpPr>
          <p:spPr bwMode="gray">
            <a:xfrm>
              <a:off x="2234" y="2120"/>
              <a:ext cx="32" cy="37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1" y="3"/>
                </a:cxn>
                <a:cxn ang="0">
                  <a:pos x="17" y="7"/>
                </a:cxn>
                <a:cxn ang="0">
                  <a:pos x="10" y="14"/>
                </a:cxn>
                <a:cxn ang="0">
                  <a:pos x="7" y="17"/>
                </a:cxn>
                <a:cxn ang="0">
                  <a:pos x="3" y="24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0" y="31"/>
                </a:cxn>
                <a:cxn ang="0">
                  <a:pos x="0" y="31"/>
                </a:cxn>
                <a:cxn ang="0">
                  <a:pos x="0" y="35"/>
                </a:cxn>
                <a:cxn ang="0">
                  <a:pos x="0" y="35"/>
                </a:cxn>
                <a:cxn ang="0">
                  <a:pos x="3" y="35"/>
                </a:cxn>
                <a:cxn ang="0">
                  <a:pos x="10" y="31"/>
                </a:cxn>
                <a:cxn ang="0">
                  <a:pos x="14" y="28"/>
                </a:cxn>
                <a:cxn ang="0">
                  <a:pos x="21" y="24"/>
                </a:cxn>
                <a:cxn ang="0">
                  <a:pos x="21" y="24"/>
                </a:cxn>
                <a:cxn ang="0">
                  <a:pos x="21" y="21"/>
                </a:cxn>
                <a:cxn ang="0">
                  <a:pos x="24" y="17"/>
                </a:cxn>
                <a:cxn ang="0">
                  <a:pos x="28" y="14"/>
                </a:cxn>
                <a:cxn ang="0">
                  <a:pos x="31" y="10"/>
                </a:cxn>
                <a:cxn ang="0">
                  <a:pos x="31" y="7"/>
                </a:cxn>
                <a:cxn ang="0">
                  <a:pos x="31" y="3"/>
                </a:cxn>
                <a:cxn ang="0">
                  <a:pos x="31" y="3"/>
                </a:cxn>
                <a:cxn ang="0">
                  <a:pos x="28" y="0"/>
                </a:cxn>
                <a:cxn ang="0">
                  <a:pos x="24" y="0"/>
                </a:cxn>
              </a:cxnLst>
              <a:rect l="0" t="0" r="r" b="b"/>
              <a:pathLst>
                <a:path w="31" h="35">
                  <a:moveTo>
                    <a:pt x="24" y="0"/>
                  </a:moveTo>
                  <a:lnTo>
                    <a:pt x="21" y="3"/>
                  </a:lnTo>
                  <a:lnTo>
                    <a:pt x="17" y="7"/>
                  </a:lnTo>
                  <a:lnTo>
                    <a:pt x="10" y="14"/>
                  </a:lnTo>
                  <a:lnTo>
                    <a:pt x="7" y="17"/>
                  </a:lnTo>
                  <a:lnTo>
                    <a:pt x="3" y="24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3" y="35"/>
                  </a:lnTo>
                  <a:lnTo>
                    <a:pt x="10" y="31"/>
                  </a:lnTo>
                  <a:lnTo>
                    <a:pt x="14" y="28"/>
                  </a:lnTo>
                  <a:lnTo>
                    <a:pt x="21" y="24"/>
                  </a:lnTo>
                  <a:lnTo>
                    <a:pt x="21" y="24"/>
                  </a:lnTo>
                  <a:lnTo>
                    <a:pt x="21" y="21"/>
                  </a:lnTo>
                  <a:lnTo>
                    <a:pt x="24" y="17"/>
                  </a:lnTo>
                  <a:lnTo>
                    <a:pt x="28" y="14"/>
                  </a:lnTo>
                  <a:lnTo>
                    <a:pt x="31" y="10"/>
                  </a:lnTo>
                  <a:lnTo>
                    <a:pt x="31" y="7"/>
                  </a:lnTo>
                  <a:lnTo>
                    <a:pt x="31" y="3"/>
                  </a:lnTo>
                  <a:lnTo>
                    <a:pt x="31" y="3"/>
                  </a:lnTo>
                  <a:lnTo>
                    <a:pt x="28" y="0"/>
                  </a:lnTo>
                  <a:lnTo>
                    <a:pt x="24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2" name="Freeform 320"/>
            <p:cNvSpPr>
              <a:spLocks/>
            </p:cNvSpPr>
            <p:nvPr userDrawn="1"/>
          </p:nvSpPr>
          <p:spPr bwMode="gray">
            <a:xfrm>
              <a:off x="2292" y="2112"/>
              <a:ext cx="18" cy="30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7" y="0"/>
                </a:cxn>
                <a:cxn ang="0">
                  <a:pos x="4" y="3"/>
                </a:cxn>
                <a:cxn ang="0">
                  <a:pos x="0" y="3"/>
                </a:cxn>
                <a:cxn ang="0">
                  <a:pos x="0" y="7"/>
                </a:cxn>
                <a:cxn ang="0">
                  <a:pos x="0" y="14"/>
                </a:cxn>
                <a:cxn ang="0">
                  <a:pos x="0" y="17"/>
                </a:cxn>
                <a:cxn ang="0">
                  <a:pos x="0" y="24"/>
                </a:cxn>
                <a:cxn ang="0">
                  <a:pos x="4" y="28"/>
                </a:cxn>
                <a:cxn ang="0">
                  <a:pos x="11" y="28"/>
                </a:cxn>
                <a:cxn ang="0">
                  <a:pos x="14" y="24"/>
                </a:cxn>
                <a:cxn ang="0">
                  <a:pos x="18" y="21"/>
                </a:cxn>
                <a:cxn ang="0">
                  <a:pos x="18" y="17"/>
                </a:cxn>
                <a:cxn ang="0">
                  <a:pos x="18" y="14"/>
                </a:cxn>
                <a:cxn ang="0">
                  <a:pos x="14" y="10"/>
                </a:cxn>
                <a:cxn ang="0">
                  <a:pos x="14" y="3"/>
                </a:cxn>
                <a:cxn ang="0">
                  <a:pos x="11" y="0"/>
                </a:cxn>
              </a:cxnLst>
              <a:rect l="0" t="0" r="r" b="b"/>
              <a:pathLst>
                <a:path w="18" h="28">
                  <a:moveTo>
                    <a:pt x="11" y="0"/>
                  </a:moveTo>
                  <a:lnTo>
                    <a:pt x="7" y="0"/>
                  </a:lnTo>
                  <a:lnTo>
                    <a:pt x="4" y="3"/>
                  </a:lnTo>
                  <a:lnTo>
                    <a:pt x="0" y="3"/>
                  </a:lnTo>
                  <a:lnTo>
                    <a:pt x="0" y="7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0" y="24"/>
                  </a:lnTo>
                  <a:lnTo>
                    <a:pt x="4" y="28"/>
                  </a:lnTo>
                  <a:lnTo>
                    <a:pt x="11" y="28"/>
                  </a:lnTo>
                  <a:lnTo>
                    <a:pt x="14" y="24"/>
                  </a:lnTo>
                  <a:lnTo>
                    <a:pt x="18" y="21"/>
                  </a:lnTo>
                  <a:lnTo>
                    <a:pt x="18" y="17"/>
                  </a:lnTo>
                  <a:lnTo>
                    <a:pt x="18" y="14"/>
                  </a:lnTo>
                  <a:lnTo>
                    <a:pt x="14" y="10"/>
                  </a:lnTo>
                  <a:lnTo>
                    <a:pt x="14" y="3"/>
                  </a:lnTo>
                  <a:lnTo>
                    <a:pt x="11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3" name="Freeform 321"/>
            <p:cNvSpPr>
              <a:spLocks/>
            </p:cNvSpPr>
            <p:nvPr userDrawn="1"/>
          </p:nvSpPr>
          <p:spPr bwMode="gray">
            <a:xfrm>
              <a:off x="2296" y="2150"/>
              <a:ext cx="69" cy="53"/>
            </a:xfrm>
            <a:custGeom>
              <a:avLst/>
              <a:gdLst/>
              <a:ahLst/>
              <a:cxnLst>
                <a:cxn ang="0">
                  <a:pos x="45" y="0"/>
                </a:cxn>
                <a:cxn ang="0">
                  <a:pos x="31" y="7"/>
                </a:cxn>
                <a:cxn ang="0">
                  <a:pos x="21" y="7"/>
                </a:cxn>
                <a:cxn ang="0">
                  <a:pos x="7" y="14"/>
                </a:cxn>
                <a:cxn ang="0">
                  <a:pos x="7" y="17"/>
                </a:cxn>
                <a:cxn ang="0">
                  <a:pos x="3" y="21"/>
                </a:cxn>
                <a:cxn ang="0">
                  <a:pos x="3" y="24"/>
                </a:cxn>
                <a:cxn ang="0">
                  <a:pos x="0" y="31"/>
                </a:cxn>
                <a:cxn ang="0">
                  <a:pos x="0" y="35"/>
                </a:cxn>
                <a:cxn ang="0">
                  <a:pos x="3" y="35"/>
                </a:cxn>
                <a:cxn ang="0">
                  <a:pos x="10" y="35"/>
                </a:cxn>
                <a:cxn ang="0">
                  <a:pos x="17" y="31"/>
                </a:cxn>
                <a:cxn ang="0">
                  <a:pos x="21" y="31"/>
                </a:cxn>
                <a:cxn ang="0">
                  <a:pos x="21" y="31"/>
                </a:cxn>
                <a:cxn ang="0">
                  <a:pos x="21" y="31"/>
                </a:cxn>
                <a:cxn ang="0">
                  <a:pos x="24" y="39"/>
                </a:cxn>
                <a:cxn ang="0">
                  <a:pos x="24" y="42"/>
                </a:cxn>
                <a:cxn ang="0">
                  <a:pos x="28" y="46"/>
                </a:cxn>
                <a:cxn ang="0">
                  <a:pos x="31" y="46"/>
                </a:cxn>
                <a:cxn ang="0">
                  <a:pos x="38" y="46"/>
                </a:cxn>
                <a:cxn ang="0">
                  <a:pos x="42" y="49"/>
                </a:cxn>
                <a:cxn ang="0">
                  <a:pos x="45" y="46"/>
                </a:cxn>
                <a:cxn ang="0">
                  <a:pos x="49" y="42"/>
                </a:cxn>
                <a:cxn ang="0">
                  <a:pos x="49" y="35"/>
                </a:cxn>
                <a:cxn ang="0">
                  <a:pos x="45" y="31"/>
                </a:cxn>
                <a:cxn ang="0">
                  <a:pos x="45" y="28"/>
                </a:cxn>
                <a:cxn ang="0">
                  <a:pos x="49" y="28"/>
                </a:cxn>
                <a:cxn ang="0">
                  <a:pos x="49" y="28"/>
                </a:cxn>
                <a:cxn ang="0">
                  <a:pos x="53" y="31"/>
                </a:cxn>
                <a:cxn ang="0">
                  <a:pos x="56" y="35"/>
                </a:cxn>
                <a:cxn ang="0">
                  <a:pos x="56" y="35"/>
                </a:cxn>
                <a:cxn ang="0">
                  <a:pos x="60" y="31"/>
                </a:cxn>
                <a:cxn ang="0">
                  <a:pos x="63" y="28"/>
                </a:cxn>
                <a:cxn ang="0">
                  <a:pos x="67" y="21"/>
                </a:cxn>
                <a:cxn ang="0">
                  <a:pos x="67" y="14"/>
                </a:cxn>
                <a:cxn ang="0">
                  <a:pos x="63" y="10"/>
                </a:cxn>
                <a:cxn ang="0">
                  <a:pos x="60" y="3"/>
                </a:cxn>
                <a:cxn ang="0">
                  <a:pos x="53" y="0"/>
                </a:cxn>
                <a:cxn ang="0">
                  <a:pos x="49" y="0"/>
                </a:cxn>
                <a:cxn ang="0">
                  <a:pos x="45" y="0"/>
                </a:cxn>
              </a:cxnLst>
              <a:rect l="0" t="0" r="r" b="b"/>
              <a:pathLst>
                <a:path w="67" h="49">
                  <a:moveTo>
                    <a:pt x="45" y="0"/>
                  </a:moveTo>
                  <a:lnTo>
                    <a:pt x="31" y="7"/>
                  </a:lnTo>
                  <a:lnTo>
                    <a:pt x="21" y="7"/>
                  </a:lnTo>
                  <a:lnTo>
                    <a:pt x="7" y="14"/>
                  </a:lnTo>
                  <a:lnTo>
                    <a:pt x="7" y="17"/>
                  </a:lnTo>
                  <a:lnTo>
                    <a:pt x="3" y="21"/>
                  </a:lnTo>
                  <a:lnTo>
                    <a:pt x="3" y="24"/>
                  </a:lnTo>
                  <a:lnTo>
                    <a:pt x="0" y="31"/>
                  </a:lnTo>
                  <a:lnTo>
                    <a:pt x="0" y="35"/>
                  </a:lnTo>
                  <a:lnTo>
                    <a:pt x="3" y="35"/>
                  </a:lnTo>
                  <a:lnTo>
                    <a:pt x="10" y="35"/>
                  </a:lnTo>
                  <a:lnTo>
                    <a:pt x="17" y="31"/>
                  </a:lnTo>
                  <a:lnTo>
                    <a:pt x="21" y="31"/>
                  </a:lnTo>
                  <a:lnTo>
                    <a:pt x="21" y="31"/>
                  </a:lnTo>
                  <a:lnTo>
                    <a:pt x="21" y="31"/>
                  </a:lnTo>
                  <a:lnTo>
                    <a:pt x="24" y="39"/>
                  </a:lnTo>
                  <a:lnTo>
                    <a:pt x="24" y="42"/>
                  </a:lnTo>
                  <a:lnTo>
                    <a:pt x="28" y="46"/>
                  </a:lnTo>
                  <a:lnTo>
                    <a:pt x="31" y="46"/>
                  </a:lnTo>
                  <a:lnTo>
                    <a:pt x="38" y="46"/>
                  </a:lnTo>
                  <a:lnTo>
                    <a:pt x="42" y="49"/>
                  </a:lnTo>
                  <a:lnTo>
                    <a:pt x="45" y="46"/>
                  </a:lnTo>
                  <a:lnTo>
                    <a:pt x="49" y="42"/>
                  </a:lnTo>
                  <a:lnTo>
                    <a:pt x="49" y="35"/>
                  </a:lnTo>
                  <a:lnTo>
                    <a:pt x="45" y="31"/>
                  </a:lnTo>
                  <a:lnTo>
                    <a:pt x="45" y="28"/>
                  </a:lnTo>
                  <a:lnTo>
                    <a:pt x="49" y="28"/>
                  </a:lnTo>
                  <a:lnTo>
                    <a:pt x="49" y="28"/>
                  </a:lnTo>
                  <a:lnTo>
                    <a:pt x="53" y="31"/>
                  </a:lnTo>
                  <a:lnTo>
                    <a:pt x="56" y="35"/>
                  </a:lnTo>
                  <a:lnTo>
                    <a:pt x="56" y="35"/>
                  </a:lnTo>
                  <a:lnTo>
                    <a:pt x="60" y="31"/>
                  </a:lnTo>
                  <a:lnTo>
                    <a:pt x="63" y="28"/>
                  </a:lnTo>
                  <a:lnTo>
                    <a:pt x="67" y="21"/>
                  </a:lnTo>
                  <a:lnTo>
                    <a:pt x="67" y="14"/>
                  </a:lnTo>
                  <a:lnTo>
                    <a:pt x="63" y="10"/>
                  </a:lnTo>
                  <a:lnTo>
                    <a:pt x="60" y="3"/>
                  </a:lnTo>
                  <a:lnTo>
                    <a:pt x="53" y="0"/>
                  </a:lnTo>
                  <a:lnTo>
                    <a:pt x="49" y="0"/>
                  </a:lnTo>
                  <a:lnTo>
                    <a:pt x="45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4" name="Freeform 322"/>
            <p:cNvSpPr>
              <a:spLocks noEditPoints="1"/>
            </p:cNvSpPr>
            <p:nvPr userDrawn="1"/>
          </p:nvSpPr>
          <p:spPr bwMode="gray">
            <a:xfrm>
              <a:off x="2122" y="2180"/>
              <a:ext cx="137" cy="170"/>
            </a:xfrm>
            <a:custGeom>
              <a:avLst/>
              <a:gdLst/>
              <a:ahLst/>
              <a:cxnLst>
                <a:cxn ang="0">
                  <a:pos x="14" y="134"/>
                </a:cxn>
                <a:cxn ang="0">
                  <a:pos x="24" y="141"/>
                </a:cxn>
                <a:cxn ang="0">
                  <a:pos x="42" y="144"/>
                </a:cxn>
                <a:cxn ang="0">
                  <a:pos x="52" y="148"/>
                </a:cxn>
                <a:cxn ang="0">
                  <a:pos x="66" y="158"/>
                </a:cxn>
                <a:cxn ang="0">
                  <a:pos x="77" y="155"/>
                </a:cxn>
                <a:cxn ang="0">
                  <a:pos x="84" y="141"/>
                </a:cxn>
                <a:cxn ang="0">
                  <a:pos x="88" y="127"/>
                </a:cxn>
                <a:cxn ang="0">
                  <a:pos x="98" y="120"/>
                </a:cxn>
                <a:cxn ang="0">
                  <a:pos x="105" y="102"/>
                </a:cxn>
                <a:cxn ang="0">
                  <a:pos x="119" y="95"/>
                </a:cxn>
                <a:cxn ang="0">
                  <a:pos x="123" y="88"/>
                </a:cxn>
                <a:cxn ang="0">
                  <a:pos x="112" y="81"/>
                </a:cxn>
                <a:cxn ang="0">
                  <a:pos x="105" y="77"/>
                </a:cxn>
                <a:cxn ang="0">
                  <a:pos x="116" y="56"/>
                </a:cxn>
                <a:cxn ang="0">
                  <a:pos x="126" y="46"/>
                </a:cxn>
                <a:cxn ang="0">
                  <a:pos x="112" y="39"/>
                </a:cxn>
                <a:cxn ang="0">
                  <a:pos x="133" y="28"/>
                </a:cxn>
                <a:cxn ang="0">
                  <a:pos x="126" y="18"/>
                </a:cxn>
                <a:cxn ang="0">
                  <a:pos x="116" y="7"/>
                </a:cxn>
                <a:cxn ang="0">
                  <a:pos x="112" y="0"/>
                </a:cxn>
                <a:cxn ang="0">
                  <a:pos x="98" y="3"/>
                </a:cxn>
                <a:cxn ang="0">
                  <a:pos x="88" y="11"/>
                </a:cxn>
                <a:cxn ang="0">
                  <a:pos x="70" y="39"/>
                </a:cxn>
                <a:cxn ang="0">
                  <a:pos x="59" y="46"/>
                </a:cxn>
                <a:cxn ang="0">
                  <a:pos x="45" y="56"/>
                </a:cxn>
                <a:cxn ang="0">
                  <a:pos x="38" y="67"/>
                </a:cxn>
                <a:cxn ang="0">
                  <a:pos x="7" y="88"/>
                </a:cxn>
                <a:cxn ang="0">
                  <a:pos x="0" y="99"/>
                </a:cxn>
                <a:cxn ang="0">
                  <a:pos x="3" y="120"/>
                </a:cxn>
                <a:cxn ang="0">
                  <a:pos x="0" y="127"/>
                </a:cxn>
                <a:cxn ang="0">
                  <a:pos x="38" y="99"/>
                </a:cxn>
                <a:cxn ang="0">
                  <a:pos x="38" y="99"/>
                </a:cxn>
                <a:cxn ang="0">
                  <a:pos x="63" y="81"/>
                </a:cxn>
                <a:cxn ang="0">
                  <a:pos x="95" y="49"/>
                </a:cxn>
                <a:cxn ang="0">
                  <a:pos x="74" y="74"/>
                </a:cxn>
                <a:cxn ang="0">
                  <a:pos x="74" y="74"/>
                </a:cxn>
                <a:cxn ang="0">
                  <a:pos x="59" y="81"/>
                </a:cxn>
                <a:cxn ang="0">
                  <a:pos x="52" y="85"/>
                </a:cxn>
                <a:cxn ang="0">
                  <a:pos x="45" y="92"/>
                </a:cxn>
                <a:cxn ang="0">
                  <a:pos x="49" y="88"/>
                </a:cxn>
                <a:cxn ang="0">
                  <a:pos x="28" y="99"/>
                </a:cxn>
                <a:cxn ang="0">
                  <a:pos x="21" y="92"/>
                </a:cxn>
                <a:cxn ang="0">
                  <a:pos x="28" y="99"/>
                </a:cxn>
                <a:cxn ang="0">
                  <a:pos x="28" y="99"/>
                </a:cxn>
              </a:cxnLst>
              <a:rect l="0" t="0" r="r" b="b"/>
              <a:pathLst>
                <a:path w="133" h="158">
                  <a:moveTo>
                    <a:pt x="0" y="130"/>
                  </a:moveTo>
                  <a:lnTo>
                    <a:pt x="7" y="130"/>
                  </a:lnTo>
                  <a:lnTo>
                    <a:pt x="14" y="134"/>
                  </a:lnTo>
                  <a:lnTo>
                    <a:pt x="21" y="137"/>
                  </a:lnTo>
                  <a:lnTo>
                    <a:pt x="21" y="141"/>
                  </a:lnTo>
                  <a:lnTo>
                    <a:pt x="24" y="141"/>
                  </a:lnTo>
                  <a:lnTo>
                    <a:pt x="31" y="144"/>
                  </a:lnTo>
                  <a:lnTo>
                    <a:pt x="38" y="144"/>
                  </a:lnTo>
                  <a:lnTo>
                    <a:pt x="42" y="144"/>
                  </a:lnTo>
                  <a:lnTo>
                    <a:pt x="45" y="144"/>
                  </a:lnTo>
                  <a:lnTo>
                    <a:pt x="49" y="144"/>
                  </a:lnTo>
                  <a:lnTo>
                    <a:pt x="52" y="148"/>
                  </a:lnTo>
                  <a:lnTo>
                    <a:pt x="52" y="151"/>
                  </a:lnTo>
                  <a:lnTo>
                    <a:pt x="63" y="151"/>
                  </a:lnTo>
                  <a:lnTo>
                    <a:pt x="66" y="158"/>
                  </a:lnTo>
                  <a:lnTo>
                    <a:pt x="70" y="158"/>
                  </a:lnTo>
                  <a:lnTo>
                    <a:pt x="74" y="155"/>
                  </a:lnTo>
                  <a:lnTo>
                    <a:pt x="77" y="155"/>
                  </a:lnTo>
                  <a:lnTo>
                    <a:pt x="81" y="151"/>
                  </a:lnTo>
                  <a:lnTo>
                    <a:pt x="84" y="148"/>
                  </a:lnTo>
                  <a:lnTo>
                    <a:pt x="84" y="141"/>
                  </a:lnTo>
                  <a:lnTo>
                    <a:pt x="88" y="134"/>
                  </a:lnTo>
                  <a:lnTo>
                    <a:pt x="88" y="130"/>
                  </a:lnTo>
                  <a:lnTo>
                    <a:pt x="88" y="127"/>
                  </a:lnTo>
                  <a:lnTo>
                    <a:pt x="91" y="127"/>
                  </a:lnTo>
                  <a:lnTo>
                    <a:pt x="91" y="123"/>
                  </a:lnTo>
                  <a:lnTo>
                    <a:pt x="98" y="120"/>
                  </a:lnTo>
                  <a:lnTo>
                    <a:pt x="102" y="116"/>
                  </a:lnTo>
                  <a:lnTo>
                    <a:pt x="105" y="102"/>
                  </a:lnTo>
                  <a:lnTo>
                    <a:pt x="105" y="102"/>
                  </a:lnTo>
                  <a:lnTo>
                    <a:pt x="109" y="99"/>
                  </a:lnTo>
                  <a:lnTo>
                    <a:pt x="112" y="95"/>
                  </a:lnTo>
                  <a:lnTo>
                    <a:pt x="119" y="95"/>
                  </a:lnTo>
                  <a:lnTo>
                    <a:pt x="119" y="95"/>
                  </a:lnTo>
                  <a:lnTo>
                    <a:pt x="123" y="92"/>
                  </a:lnTo>
                  <a:lnTo>
                    <a:pt x="123" y="88"/>
                  </a:lnTo>
                  <a:lnTo>
                    <a:pt x="123" y="85"/>
                  </a:lnTo>
                  <a:lnTo>
                    <a:pt x="116" y="81"/>
                  </a:lnTo>
                  <a:lnTo>
                    <a:pt x="112" y="81"/>
                  </a:lnTo>
                  <a:lnTo>
                    <a:pt x="109" y="81"/>
                  </a:lnTo>
                  <a:lnTo>
                    <a:pt x="105" y="77"/>
                  </a:lnTo>
                  <a:lnTo>
                    <a:pt x="105" y="77"/>
                  </a:lnTo>
                  <a:lnTo>
                    <a:pt x="109" y="74"/>
                  </a:lnTo>
                  <a:lnTo>
                    <a:pt x="109" y="60"/>
                  </a:lnTo>
                  <a:lnTo>
                    <a:pt x="116" y="56"/>
                  </a:lnTo>
                  <a:lnTo>
                    <a:pt x="119" y="49"/>
                  </a:lnTo>
                  <a:lnTo>
                    <a:pt x="123" y="46"/>
                  </a:lnTo>
                  <a:lnTo>
                    <a:pt x="126" y="46"/>
                  </a:lnTo>
                  <a:lnTo>
                    <a:pt x="126" y="46"/>
                  </a:lnTo>
                  <a:lnTo>
                    <a:pt x="126" y="46"/>
                  </a:lnTo>
                  <a:lnTo>
                    <a:pt x="112" y="39"/>
                  </a:lnTo>
                  <a:lnTo>
                    <a:pt x="133" y="32"/>
                  </a:lnTo>
                  <a:lnTo>
                    <a:pt x="133" y="32"/>
                  </a:lnTo>
                  <a:lnTo>
                    <a:pt x="133" y="28"/>
                  </a:lnTo>
                  <a:lnTo>
                    <a:pt x="130" y="25"/>
                  </a:lnTo>
                  <a:lnTo>
                    <a:pt x="130" y="21"/>
                  </a:lnTo>
                  <a:lnTo>
                    <a:pt x="126" y="18"/>
                  </a:lnTo>
                  <a:lnTo>
                    <a:pt x="123" y="14"/>
                  </a:lnTo>
                  <a:lnTo>
                    <a:pt x="119" y="11"/>
                  </a:lnTo>
                  <a:lnTo>
                    <a:pt x="116" y="7"/>
                  </a:lnTo>
                  <a:lnTo>
                    <a:pt x="112" y="7"/>
                  </a:lnTo>
                  <a:lnTo>
                    <a:pt x="112" y="3"/>
                  </a:lnTo>
                  <a:lnTo>
                    <a:pt x="112" y="0"/>
                  </a:lnTo>
                  <a:lnTo>
                    <a:pt x="109" y="0"/>
                  </a:lnTo>
                  <a:lnTo>
                    <a:pt x="105" y="0"/>
                  </a:lnTo>
                  <a:lnTo>
                    <a:pt x="98" y="3"/>
                  </a:lnTo>
                  <a:lnTo>
                    <a:pt x="95" y="3"/>
                  </a:lnTo>
                  <a:lnTo>
                    <a:pt x="91" y="7"/>
                  </a:lnTo>
                  <a:lnTo>
                    <a:pt x="88" y="11"/>
                  </a:lnTo>
                  <a:lnTo>
                    <a:pt x="81" y="14"/>
                  </a:lnTo>
                  <a:lnTo>
                    <a:pt x="70" y="39"/>
                  </a:lnTo>
                  <a:lnTo>
                    <a:pt x="70" y="39"/>
                  </a:lnTo>
                  <a:lnTo>
                    <a:pt x="66" y="42"/>
                  </a:lnTo>
                  <a:lnTo>
                    <a:pt x="63" y="46"/>
                  </a:lnTo>
                  <a:lnTo>
                    <a:pt x="59" y="46"/>
                  </a:lnTo>
                  <a:lnTo>
                    <a:pt x="52" y="49"/>
                  </a:lnTo>
                  <a:lnTo>
                    <a:pt x="49" y="53"/>
                  </a:lnTo>
                  <a:lnTo>
                    <a:pt x="45" y="56"/>
                  </a:lnTo>
                  <a:lnTo>
                    <a:pt x="42" y="60"/>
                  </a:lnTo>
                  <a:lnTo>
                    <a:pt x="38" y="63"/>
                  </a:lnTo>
                  <a:lnTo>
                    <a:pt x="38" y="67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7" y="88"/>
                  </a:lnTo>
                  <a:lnTo>
                    <a:pt x="7" y="88"/>
                  </a:lnTo>
                  <a:lnTo>
                    <a:pt x="3" y="92"/>
                  </a:lnTo>
                  <a:lnTo>
                    <a:pt x="0" y="99"/>
                  </a:lnTo>
                  <a:lnTo>
                    <a:pt x="0" y="102"/>
                  </a:lnTo>
                  <a:lnTo>
                    <a:pt x="0" y="109"/>
                  </a:lnTo>
                  <a:lnTo>
                    <a:pt x="3" y="120"/>
                  </a:lnTo>
                  <a:lnTo>
                    <a:pt x="3" y="120"/>
                  </a:lnTo>
                  <a:lnTo>
                    <a:pt x="0" y="123"/>
                  </a:lnTo>
                  <a:lnTo>
                    <a:pt x="0" y="127"/>
                  </a:lnTo>
                  <a:lnTo>
                    <a:pt x="0" y="130"/>
                  </a:lnTo>
                  <a:close/>
                  <a:moveTo>
                    <a:pt x="38" y="99"/>
                  </a:moveTo>
                  <a:lnTo>
                    <a:pt x="38" y="99"/>
                  </a:lnTo>
                  <a:lnTo>
                    <a:pt x="38" y="99"/>
                  </a:lnTo>
                  <a:lnTo>
                    <a:pt x="38" y="99"/>
                  </a:lnTo>
                  <a:lnTo>
                    <a:pt x="38" y="99"/>
                  </a:lnTo>
                  <a:close/>
                  <a:moveTo>
                    <a:pt x="63" y="81"/>
                  </a:moveTo>
                  <a:lnTo>
                    <a:pt x="66" y="77"/>
                  </a:lnTo>
                  <a:lnTo>
                    <a:pt x="63" y="81"/>
                  </a:lnTo>
                  <a:lnTo>
                    <a:pt x="63" y="81"/>
                  </a:lnTo>
                  <a:close/>
                  <a:moveTo>
                    <a:pt x="95" y="49"/>
                  </a:moveTo>
                  <a:lnTo>
                    <a:pt x="95" y="49"/>
                  </a:lnTo>
                  <a:lnTo>
                    <a:pt x="91" y="49"/>
                  </a:lnTo>
                  <a:lnTo>
                    <a:pt x="95" y="49"/>
                  </a:lnTo>
                  <a:close/>
                  <a:moveTo>
                    <a:pt x="74" y="74"/>
                  </a:moveTo>
                  <a:lnTo>
                    <a:pt x="77" y="74"/>
                  </a:lnTo>
                  <a:lnTo>
                    <a:pt x="77" y="74"/>
                  </a:lnTo>
                  <a:lnTo>
                    <a:pt x="74" y="74"/>
                  </a:lnTo>
                  <a:close/>
                  <a:moveTo>
                    <a:pt x="49" y="88"/>
                  </a:moveTo>
                  <a:lnTo>
                    <a:pt x="52" y="85"/>
                  </a:lnTo>
                  <a:lnTo>
                    <a:pt x="59" y="81"/>
                  </a:lnTo>
                  <a:lnTo>
                    <a:pt x="59" y="85"/>
                  </a:lnTo>
                  <a:lnTo>
                    <a:pt x="56" y="85"/>
                  </a:lnTo>
                  <a:lnTo>
                    <a:pt x="52" y="85"/>
                  </a:lnTo>
                  <a:lnTo>
                    <a:pt x="49" y="88"/>
                  </a:lnTo>
                  <a:lnTo>
                    <a:pt x="45" y="92"/>
                  </a:lnTo>
                  <a:lnTo>
                    <a:pt x="45" y="92"/>
                  </a:lnTo>
                  <a:lnTo>
                    <a:pt x="45" y="88"/>
                  </a:lnTo>
                  <a:lnTo>
                    <a:pt x="49" y="88"/>
                  </a:lnTo>
                  <a:lnTo>
                    <a:pt x="49" y="88"/>
                  </a:lnTo>
                  <a:close/>
                  <a:moveTo>
                    <a:pt x="21" y="92"/>
                  </a:moveTo>
                  <a:lnTo>
                    <a:pt x="21" y="95"/>
                  </a:lnTo>
                  <a:lnTo>
                    <a:pt x="28" y="99"/>
                  </a:lnTo>
                  <a:lnTo>
                    <a:pt x="24" y="95"/>
                  </a:lnTo>
                  <a:lnTo>
                    <a:pt x="21" y="92"/>
                  </a:lnTo>
                  <a:lnTo>
                    <a:pt x="21" y="92"/>
                  </a:lnTo>
                  <a:lnTo>
                    <a:pt x="21" y="92"/>
                  </a:lnTo>
                  <a:close/>
                  <a:moveTo>
                    <a:pt x="28" y="99"/>
                  </a:moveTo>
                  <a:lnTo>
                    <a:pt x="28" y="99"/>
                  </a:lnTo>
                  <a:lnTo>
                    <a:pt x="28" y="99"/>
                  </a:lnTo>
                  <a:lnTo>
                    <a:pt x="28" y="99"/>
                  </a:lnTo>
                  <a:lnTo>
                    <a:pt x="28" y="9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5" name="Freeform 323"/>
            <p:cNvSpPr>
              <a:spLocks/>
            </p:cNvSpPr>
            <p:nvPr userDrawn="1"/>
          </p:nvSpPr>
          <p:spPr bwMode="gray">
            <a:xfrm>
              <a:off x="2560" y="2325"/>
              <a:ext cx="141" cy="121"/>
            </a:xfrm>
            <a:custGeom>
              <a:avLst/>
              <a:gdLst/>
              <a:ahLst/>
              <a:cxnLst>
                <a:cxn ang="0">
                  <a:pos x="95" y="46"/>
                </a:cxn>
                <a:cxn ang="0">
                  <a:pos x="95" y="46"/>
                </a:cxn>
                <a:cxn ang="0">
                  <a:pos x="91" y="46"/>
                </a:cxn>
                <a:cxn ang="0">
                  <a:pos x="88" y="46"/>
                </a:cxn>
                <a:cxn ang="0">
                  <a:pos x="84" y="42"/>
                </a:cxn>
                <a:cxn ang="0">
                  <a:pos x="81" y="39"/>
                </a:cxn>
                <a:cxn ang="0">
                  <a:pos x="81" y="39"/>
                </a:cxn>
                <a:cxn ang="0">
                  <a:pos x="77" y="35"/>
                </a:cxn>
                <a:cxn ang="0">
                  <a:pos x="74" y="35"/>
                </a:cxn>
                <a:cxn ang="0">
                  <a:pos x="70" y="32"/>
                </a:cxn>
                <a:cxn ang="0">
                  <a:pos x="63" y="28"/>
                </a:cxn>
                <a:cxn ang="0">
                  <a:pos x="60" y="21"/>
                </a:cxn>
                <a:cxn ang="0">
                  <a:pos x="53" y="17"/>
                </a:cxn>
                <a:cxn ang="0">
                  <a:pos x="46" y="14"/>
                </a:cxn>
                <a:cxn ang="0">
                  <a:pos x="42" y="10"/>
                </a:cxn>
                <a:cxn ang="0">
                  <a:pos x="42" y="10"/>
                </a:cxn>
                <a:cxn ang="0">
                  <a:pos x="39" y="10"/>
                </a:cxn>
                <a:cxn ang="0">
                  <a:pos x="32" y="7"/>
                </a:cxn>
                <a:cxn ang="0">
                  <a:pos x="21" y="3"/>
                </a:cxn>
                <a:cxn ang="0">
                  <a:pos x="10" y="3"/>
                </a:cxn>
                <a:cxn ang="0">
                  <a:pos x="3" y="0"/>
                </a:cxn>
                <a:cxn ang="0">
                  <a:pos x="0" y="81"/>
                </a:cxn>
                <a:cxn ang="0">
                  <a:pos x="14" y="88"/>
                </a:cxn>
                <a:cxn ang="0">
                  <a:pos x="28" y="84"/>
                </a:cxn>
                <a:cxn ang="0">
                  <a:pos x="28" y="81"/>
                </a:cxn>
                <a:cxn ang="0">
                  <a:pos x="32" y="77"/>
                </a:cxn>
                <a:cxn ang="0">
                  <a:pos x="35" y="74"/>
                </a:cxn>
                <a:cxn ang="0">
                  <a:pos x="39" y="70"/>
                </a:cxn>
                <a:cxn ang="0">
                  <a:pos x="46" y="70"/>
                </a:cxn>
                <a:cxn ang="0">
                  <a:pos x="56" y="70"/>
                </a:cxn>
                <a:cxn ang="0">
                  <a:pos x="81" y="84"/>
                </a:cxn>
                <a:cxn ang="0">
                  <a:pos x="91" y="98"/>
                </a:cxn>
                <a:cxn ang="0">
                  <a:pos x="109" y="106"/>
                </a:cxn>
                <a:cxn ang="0">
                  <a:pos x="134" y="113"/>
                </a:cxn>
                <a:cxn ang="0">
                  <a:pos x="134" y="113"/>
                </a:cxn>
                <a:cxn ang="0">
                  <a:pos x="137" y="109"/>
                </a:cxn>
                <a:cxn ang="0">
                  <a:pos x="137" y="106"/>
                </a:cxn>
                <a:cxn ang="0">
                  <a:pos x="134" y="102"/>
                </a:cxn>
                <a:cxn ang="0">
                  <a:pos x="130" y="98"/>
                </a:cxn>
                <a:cxn ang="0">
                  <a:pos x="123" y="91"/>
                </a:cxn>
                <a:cxn ang="0">
                  <a:pos x="116" y="88"/>
                </a:cxn>
                <a:cxn ang="0">
                  <a:pos x="113" y="81"/>
                </a:cxn>
                <a:cxn ang="0">
                  <a:pos x="106" y="77"/>
                </a:cxn>
                <a:cxn ang="0">
                  <a:pos x="102" y="74"/>
                </a:cxn>
                <a:cxn ang="0">
                  <a:pos x="102" y="74"/>
                </a:cxn>
                <a:cxn ang="0">
                  <a:pos x="84" y="63"/>
                </a:cxn>
                <a:cxn ang="0">
                  <a:pos x="102" y="56"/>
                </a:cxn>
                <a:cxn ang="0">
                  <a:pos x="95" y="46"/>
                </a:cxn>
              </a:cxnLst>
              <a:rect l="0" t="0" r="r" b="b"/>
              <a:pathLst>
                <a:path w="137" h="113">
                  <a:moveTo>
                    <a:pt x="95" y="46"/>
                  </a:moveTo>
                  <a:lnTo>
                    <a:pt x="95" y="46"/>
                  </a:lnTo>
                  <a:lnTo>
                    <a:pt x="91" y="46"/>
                  </a:lnTo>
                  <a:lnTo>
                    <a:pt x="88" y="46"/>
                  </a:lnTo>
                  <a:lnTo>
                    <a:pt x="84" y="42"/>
                  </a:lnTo>
                  <a:lnTo>
                    <a:pt x="81" y="39"/>
                  </a:lnTo>
                  <a:lnTo>
                    <a:pt x="81" y="39"/>
                  </a:lnTo>
                  <a:lnTo>
                    <a:pt x="77" y="35"/>
                  </a:lnTo>
                  <a:lnTo>
                    <a:pt x="74" y="35"/>
                  </a:lnTo>
                  <a:lnTo>
                    <a:pt x="70" y="32"/>
                  </a:lnTo>
                  <a:lnTo>
                    <a:pt x="63" y="28"/>
                  </a:lnTo>
                  <a:lnTo>
                    <a:pt x="60" y="21"/>
                  </a:lnTo>
                  <a:lnTo>
                    <a:pt x="53" y="17"/>
                  </a:lnTo>
                  <a:lnTo>
                    <a:pt x="46" y="14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39" y="10"/>
                  </a:lnTo>
                  <a:lnTo>
                    <a:pt x="32" y="7"/>
                  </a:lnTo>
                  <a:lnTo>
                    <a:pt x="21" y="3"/>
                  </a:lnTo>
                  <a:lnTo>
                    <a:pt x="10" y="3"/>
                  </a:lnTo>
                  <a:lnTo>
                    <a:pt x="3" y="0"/>
                  </a:lnTo>
                  <a:lnTo>
                    <a:pt x="0" y="81"/>
                  </a:lnTo>
                  <a:lnTo>
                    <a:pt x="14" y="88"/>
                  </a:lnTo>
                  <a:lnTo>
                    <a:pt x="28" y="84"/>
                  </a:lnTo>
                  <a:lnTo>
                    <a:pt x="28" y="81"/>
                  </a:lnTo>
                  <a:lnTo>
                    <a:pt x="32" y="77"/>
                  </a:lnTo>
                  <a:lnTo>
                    <a:pt x="35" y="74"/>
                  </a:lnTo>
                  <a:lnTo>
                    <a:pt x="39" y="70"/>
                  </a:lnTo>
                  <a:lnTo>
                    <a:pt x="46" y="70"/>
                  </a:lnTo>
                  <a:lnTo>
                    <a:pt x="56" y="70"/>
                  </a:lnTo>
                  <a:lnTo>
                    <a:pt x="81" y="84"/>
                  </a:lnTo>
                  <a:lnTo>
                    <a:pt x="91" y="98"/>
                  </a:lnTo>
                  <a:lnTo>
                    <a:pt x="109" y="106"/>
                  </a:lnTo>
                  <a:lnTo>
                    <a:pt x="134" y="113"/>
                  </a:lnTo>
                  <a:lnTo>
                    <a:pt x="134" y="113"/>
                  </a:lnTo>
                  <a:lnTo>
                    <a:pt x="137" y="109"/>
                  </a:lnTo>
                  <a:lnTo>
                    <a:pt x="137" y="106"/>
                  </a:lnTo>
                  <a:lnTo>
                    <a:pt x="134" y="102"/>
                  </a:lnTo>
                  <a:lnTo>
                    <a:pt x="130" y="98"/>
                  </a:lnTo>
                  <a:lnTo>
                    <a:pt x="123" y="91"/>
                  </a:lnTo>
                  <a:lnTo>
                    <a:pt x="116" y="88"/>
                  </a:lnTo>
                  <a:lnTo>
                    <a:pt x="113" y="81"/>
                  </a:lnTo>
                  <a:lnTo>
                    <a:pt x="106" y="77"/>
                  </a:lnTo>
                  <a:lnTo>
                    <a:pt x="102" y="74"/>
                  </a:lnTo>
                  <a:lnTo>
                    <a:pt x="102" y="74"/>
                  </a:lnTo>
                  <a:lnTo>
                    <a:pt x="84" y="63"/>
                  </a:lnTo>
                  <a:lnTo>
                    <a:pt x="102" y="56"/>
                  </a:lnTo>
                  <a:lnTo>
                    <a:pt x="95" y="46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6" name="Freeform 324"/>
            <p:cNvSpPr>
              <a:spLocks/>
            </p:cNvSpPr>
            <p:nvPr userDrawn="1"/>
          </p:nvSpPr>
          <p:spPr bwMode="gray">
            <a:xfrm>
              <a:off x="2429" y="2290"/>
              <a:ext cx="134" cy="122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7" y="21"/>
                </a:cxn>
                <a:cxn ang="0">
                  <a:pos x="11" y="28"/>
                </a:cxn>
                <a:cxn ang="0">
                  <a:pos x="14" y="35"/>
                </a:cxn>
                <a:cxn ang="0">
                  <a:pos x="14" y="42"/>
                </a:cxn>
                <a:cxn ang="0">
                  <a:pos x="18" y="46"/>
                </a:cxn>
                <a:cxn ang="0">
                  <a:pos x="18" y="49"/>
                </a:cxn>
                <a:cxn ang="0">
                  <a:pos x="21" y="53"/>
                </a:cxn>
                <a:cxn ang="0">
                  <a:pos x="25" y="53"/>
                </a:cxn>
                <a:cxn ang="0">
                  <a:pos x="32" y="53"/>
                </a:cxn>
                <a:cxn ang="0">
                  <a:pos x="39" y="53"/>
                </a:cxn>
                <a:cxn ang="0">
                  <a:pos x="46" y="56"/>
                </a:cxn>
                <a:cxn ang="0">
                  <a:pos x="49" y="56"/>
                </a:cxn>
                <a:cxn ang="0">
                  <a:pos x="56" y="60"/>
                </a:cxn>
                <a:cxn ang="0">
                  <a:pos x="67" y="60"/>
                </a:cxn>
                <a:cxn ang="0">
                  <a:pos x="74" y="60"/>
                </a:cxn>
                <a:cxn ang="0">
                  <a:pos x="78" y="64"/>
                </a:cxn>
                <a:cxn ang="0">
                  <a:pos x="92" y="78"/>
                </a:cxn>
                <a:cxn ang="0">
                  <a:pos x="102" y="95"/>
                </a:cxn>
                <a:cxn ang="0">
                  <a:pos x="120" y="113"/>
                </a:cxn>
                <a:cxn ang="0">
                  <a:pos x="123" y="113"/>
                </a:cxn>
                <a:cxn ang="0">
                  <a:pos x="130" y="32"/>
                </a:cxn>
                <a:cxn ang="0">
                  <a:pos x="123" y="28"/>
                </a:cxn>
                <a:cxn ang="0">
                  <a:pos x="116" y="25"/>
                </a:cxn>
                <a:cxn ang="0">
                  <a:pos x="106" y="18"/>
                </a:cxn>
                <a:cxn ang="0">
                  <a:pos x="99" y="18"/>
                </a:cxn>
                <a:cxn ang="0">
                  <a:pos x="92" y="14"/>
                </a:cxn>
                <a:cxn ang="0">
                  <a:pos x="81" y="18"/>
                </a:cxn>
                <a:cxn ang="0">
                  <a:pos x="78" y="21"/>
                </a:cxn>
                <a:cxn ang="0">
                  <a:pos x="78" y="25"/>
                </a:cxn>
                <a:cxn ang="0">
                  <a:pos x="74" y="28"/>
                </a:cxn>
                <a:cxn ang="0">
                  <a:pos x="74" y="35"/>
                </a:cxn>
                <a:cxn ang="0">
                  <a:pos x="70" y="42"/>
                </a:cxn>
                <a:cxn ang="0">
                  <a:pos x="67" y="46"/>
                </a:cxn>
                <a:cxn ang="0">
                  <a:pos x="60" y="46"/>
                </a:cxn>
                <a:cxn ang="0">
                  <a:pos x="53" y="46"/>
                </a:cxn>
                <a:cxn ang="0">
                  <a:pos x="46" y="42"/>
                </a:cxn>
                <a:cxn ang="0">
                  <a:pos x="42" y="35"/>
                </a:cxn>
                <a:cxn ang="0">
                  <a:pos x="39" y="28"/>
                </a:cxn>
                <a:cxn ang="0">
                  <a:pos x="35" y="21"/>
                </a:cxn>
                <a:cxn ang="0">
                  <a:pos x="35" y="18"/>
                </a:cxn>
                <a:cxn ang="0">
                  <a:pos x="32" y="14"/>
                </a:cxn>
                <a:cxn ang="0">
                  <a:pos x="32" y="14"/>
                </a:cxn>
                <a:cxn ang="0">
                  <a:pos x="28" y="11"/>
                </a:cxn>
                <a:cxn ang="0">
                  <a:pos x="25" y="7"/>
                </a:cxn>
                <a:cxn ang="0">
                  <a:pos x="21" y="4"/>
                </a:cxn>
                <a:cxn ang="0">
                  <a:pos x="14" y="0"/>
                </a:cxn>
                <a:cxn ang="0">
                  <a:pos x="7" y="0"/>
                </a:cxn>
                <a:cxn ang="0">
                  <a:pos x="4" y="7"/>
                </a:cxn>
                <a:cxn ang="0">
                  <a:pos x="4" y="7"/>
                </a:cxn>
                <a:cxn ang="0">
                  <a:pos x="0" y="11"/>
                </a:cxn>
                <a:cxn ang="0">
                  <a:pos x="0" y="11"/>
                </a:cxn>
                <a:cxn ang="0">
                  <a:pos x="0" y="14"/>
                </a:cxn>
              </a:cxnLst>
              <a:rect l="0" t="0" r="r" b="b"/>
              <a:pathLst>
                <a:path w="130" h="113">
                  <a:moveTo>
                    <a:pt x="0" y="14"/>
                  </a:moveTo>
                  <a:lnTo>
                    <a:pt x="7" y="21"/>
                  </a:lnTo>
                  <a:lnTo>
                    <a:pt x="11" y="28"/>
                  </a:lnTo>
                  <a:lnTo>
                    <a:pt x="14" y="35"/>
                  </a:lnTo>
                  <a:lnTo>
                    <a:pt x="14" y="42"/>
                  </a:lnTo>
                  <a:lnTo>
                    <a:pt x="18" y="46"/>
                  </a:lnTo>
                  <a:lnTo>
                    <a:pt x="18" y="49"/>
                  </a:lnTo>
                  <a:lnTo>
                    <a:pt x="21" y="53"/>
                  </a:lnTo>
                  <a:lnTo>
                    <a:pt x="25" y="53"/>
                  </a:lnTo>
                  <a:lnTo>
                    <a:pt x="32" y="53"/>
                  </a:lnTo>
                  <a:lnTo>
                    <a:pt x="39" y="53"/>
                  </a:lnTo>
                  <a:lnTo>
                    <a:pt x="46" y="56"/>
                  </a:lnTo>
                  <a:lnTo>
                    <a:pt x="49" y="56"/>
                  </a:lnTo>
                  <a:lnTo>
                    <a:pt x="56" y="60"/>
                  </a:lnTo>
                  <a:lnTo>
                    <a:pt x="67" y="60"/>
                  </a:lnTo>
                  <a:lnTo>
                    <a:pt x="74" y="60"/>
                  </a:lnTo>
                  <a:lnTo>
                    <a:pt x="78" y="64"/>
                  </a:lnTo>
                  <a:lnTo>
                    <a:pt x="92" y="78"/>
                  </a:lnTo>
                  <a:lnTo>
                    <a:pt x="102" y="95"/>
                  </a:lnTo>
                  <a:lnTo>
                    <a:pt x="120" y="113"/>
                  </a:lnTo>
                  <a:lnTo>
                    <a:pt x="123" y="113"/>
                  </a:lnTo>
                  <a:lnTo>
                    <a:pt x="130" y="32"/>
                  </a:lnTo>
                  <a:lnTo>
                    <a:pt x="123" y="28"/>
                  </a:lnTo>
                  <a:lnTo>
                    <a:pt x="116" y="25"/>
                  </a:lnTo>
                  <a:lnTo>
                    <a:pt x="106" y="18"/>
                  </a:lnTo>
                  <a:lnTo>
                    <a:pt x="99" y="18"/>
                  </a:lnTo>
                  <a:lnTo>
                    <a:pt x="92" y="14"/>
                  </a:lnTo>
                  <a:lnTo>
                    <a:pt x="81" y="18"/>
                  </a:lnTo>
                  <a:lnTo>
                    <a:pt x="78" y="21"/>
                  </a:lnTo>
                  <a:lnTo>
                    <a:pt x="78" y="25"/>
                  </a:lnTo>
                  <a:lnTo>
                    <a:pt x="74" y="28"/>
                  </a:lnTo>
                  <a:lnTo>
                    <a:pt x="74" y="35"/>
                  </a:lnTo>
                  <a:lnTo>
                    <a:pt x="70" y="42"/>
                  </a:lnTo>
                  <a:lnTo>
                    <a:pt x="67" y="46"/>
                  </a:lnTo>
                  <a:lnTo>
                    <a:pt x="60" y="46"/>
                  </a:lnTo>
                  <a:lnTo>
                    <a:pt x="53" y="46"/>
                  </a:lnTo>
                  <a:lnTo>
                    <a:pt x="46" y="42"/>
                  </a:lnTo>
                  <a:lnTo>
                    <a:pt x="42" y="35"/>
                  </a:lnTo>
                  <a:lnTo>
                    <a:pt x="39" y="28"/>
                  </a:lnTo>
                  <a:lnTo>
                    <a:pt x="35" y="21"/>
                  </a:lnTo>
                  <a:lnTo>
                    <a:pt x="35" y="18"/>
                  </a:lnTo>
                  <a:lnTo>
                    <a:pt x="32" y="14"/>
                  </a:lnTo>
                  <a:lnTo>
                    <a:pt x="32" y="14"/>
                  </a:lnTo>
                  <a:lnTo>
                    <a:pt x="28" y="11"/>
                  </a:lnTo>
                  <a:lnTo>
                    <a:pt x="25" y="7"/>
                  </a:lnTo>
                  <a:lnTo>
                    <a:pt x="21" y="4"/>
                  </a:lnTo>
                  <a:lnTo>
                    <a:pt x="14" y="0"/>
                  </a:lnTo>
                  <a:lnTo>
                    <a:pt x="7" y="0"/>
                  </a:lnTo>
                  <a:lnTo>
                    <a:pt x="4" y="7"/>
                  </a:lnTo>
                  <a:lnTo>
                    <a:pt x="4" y="7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7" name="Freeform 325"/>
            <p:cNvSpPr>
              <a:spLocks/>
            </p:cNvSpPr>
            <p:nvPr userDrawn="1"/>
          </p:nvSpPr>
          <p:spPr bwMode="gray">
            <a:xfrm>
              <a:off x="2183" y="2495"/>
              <a:ext cx="551" cy="463"/>
            </a:xfrm>
            <a:custGeom>
              <a:avLst/>
              <a:gdLst/>
              <a:ahLst/>
              <a:cxnLst>
                <a:cxn ang="0">
                  <a:pos x="458" y="117"/>
                </a:cxn>
                <a:cxn ang="0">
                  <a:pos x="437" y="95"/>
                </a:cxn>
                <a:cxn ang="0">
                  <a:pos x="430" y="71"/>
                </a:cxn>
                <a:cxn ang="0">
                  <a:pos x="416" y="46"/>
                </a:cxn>
                <a:cxn ang="0">
                  <a:pos x="399" y="43"/>
                </a:cxn>
                <a:cxn ang="0">
                  <a:pos x="399" y="25"/>
                </a:cxn>
                <a:cxn ang="0">
                  <a:pos x="391" y="4"/>
                </a:cxn>
                <a:cxn ang="0">
                  <a:pos x="377" y="7"/>
                </a:cxn>
                <a:cxn ang="0">
                  <a:pos x="374" y="53"/>
                </a:cxn>
                <a:cxn ang="0">
                  <a:pos x="356" y="88"/>
                </a:cxn>
                <a:cxn ang="0">
                  <a:pos x="342" y="81"/>
                </a:cxn>
                <a:cxn ang="0">
                  <a:pos x="303" y="57"/>
                </a:cxn>
                <a:cxn ang="0">
                  <a:pos x="310" y="36"/>
                </a:cxn>
                <a:cxn ang="0">
                  <a:pos x="318" y="22"/>
                </a:cxn>
                <a:cxn ang="0">
                  <a:pos x="296" y="14"/>
                </a:cxn>
                <a:cxn ang="0">
                  <a:pos x="272" y="4"/>
                </a:cxn>
                <a:cxn ang="0">
                  <a:pos x="265" y="11"/>
                </a:cxn>
                <a:cxn ang="0">
                  <a:pos x="258" y="7"/>
                </a:cxn>
                <a:cxn ang="0">
                  <a:pos x="247" y="0"/>
                </a:cxn>
                <a:cxn ang="0">
                  <a:pos x="233" y="11"/>
                </a:cxn>
                <a:cxn ang="0">
                  <a:pos x="240" y="18"/>
                </a:cxn>
                <a:cxn ang="0">
                  <a:pos x="212" y="29"/>
                </a:cxn>
                <a:cxn ang="0">
                  <a:pos x="205" y="46"/>
                </a:cxn>
                <a:cxn ang="0">
                  <a:pos x="212" y="60"/>
                </a:cxn>
                <a:cxn ang="0">
                  <a:pos x="198" y="60"/>
                </a:cxn>
                <a:cxn ang="0">
                  <a:pos x="177" y="50"/>
                </a:cxn>
                <a:cxn ang="0">
                  <a:pos x="145" y="67"/>
                </a:cxn>
                <a:cxn ang="0">
                  <a:pos x="134" y="85"/>
                </a:cxn>
                <a:cxn ang="0">
                  <a:pos x="120" y="95"/>
                </a:cxn>
                <a:cxn ang="0">
                  <a:pos x="110" y="120"/>
                </a:cxn>
                <a:cxn ang="0">
                  <a:pos x="64" y="141"/>
                </a:cxn>
                <a:cxn ang="0">
                  <a:pos x="15" y="159"/>
                </a:cxn>
                <a:cxn ang="0">
                  <a:pos x="0" y="187"/>
                </a:cxn>
                <a:cxn ang="0">
                  <a:pos x="7" y="215"/>
                </a:cxn>
                <a:cxn ang="0">
                  <a:pos x="18" y="282"/>
                </a:cxn>
                <a:cxn ang="0">
                  <a:pos x="29" y="314"/>
                </a:cxn>
                <a:cxn ang="0">
                  <a:pos x="18" y="356"/>
                </a:cxn>
                <a:cxn ang="0">
                  <a:pos x="29" y="360"/>
                </a:cxn>
                <a:cxn ang="0">
                  <a:pos x="36" y="370"/>
                </a:cxn>
                <a:cxn ang="0">
                  <a:pos x="67" y="370"/>
                </a:cxn>
                <a:cxn ang="0">
                  <a:pos x="81" y="356"/>
                </a:cxn>
                <a:cxn ang="0">
                  <a:pos x="131" y="360"/>
                </a:cxn>
                <a:cxn ang="0">
                  <a:pos x="148" y="342"/>
                </a:cxn>
                <a:cxn ang="0">
                  <a:pos x="222" y="310"/>
                </a:cxn>
                <a:cxn ang="0">
                  <a:pos x="286" y="332"/>
                </a:cxn>
                <a:cxn ang="0">
                  <a:pos x="349" y="381"/>
                </a:cxn>
                <a:cxn ang="0">
                  <a:pos x="363" y="413"/>
                </a:cxn>
                <a:cxn ang="0">
                  <a:pos x="399" y="420"/>
                </a:cxn>
                <a:cxn ang="0">
                  <a:pos x="420" y="416"/>
                </a:cxn>
                <a:cxn ang="0">
                  <a:pos x="441" y="430"/>
                </a:cxn>
                <a:cxn ang="0">
                  <a:pos x="480" y="409"/>
                </a:cxn>
                <a:cxn ang="0">
                  <a:pos x="487" y="377"/>
                </a:cxn>
                <a:cxn ang="0">
                  <a:pos x="494" y="353"/>
                </a:cxn>
                <a:cxn ang="0">
                  <a:pos x="508" y="328"/>
                </a:cxn>
                <a:cxn ang="0">
                  <a:pos x="536" y="289"/>
                </a:cxn>
                <a:cxn ang="0">
                  <a:pos x="532" y="222"/>
                </a:cxn>
                <a:cxn ang="0">
                  <a:pos x="515" y="180"/>
                </a:cxn>
              </a:cxnLst>
              <a:rect l="0" t="0" r="r" b="b"/>
              <a:pathLst>
                <a:path w="536" h="430">
                  <a:moveTo>
                    <a:pt x="515" y="180"/>
                  </a:moveTo>
                  <a:lnTo>
                    <a:pt x="480" y="152"/>
                  </a:lnTo>
                  <a:lnTo>
                    <a:pt x="480" y="141"/>
                  </a:lnTo>
                  <a:lnTo>
                    <a:pt x="458" y="120"/>
                  </a:lnTo>
                  <a:lnTo>
                    <a:pt x="458" y="117"/>
                  </a:lnTo>
                  <a:lnTo>
                    <a:pt x="455" y="113"/>
                  </a:lnTo>
                  <a:lnTo>
                    <a:pt x="451" y="110"/>
                  </a:lnTo>
                  <a:lnTo>
                    <a:pt x="444" y="106"/>
                  </a:lnTo>
                  <a:lnTo>
                    <a:pt x="441" y="99"/>
                  </a:lnTo>
                  <a:lnTo>
                    <a:pt x="437" y="95"/>
                  </a:lnTo>
                  <a:lnTo>
                    <a:pt x="437" y="92"/>
                  </a:lnTo>
                  <a:lnTo>
                    <a:pt x="434" y="85"/>
                  </a:lnTo>
                  <a:lnTo>
                    <a:pt x="434" y="78"/>
                  </a:lnTo>
                  <a:lnTo>
                    <a:pt x="430" y="74"/>
                  </a:lnTo>
                  <a:lnTo>
                    <a:pt x="430" y="71"/>
                  </a:lnTo>
                  <a:lnTo>
                    <a:pt x="427" y="71"/>
                  </a:lnTo>
                  <a:lnTo>
                    <a:pt x="423" y="67"/>
                  </a:lnTo>
                  <a:lnTo>
                    <a:pt x="420" y="60"/>
                  </a:lnTo>
                  <a:lnTo>
                    <a:pt x="416" y="53"/>
                  </a:lnTo>
                  <a:lnTo>
                    <a:pt x="416" y="46"/>
                  </a:lnTo>
                  <a:lnTo>
                    <a:pt x="413" y="46"/>
                  </a:lnTo>
                  <a:lnTo>
                    <a:pt x="409" y="43"/>
                  </a:lnTo>
                  <a:lnTo>
                    <a:pt x="406" y="43"/>
                  </a:lnTo>
                  <a:lnTo>
                    <a:pt x="402" y="43"/>
                  </a:lnTo>
                  <a:lnTo>
                    <a:pt x="399" y="43"/>
                  </a:lnTo>
                  <a:lnTo>
                    <a:pt x="399" y="39"/>
                  </a:lnTo>
                  <a:lnTo>
                    <a:pt x="395" y="36"/>
                  </a:lnTo>
                  <a:lnTo>
                    <a:pt x="395" y="29"/>
                  </a:lnTo>
                  <a:lnTo>
                    <a:pt x="399" y="25"/>
                  </a:lnTo>
                  <a:lnTo>
                    <a:pt x="399" y="25"/>
                  </a:lnTo>
                  <a:lnTo>
                    <a:pt x="399" y="22"/>
                  </a:lnTo>
                  <a:lnTo>
                    <a:pt x="399" y="18"/>
                  </a:lnTo>
                  <a:lnTo>
                    <a:pt x="399" y="14"/>
                  </a:lnTo>
                  <a:lnTo>
                    <a:pt x="395" y="7"/>
                  </a:lnTo>
                  <a:lnTo>
                    <a:pt x="391" y="4"/>
                  </a:lnTo>
                  <a:lnTo>
                    <a:pt x="388" y="0"/>
                  </a:lnTo>
                  <a:lnTo>
                    <a:pt x="381" y="0"/>
                  </a:lnTo>
                  <a:lnTo>
                    <a:pt x="377" y="0"/>
                  </a:lnTo>
                  <a:lnTo>
                    <a:pt x="377" y="4"/>
                  </a:lnTo>
                  <a:lnTo>
                    <a:pt x="377" y="7"/>
                  </a:lnTo>
                  <a:lnTo>
                    <a:pt x="377" y="11"/>
                  </a:lnTo>
                  <a:lnTo>
                    <a:pt x="377" y="11"/>
                  </a:lnTo>
                  <a:lnTo>
                    <a:pt x="374" y="43"/>
                  </a:lnTo>
                  <a:lnTo>
                    <a:pt x="374" y="46"/>
                  </a:lnTo>
                  <a:lnTo>
                    <a:pt x="374" y="53"/>
                  </a:lnTo>
                  <a:lnTo>
                    <a:pt x="370" y="60"/>
                  </a:lnTo>
                  <a:lnTo>
                    <a:pt x="367" y="67"/>
                  </a:lnTo>
                  <a:lnTo>
                    <a:pt x="367" y="78"/>
                  </a:lnTo>
                  <a:lnTo>
                    <a:pt x="363" y="81"/>
                  </a:lnTo>
                  <a:lnTo>
                    <a:pt x="356" y="88"/>
                  </a:lnTo>
                  <a:lnTo>
                    <a:pt x="353" y="88"/>
                  </a:lnTo>
                  <a:lnTo>
                    <a:pt x="349" y="88"/>
                  </a:lnTo>
                  <a:lnTo>
                    <a:pt x="346" y="88"/>
                  </a:lnTo>
                  <a:lnTo>
                    <a:pt x="346" y="85"/>
                  </a:lnTo>
                  <a:lnTo>
                    <a:pt x="342" y="81"/>
                  </a:lnTo>
                  <a:lnTo>
                    <a:pt x="332" y="78"/>
                  </a:lnTo>
                  <a:lnTo>
                    <a:pt x="325" y="74"/>
                  </a:lnTo>
                  <a:lnTo>
                    <a:pt x="318" y="67"/>
                  </a:lnTo>
                  <a:lnTo>
                    <a:pt x="310" y="64"/>
                  </a:lnTo>
                  <a:lnTo>
                    <a:pt x="303" y="57"/>
                  </a:lnTo>
                  <a:lnTo>
                    <a:pt x="300" y="57"/>
                  </a:lnTo>
                  <a:lnTo>
                    <a:pt x="300" y="53"/>
                  </a:lnTo>
                  <a:lnTo>
                    <a:pt x="303" y="46"/>
                  </a:lnTo>
                  <a:lnTo>
                    <a:pt x="307" y="43"/>
                  </a:lnTo>
                  <a:lnTo>
                    <a:pt x="310" y="36"/>
                  </a:lnTo>
                  <a:lnTo>
                    <a:pt x="314" y="36"/>
                  </a:lnTo>
                  <a:lnTo>
                    <a:pt x="318" y="32"/>
                  </a:lnTo>
                  <a:lnTo>
                    <a:pt x="318" y="29"/>
                  </a:lnTo>
                  <a:lnTo>
                    <a:pt x="318" y="25"/>
                  </a:lnTo>
                  <a:lnTo>
                    <a:pt x="318" y="22"/>
                  </a:lnTo>
                  <a:lnTo>
                    <a:pt x="314" y="18"/>
                  </a:lnTo>
                  <a:lnTo>
                    <a:pt x="307" y="14"/>
                  </a:lnTo>
                  <a:lnTo>
                    <a:pt x="300" y="14"/>
                  </a:lnTo>
                  <a:lnTo>
                    <a:pt x="296" y="14"/>
                  </a:lnTo>
                  <a:lnTo>
                    <a:pt x="296" y="14"/>
                  </a:lnTo>
                  <a:lnTo>
                    <a:pt x="282" y="18"/>
                  </a:lnTo>
                  <a:lnTo>
                    <a:pt x="282" y="18"/>
                  </a:lnTo>
                  <a:lnTo>
                    <a:pt x="279" y="11"/>
                  </a:lnTo>
                  <a:lnTo>
                    <a:pt x="275" y="7"/>
                  </a:lnTo>
                  <a:lnTo>
                    <a:pt x="272" y="4"/>
                  </a:lnTo>
                  <a:lnTo>
                    <a:pt x="268" y="4"/>
                  </a:lnTo>
                  <a:lnTo>
                    <a:pt x="268" y="4"/>
                  </a:lnTo>
                  <a:lnTo>
                    <a:pt x="268" y="7"/>
                  </a:lnTo>
                  <a:lnTo>
                    <a:pt x="268" y="11"/>
                  </a:lnTo>
                  <a:lnTo>
                    <a:pt x="265" y="11"/>
                  </a:lnTo>
                  <a:lnTo>
                    <a:pt x="265" y="11"/>
                  </a:lnTo>
                  <a:lnTo>
                    <a:pt x="258" y="11"/>
                  </a:lnTo>
                  <a:lnTo>
                    <a:pt x="258" y="11"/>
                  </a:lnTo>
                  <a:lnTo>
                    <a:pt x="258" y="7"/>
                  </a:lnTo>
                  <a:lnTo>
                    <a:pt x="258" y="7"/>
                  </a:lnTo>
                  <a:lnTo>
                    <a:pt x="261" y="4"/>
                  </a:lnTo>
                  <a:lnTo>
                    <a:pt x="258" y="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47" y="0"/>
                  </a:lnTo>
                  <a:lnTo>
                    <a:pt x="244" y="0"/>
                  </a:lnTo>
                  <a:lnTo>
                    <a:pt x="240" y="0"/>
                  </a:lnTo>
                  <a:lnTo>
                    <a:pt x="236" y="4"/>
                  </a:lnTo>
                  <a:lnTo>
                    <a:pt x="233" y="7"/>
                  </a:lnTo>
                  <a:lnTo>
                    <a:pt x="233" y="11"/>
                  </a:lnTo>
                  <a:lnTo>
                    <a:pt x="233" y="11"/>
                  </a:lnTo>
                  <a:lnTo>
                    <a:pt x="244" y="11"/>
                  </a:lnTo>
                  <a:lnTo>
                    <a:pt x="244" y="14"/>
                  </a:lnTo>
                  <a:lnTo>
                    <a:pt x="244" y="18"/>
                  </a:lnTo>
                  <a:lnTo>
                    <a:pt x="240" y="18"/>
                  </a:lnTo>
                  <a:lnTo>
                    <a:pt x="240" y="18"/>
                  </a:lnTo>
                  <a:lnTo>
                    <a:pt x="222" y="22"/>
                  </a:lnTo>
                  <a:lnTo>
                    <a:pt x="219" y="22"/>
                  </a:lnTo>
                  <a:lnTo>
                    <a:pt x="215" y="25"/>
                  </a:lnTo>
                  <a:lnTo>
                    <a:pt x="212" y="29"/>
                  </a:lnTo>
                  <a:lnTo>
                    <a:pt x="212" y="32"/>
                  </a:lnTo>
                  <a:lnTo>
                    <a:pt x="212" y="36"/>
                  </a:lnTo>
                  <a:lnTo>
                    <a:pt x="212" y="43"/>
                  </a:lnTo>
                  <a:lnTo>
                    <a:pt x="208" y="43"/>
                  </a:lnTo>
                  <a:lnTo>
                    <a:pt x="205" y="46"/>
                  </a:lnTo>
                  <a:lnTo>
                    <a:pt x="208" y="50"/>
                  </a:lnTo>
                  <a:lnTo>
                    <a:pt x="208" y="50"/>
                  </a:lnTo>
                  <a:lnTo>
                    <a:pt x="212" y="53"/>
                  </a:lnTo>
                  <a:lnTo>
                    <a:pt x="212" y="57"/>
                  </a:lnTo>
                  <a:lnTo>
                    <a:pt x="212" y="60"/>
                  </a:lnTo>
                  <a:lnTo>
                    <a:pt x="208" y="64"/>
                  </a:lnTo>
                  <a:lnTo>
                    <a:pt x="208" y="64"/>
                  </a:lnTo>
                  <a:lnTo>
                    <a:pt x="205" y="64"/>
                  </a:lnTo>
                  <a:lnTo>
                    <a:pt x="201" y="64"/>
                  </a:lnTo>
                  <a:lnTo>
                    <a:pt x="198" y="60"/>
                  </a:lnTo>
                  <a:lnTo>
                    <a:pt x="191" y="57"/>
                  </a:lnTo>
                  <a:lnTo>
                    <a:pt x="187" y="57"/>
                  </a:lnTo>
                  <a:lnTo>
                    <a:pt x="184" y="53"/>
                  </a:lnTo>
                  <a:lnTo>
                    <a:pt x="180" y="50"/>
                  </a:lnTo>
                  <a:lnTo>
                    <a:pt x="177" y="50"/>
                  </a:lnTo>
                  <a:lnTo>
                    <a:pt x="170" y="50"/>
                  </a:lnTo>
                  <a:lnTo>
                    <a:pt x="163" y="53"/>
                  </a:lnTo>
                  <a:lnTo>
                    <a:pt x="155" y="57"/>
                  </a:lnTo>
                  <a:lnTo>
                    <a:pt x="152" y="60"/>
                  </a:lnTo>
                  <a:lnTo>
                    <a:pt x="145" y="67"/>
                  </a:lnTo>
                  <a:lnTo>
                    <a:pt x="145" y="71"/>
                  </a:lnTo>
                  <a:lnTo>
                    <a:pt x="145" y="74"/>
                  </a:lnTo>
                  <a:lnTo>
                    <a:pt x="138" y="74"/>
                  </a:lnTo>
                  <a:lnTo>
                    <a:pt x="134" y="78"/>
                  </a:lnTo>
                  <a:lnTo>
                    <a:pt x="134" y="85"/>
                  </a:lnTo>
                  <a:lnTo>
                    <a:pt x="134" y="88"/>
                  </a:lnTo>
                  <a:lnTo>
                    <a:pt x="134" y="88"/>
                  </a:lnTo>
                  <a:lnTo>
                    <a:pt x="127" y="88"/>
                  </a:lnTo>
                  <a:lnTo>
                    <a:pt x="124" y="92"/>
                  </a:lnTo>
                  <a:lnTo>
                    <a:pt x="120" y="95"/>
                  </a:lnTo>
                  <a:lnTo>
                    <a:pt x="117" y="99"/>
                  </a:lnTo>
                  <a:lnTo>
                    <a:pt x="113" y="106"/>
                  </a:lnTo>
                  <a:lnTo>
                    <a:pt x="113" y="110"/>
                  </a:lnTo>
                  <a:lnTo>
                    <a:pt x="113" y="113"/>
                  </a:lnTo>
                  <a:lnTo>
                    <a:pt x="110" y="120"/>
                  </a:lnTo>
                  <a:lnTo>
                    <a:pt x="106" y="127"/>
                  </a:lnTo>
                  <a:lnTo>
                    <a:pt x="99" y="131"/>
                  </a:lnTo>
                  <a:lnTo>
                    <a:pt x="96" y="134"/>
                  </a:lnTo>
                  <a:lnTo>
                    <a:pt x="96" y="138"/>
                  </a:lnTo>
                  <a:lnTo>
                    <a:pt x="64" y="141"/>
                  </a:lnTo>
                  <a:lnTo>
                    <a:pt x="32" y="145"/>
                  </a:lnTo>
                  <a:lnTo>
                    <a:pt x="29" y="145"/>
                  </a:lnTo>
                  <a:lnTo>
                    <a:pt x="25" y="148"/>
                  </a:lnTo>
                  <a:lnTo>
                    <a:pt x="22" y="155"/>
                  </a:lnTo>
                  <a:lnTo>
                    <a:pt x="15" y="159"/>
                  </a:lnTo>
                  <a:lnTo>
                    <a:pt x="7" y="166"/>
                  </a:lnTo>
                  <a:lnTo>
                    <a:pt x="4" y="169"/>
                  </a:lnTo>
                  <a:lnTo>
                    <a:pt x="0" y="173"/>
                  </a:lnTo>
                  <a:lnTo>
                    <a:pt x="0" y="180"/>
                  </a:lnTo>
                  <a:lnTo>
                    <a:pt x="0" y="187"/>
                  </a:lnTo>
                  <a:lnTo>
                    <a:pt x="0" y="194"/>
                  </a:lnTo>
                  <a:lnTo>
                    <a:pt x="4" y="201"/>
                  </a:lnTo>
                  <a:lnTo>
                    <a:pt x="4" y="205"/>
                  </a:lnTo>
                  <a:lnTo>
                    <a:pt x="7" y="208"/>
                  </a:lnTo>
                  <a:lnTo>
                    <a:pt x="7" y="215"/>
                  </a:lnTo>
                  <a:lnTo>
                    <a:pt x="7" y="222"/>
                  </a:lnTo>
                  <a:lnTo>
                    <a:pt x="4" y="229"/>
                  </a:lnTo>
                  <a:lnTo>
                    <a:pt x="4" y="243"/>
                  </a:lnTo>
                  <a:lnTo>
                    <a:pt x="11" y="265"/>
                  </a:lnTo>
                  <a:lnTo>
                    <a:pt x="18" y="282"/>
                  </a:lnTo>
                  <a:lnTo>
                    <a:pt x="22" y="293"/>
                  </a:lnTo>
                  <a:lnTo>
                    <a:pt x="22" y="296"/>
                  </a:lnTo>
                  <a:lnTo>
                    <a:pt x="25" y="303"/>
                  </a:lnTo>
                  <a:lnTo>
                    <a:pt x="29" y="310"/>
                  </a:lnTo>
                  <a:lnTo>
                    <a:pt x="29" y="314"/>
                  </a:lnTo>
                  <a:lnTo>
                    <a:pt x="32" y="317"/>
                  </a:lnTo>
                  <a:lnTo>
                    <a:pt x="25" y="342"/>
                  </a:lnTo>
                  <a:lnTo>
                    <a:pt x="18" y="349"/>
                  </a:lnTo>
                  <a:lnTo>
                    <a:pt x="15" y="353"/>
                  </a:lnTo>
                  <a:lnTo>
                    <a:pt x="18" y="356"/>
                  </a:lnTo>
                  <a:lnTo>
                    <a:pt x="18" y="360"/>
                  </a:lnTo>
                  <a:lnTo>
                    <a:pt x="22" y="363"/>
                  </a:lnTo>
                  <a:lnTo>
                    <a:pt x="25" y="363"/>
                  </a:lnTo>
                  <a:lnTo>
                    <a:pt x="25" y="360"/>
                  </a:lnTo>
                  <a:lnTo>
                    <a:pt x="29" y="360"/>
                  </a:lnTo>
                  <a:lnTo>
                    <a:pt x="32" y="360"/>
                  </a:lnTo>
                  <a:lnTo>
                    <a:pt x="32" y="360"/>
                  </a:lnTo>
                  <a:lnTo>
                    <a:pt x="32" y="363"/>
                  </a:lnTo>
                  <a:lnTo>
                    <a:pt x="32" y="367"/>
                  </a:lnTo>
                  <a:lnTo>
                    <a:pt x="36" y="370"/>
                  </a:lnTo>
                  <a:lnTo>
                    <a:pt x="43" y="370"/>
                  </a:lnTo>
                  <a:lnTo>
                    <a:pt x="50" y="370"/>
                  </a:lnTo>
                  <a:lnTo>
                    <a:pt x="53" y="370"/>
                  </a:lnTo>
                  <a:lnTo>
                    <a:pt x="60" y="374"/>
                  </a:lnTo>
                  <a:lnTo>
                    <a:pt x="67" y="370"/>
                  </a:lnTo>
                  <a:lnTo>
                    <a:pt x="71" y="367"/>
                  </a:lnTo>
                  <a:lnTo>
                    <a:pt x="74" y="363"/>
                  </a:lnTo>
                  <a:lnTo>
                    <a:pt x="78" y="360"/>
                  </a:lnTo>
                  <a:lnTo>
                    <a:pt x="81" y="356"/>
                  </a:lnTo>
                  <a:lnTo>
                    <a:pt x="81" y="356"/>
                  </a:lnTo>
                  <a:lnTo>
                    <a:pt x="106" y="356"/>
                  </a:lnTo>
                  <a:lnTo>
                    <a:pt x="110" y="356"/>
                  </a:lnTo>
                  <a:lnTo>
                    <a:pt x="117" y="360"/>
                  </a:lnTo>
                  <a:lnTo>
                    <a:pt x="124" y="360"/>
                  </a:lnTo>
                  <a:lnTo>
                    <a:pt x="131" y="360"/>
                  </a:lnTo>
                  <a:lnTo>
                    <a:pt x="134" y="356"/>
                  </a:lnTo>
                  <a:lnTo>
                    <a:pt x="138" y="349"/>
                  </a:lnTo>
                  <a:lnTo>
                    <a:pt x="141" y="346"/>
                  </a:lnTo>
                  <a:lnTo>
                    <a:pt x="141" y="342"/>
                  </a:lnTo>
                  <a:lnTo>
                    <a:pt x="148" y="342"/>
                  </a:lnTo>
                  <a:lnTo>
                    <a:pt x="187" y="321"/>
                  </a:lnTo>
                  <a:lnTo>
                    <a:pt x="194" y="317"/>
                  </a:lnTo>
                  <a:lnTo>
                    <a:pt x="205" y="314"/>
                  </a:lnTo>
                  <a:lnTo>
                    <a:pt x="212" y="310"/>
                  </a:lnTo>
                  <a:lnTo>
                    <a:pt x="222" y="310"/>
                  </a:lnTo>
                  <a:lnTo>
                    <a:pt x="229" y="310"/>
                  </a:lnTo>
                  <a:lnTo>
                    <a:pt x="229" y="307"/>
                  </a:lnTo>
                  <a:lnTo>
                    <a:pt x="258" y="314"/>
                  </a:lnTo>
                  <a:lnTo>
                    <a:pt x="275" y="324"/>
                  </a:lnTo>
                  <a:lnTo>
                    <a:pt x="286" y="332"/>
                  </a:lnTo>
                  <a:lnTo>
                    <a:pt x="289" y="335"/>
                  </a:lnTo>
                  <a:lnTo>
                    <a:pt x="307" y="353"/>
                  </a:lnTo>
                  <a:lnTo>
                    <a:pt x="335" y="353"/>
                  </a:lnTo>
                  <a:lnTo>
                    <a:pt x="349" y="374"/>
                  </a:lnTo>
                  <a:lnTo>
                    <a:pt x="349" y="381"/>
                  </a:lnTo>
                  <a:lnTo>
                    <a:pt x="353" y="391"/>
                  </a:lnTo>
                  <a:lnTo>
                    <a:pt x="356" y="398"/>
                  </a:lnTo>
                  <a:lnTo>
                    <a:pt x="360" y="406"/>
                  </a:lnTo>
                  <a:lnTo>
                    <a:pt x="363" y="413"/>
                  </a:lnTo>
                  <a:lnTo>
                    <a:pt x="363" y="413"/>
                  </a:lnTo>
                  <a:lnTo>
                    <a:pt x="384" y="416"/>
                  </a:lnTo>
                  <a:lnTo>
                    <a:pt x="384" y="416"/>
                  </a:lnTo>
                  <a:lnTo>
                    <a:pt x="388" y="416"/>
                  </a:lnTo>
                  <a:lnTo>
                    <a:pt x="395" y="420"/>
                  </a:lnTo>
                  <a:lnTo>
                    <a:pt x="399" y="420"/>
                  </a:lnTo>
                  <a:lnTo>
                    <a:pt x="406" y="416"/>
                  </a:lnTo>
                  <a:lnTo>
                    <a:pt x="409" y="416"/>
                  </a:lnTo>
                  <a:lnTo>
                    <a:pt x="413" y="413"/>
                  </a:lnTo>
                  <a:lnTo>
                    <a:pt x="416" y="413"/>
                  </a:lnTo>
                  <a:lnTo>
                    <a:pt x="420" y="416"/>
                  </a:lnTo>
                  <a:lnTo>
                    <a:pt x="427" y="423"/>
                  </a:lnTo>
                  <a:lnTo>
                    <a:pt x="430" y="427"/>
                  </a:lnTo>
                  <a:lnTo>
                    <a:pt x="437" y="430"/>
                  </a:lnTo>
                  <a:lnTo>
                    <a:pt x="437" y="430"/>
                  </a:lnTo>
                  <a:lnTo>
                    <a:pt x="441" y="430"/>
                  </a:lnTo>
                  <a:lnTo>
                    <a:pt x="448" y="427"/>
                  </a:lnTo>
                  <a:lnTo>
                    <a:pt x="455" y="423"/>
                  </a:lnTo>
                  <a:lnTo>
                    <a:pt x="462" y="416"/>
                  </a:lnTo>
                  <a:lnTo>
                    <a:pt x="473" y="413"/>
                  </a:lnTo>
                  <a:lnTo>
                    <a:pt x="480" y="409"/>
                  </a:lnTo>
                  <a:lnTo>
                    <a:pt x="487" y="406"/>
                  </a:lnTo>
                  <a:lnTo>
                    <a:pt x="490" y="398"/>
                  </a:lnTo>
                  <a:lnTo>
                    <a:pt x="490" y="395"/>
                  </a:lnTo>
                  <a:lnTo>
                    <a:pt x="490" y="384"/>
                  </a:lnTo>
                  <a:lnTo>
                    <a:pt x="487" y="377"/>
                  </a:lnTo>
                  <a:lnTo>
                    <a:pt x="483" y="370"/>
                  </a:lnTo>
                  <a:lnTo>
                    <a:pt x="483" y="363"/>
                  </a:lnTo>
                  <a:lnTo>
                    <a:pt x="487" y="360"/>
                  </a:lnTo>
                  <a:lnTo>
                    <a:pt x="490" y="356"/>
                  </a:lnTo>
                  <a:lnTo>
                    <a:pt x="494" y="353"/>
                  </a:lnTo>
                  <a:lnTo>
                    <a:pt x="497" y="349"/>
                  </a:lnTo>
                  <a:lnTo>
                    <a:pt x="501" y="342"/>
                  </a:lnTo>
                  <a:lnTo>
                    <a:pt x="504" y="335"/>
                  </a:lnTo>
                  <a:lnTo>
                    <a:pt x="504" y="332"/>
                  </a:lnTo>
                  <a:lnTo>
                    <a:pt x="508" y="328"/>
                  </a:lnTo>
                  <a:lnTo>
                    <a:pt x="515" y="310"/>
                  </a:lnTo>
                  <a:lnTo>
                    <a:pt x="522" y="307"/>
                  </a:lnTo>
                  <a:lnTo>
                    <a:pt x="529" y="300"/>
                  </a:lnTo>
                  <a:lnTo>
                    <a:pt x="532" y="293"/>
                  </a:lnTo>
                  <a:lnTo>
                    <a:pt x="536" y="289"/>
                  </a:lnTo>
                  <a:lnTo>
                    <a:pt x="536" y="286"/>
                  </a:lnTo>
                  <a:lnTo>
                    <a:pt x="536" y="279"/>
                  </a:lnTo>
                  <a:lnTo>
                    <a:pt x="536" y="261"/>
                  </a:lnTo>
                  <a:lnTo>
                    <a:pt x="536" y="240"/>
                  </a:lnTo>
                  <a:lnTo>
                    <a:pt x="532" y="222"/>
                  </a:lnTo>
                  <a:lnTo>
                    <a:pt x="532" y="212"/>
                  </a:lnTo>
                  <a:lnTo>
                    <a:pt x="529" y="201"/>
                  </a:lnTo>
                  <a:lnTo>
                    <a:pt x="522" y="191"/>
                  </a:lnTo>
                  <a:lnTo>
                    <a:pt x="518" y="184"/>
                  </a:lnTo>
                  <a:lnTo>
                    <a:pt x="515" y="180"/>
                  </a:lnTo>
                  <a:lnTo>
                    <a:pt x="515" y="18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8" name="Freeform 326"/>
            <p:cNvSpPr>
              <a:spLocks/>
            </p:cNvSpPr>
            <p:nvPr userDrawn="1"/>
          </p:nvSpPr>
          <p:spPr bwMode="gray">
            <a:xfrm>
              <a:off x="2201" y="2404"/>
              <a:ext cx="22" cy="11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7"/>
                </a:cxn>
                <a:cxn ang="0">
                  <a:pos x="4" y="10"/>
                </a:cxn>
                <a:cxn ang="0">
                  <a:pos x="11" y="10"/>
                </a:cxn>
                <a:cxn ang="0">
                  <a:pos x="14" y="10"/>
                </a:cxn>
                <a:cxn ang="0">
                  <a:pos x="18" y="7"/>
                </a:cxn>
                <a:cxn ang="0">
                  <a:pos x="21" y="3"/>
                </a:cxn>
                <a:cxn ang="0">
                  <a:pos x="18" y="3"/>
                </a:cxn>
                <a:cxn ang="0">
                  <a:pos x="14" y="0"/>
                </a:cxn>
                <a:cxn ang="0">
                  <a:pos x="11" y="0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21" h="10">
                  <a:moveTo>
                    <a:pt x="0" y="3"/>
                  </a:moveTo>
                  <a:lnTo>
                    <a:pt x="0" y="7"/>
                  </a:lnTo>
                  <a:lnTo>
                    <a:pt x="4" y="10"/>
                  </a:lnTo>
                  <a:lnTo>
                    <a:pt x="11" y="10"/>
                  </a:lnTo>
                  <a:lnTo>
                    <a:pt x="14" y="10"/>
                  </a:lnTo>
                  <a:lnTo>
                    <a:pt x="18" y="7"/>
                  </a:lnTo>
                  <a:lnTo>
                    <a:pt x="21" y="3"/>
                  </a:lnTo>
                  <a:lnTo>
                    <a:pt x="18" y="3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9" name="Freeform 327"/>
            <p:cNvSpPr>
              <a:spLocks/>
            </p:cNvSpPr>
            <p:nvPr userDrawn="1"/>
          </p:nvSpPr>
          <p:spPr bwMode="gray">
            <a:xfrm>
              <a:off x="2237" y="2408"/>
              <a:ext cx="22" cy="7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4" y="7"/>
                </a:cxn>
                <a:cxn ang="0">
                  <a:pos x="7" y="7"/>
                </a:cxn>
                <a:cxn ang="0">
                  <a:pos x="11" y="7"/>
                </a:cxn>
                <a:cxn ang="0">
                  <a:pos x="14" y="7"/>
                </a:cxn>
                <a:cxn ang="0">
                  <a:pos x="18" y="7"/>
                </a:cxn>
                <a:cxn ang="0">
                  <a:pos x="21" y="4"/>
                </a:cxn>
                <a:cxn ang="0">
                  <a:pos x="18" y="0"/>
                </a:cxn>
                <a:cxn ang="0">
                  <a:pos x="11" y="0"/>
                </a:cxn>
                <a:cxn ang="0">
                  <a:pos x="7" y="0"/>
                </a:cxn>
                <a:cxn ang="0">
                  <a:pos x="4" y="0"/>
                </a:cxn>
                <a:cxn ang="0">
                  <a:pos x="0" y="4"/>
                </a:cxn>
              </a:cxnLst>
              <a:rect l="0" t="0" r="r" b="b"/>
              <a:pathLst>
                <a:path w="21" h="7">
                  <a:moveTo>
                    <a:pt x="0" y="4"/>
                  </a:moveTo>
                  <a:lnTo>
                    <a:pt x="4" y="7"/>
                  </a:lnTo>
                  <a:lnTo>
                    <a:pt x="7" y="7"/>
                  </a:lnTo>
                  <a:lnTo>
                    <a:pt x="11" y="7"/>
                  </a:lnTo>
                  <a:lnTo>
                    <a:pt x="14" y="7"/>
                  </a:lnTo>
                  <a:lnTo>
                    <a:pt x="18" y="7"/>
                  </a:lnTo>
                  <a:lnTo>
                    <a:pt x="21" y="4"/>
                  </a:lnTo>
                  <a:lnTo>
                    <a:pt x="18" y="0"/>
                  </a:lnTo>
                  <a:lnTo>
                    <a:pt x="11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0" y="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00" name="Freeform 328"/>
            <p:cNvSpPr>
              <a:spLocks/>
            </p:cNvSpPr>
            <p:nvPr userDrawn="1"/>
          </p:nvSpPr>
          <p:spPr bwMode="gray">
            <a:xfrm>
              <a:off x="2259" y="2419"/>
              <a:ext cx="15" cy="27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8"/>
                </a:cxn>
                <a:cxn ang="0">
                  <a:pos x="4" y="21"/>
                </a:cxn>
                <a:cxn ang="0">
                  <a:pos x="7" y="25"/>
                </a:cxn>
                <a:cxn ang="0">
                  <a:pos x="11" y="21"/>
                </a:cxn>
                <a:cxn ang="0">
                  <a:pos x="15" y="18"/>
                </a:cxn>
                <a:cxn ang="0">
                  <a:pos x="15" y="14"/>
                </a:cxn>
                <a:cxn ang="0">
                  <a:pos x="15" y="7"/>
                </a:cxn>
                <a:cxn ang="0">
                  <a:pos x="11" y="3"/>
                </a:cxn>
                <a:cxn ang="0">
                  <a:pos x="7" y="0"/>
                </a:cxn>
                <a:cxn ang="0">
                  <a:pos x="4" y="3"/>
                </a:cxn>
                <a:cxn ang="0">
                  <a:pos x="0" y="7"/>
                </a:cxn>
                <a:cxn ang="0">
                  <a:pos x="0" y="14"/>
                </a:cxn>
              </a:cxnLst>
              <a:rect l="0" t="0" r="r" b="b"/>
              <a:pathLst>
                <a:path w="15" h="25">
                  <a:moveTo>
                    <a:pt x="0" y="14"/>
                  </a:moveTo>
                  <a:lnTo>
                    <a:pt x="0" y="18"/>
                  </a:lnTo>
                  <a:lnTo>
                    <a:pt x="4" y="21"/>
                  </a:lnTo>
                  <a:lnTo>
                    <a:pt x="7" y="25"/>
                  </a:lnTo>
                  <a:lnTo>
                    <a:pt x="11" y="21"/>
                  </a:lnTo>
                  <a:lnTo>
                    <a:pt x="15" y="18"/>
                  </a:lnTo>
                  <a:lnTo>
                    <a:pt x="15" y="14"/>
                  </a:lnTo>
                  <a:lnTo>
                    <a:pt x="15" y="7"/>
                  </a:lnTo>
                  <a:lnTo>
                    <a:pt x="11" y="3"/>
                  </a:lnTo>
                  <a:lnTo>
                    <a:pt x="7" y="0"/>
                  </a:lnTo>
                  <a:lnTo>
                    <a:pt x="4" y="3"/>
                  </a:lnTo>
                  <a:lnTo>
                    <a:pt x="0" y="7"/>
                  </a:lnTo>
                  <a:lnTo>
                    <a:pt x="0" y="1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01" name="Freeform 329"/>
            <p:cNvSpPr>
              <a:spLocks/>
            </p:cNvSpPr>
            <p:nvPr userDrawn="1"/>
          </p:nvSpPr>
          <p:spPr bwMode="gray">
            <a:xfrm>
              <a:off x="2266" y="2400"/>
              <a:ext cx="44" cy="19"/>
            </a:xfrm>
            <a:custGeom>
              <a:avLst/>
              <a:gdLst/>
              <a:ahLst/>
              <a:cxnLst>
                <a:cxn ang="0">
                  <a:pos x="43" y="7"/>
                </a:cxn>
                <a:cxn ang="0">
                  <a:pos x="39" y="4"/>
                </a:cxn>
                <a:cxn ang="0">
                  <a:pos x="32" y="0"/>
                </a:cxn>
                <a:cxn ang="0">
                  <a:pos x="22" y="0"/>
                </a:cxn>
                <a:cxn ang="0">
                  <a:pos x="11" y="0"/>
                </a:cxn>
                <a:cxn ang="0">
                  <a:pos x="4" y="4"/>
                </a:cxn>
                <a:cxn ang="0">
                  <a:pos x="0" y="7"/>
                </a:cxn>
                <a:cxn ang="0">
                  <a:pos x="4" y="14"/>
                </a:cxn>
                <a:cxn ang="0">
                  <a:pos x="11" y="18"/>
                </a:cxn>
                <a:cxn ang="0">
                  <a:pos x="22" y="18"/>
                </a:cxn>
                <a:cxn ang="0">
                  <a:pos x="32" y="18"/>
                </a:cxn>
                <a:cxn ang="0">
                  <a:pos x="39" y="14"/>
                </a:cxn>
                <a:cxn ang="0">
                  <a:pos x="43" y="7"/>
                </a:cxn>
              </a:cxnLst>
              <a:rect l="0" t="0" r="r" b="b"/>
              <a:pathLst>
                <a:path w="43" h="18">
                  <a:moveTo>
                    <a:pt x="43" y="7"/>
                  </a:moveTo>
                  <a:lnTo>
                    <a:pt x="39" y="4"/>
                  </a:lnTo>
                  <a:lnTo>
                    <a:pt x="32" y="0"/>
                  </a:lnTo>
                  <a:lnTo>
                    <a:pt x="22" y="0"/>
                  </a:lnTo>
                  <a:lnTo>
                    <a:pt x="11" y="0"/>
                  </a:lnTo>
                  <a:lnTo>
                    <a:pt x="4" y="4"/>
                  </a:lnTo>
                  <a:lnTo>
                    <a:pt x="0" y="7"/>
                  </a:lnTo>
                  <a:lnTo>
                    <a:pt x="4" y="14"/>
                  </a:lnTo>
                  <a:lnTo>
                    <a:pt x="11" y="18"/>
                  </a:lnTo>
                  <a:lnTo>
                    <a:pt x="22" y="18"/>
                  </a:lnTo>
                  <a:lnTo>
                    <a:pt x="32" y="18"/>
                  </a:lnTo>
                  <a:lnTo>
                    <a:pt x="39" y="14"/>
                  </a:lnTo>
                  <a:lnTo>
                    <a:pt x="43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02" name="Freeform 330"/>
            <p:cNvSpPr>
              <a:spLocks/>
            </p:cNvSpPr>
            <p:nvPr userDrawn="1"/>
          </p:nvSpPr>
          <p:spPr bwMode="gray">
            <a:xfrm>
              <a:off x="1922" y="2207"/>
              <a:ext cx="148" cy="167"/>
            </a:xfrm>
            <a:custGeom>
              <a:avLst/>
              <a:gdLst/>
              <a:ahLst/>
              <a:cxnLst>
                <a:cxn ang="0">
                  <a:pos x="141" y="126"/>
                </a:cxn>
                <a:cxn ang="0">
                  <a:pos x="144" y="119"/>
                </a:cxn>
                <a:cxn ang="0">
                  <a:pos x="141" y="116"/>
                </a:cxn>
                <a:cxn ang="0">
                  <a:pos x="134" y="105"/>
                </a:cxn>
                <a:cxn ang="0">
                  <a:pos x="120" y="102"/>
                </a:cxn>
                <a:cxn ang="0">
                  <a:pos x="113" y="84"/>
                </a:cxn>
                <a:cxn ang="0">
                  <a:pos x="109" y="77"/>
                </a:cxn>
                <a:cxn ang="0">
                  <a:pos x="116" y="77"/>
                </a:cxn>
                <a:cxn ang="0">
                  <a:pos x="113" y="74"/>
                </a:cxn>
                <a:cxn ang="0">
                  <a:pos x="98" y="63"/>
                </a:cxn>
                <a:cxn ang="0">
                  <a:pos x="84" y="49"/>
                </a:cxn>
                <a:cxn ang="0">
                  <a:pos x="74" y="42"/>
                </a:cxn>
                <a:cxn ang="0">
                  <a:pos x="70" y="42"/>
                </a:cxn>
                <a:cxn ang="0">
                  <a:pos x="46" y="21"/>
                </a:cxn>
                <a:cxn ang="0">
                  <a:pos x="42" y="17"/>
                </a:cxn>
                <a:cxn ang="0">
                  <a:pos x="39" y="7"/>
                </a:cxn>
                <a:cxn ang="0">
                  <a:pos x="28" y="0"/>
                </a:cxn>
                <a:cxn ang="0">
                  <a:pos x="17" y="0"/>
                </a:cxn>
                <a:cxn ang="0">
                  <a:pos x="7" y="0"/>
                </a:cxn>
                <a:cxn ang="0">
                  <a:pos x="0" y="0"/>
                </a:cxn>
                <a:cxn ang="0">
                  <a:pos x="3" y="7"/>
                </a:cxn>
                <a:cxn ang="0">
                  <a:pos x="10" y="14"/>
                </a:cxn>
                <a:cxn ang="0">
                  <a:pos x="17" y="17"/>
                </a:cxn>
                <a:cxn ang="0">
                  <a:pos x="39" y="45"/>
                </a:cxn>
                <a:cxn ang="0">
                  <a:pos x="46" y="56"/>
                </a:cxn>
                <a:cxn ang="0">
                  <a:pos x="46" y="63"/>
                </a:cxn>
                <a:cxn ang="0">
                  <a:pos x="60" y="81"/>
                </a:cxn>
                <a:cxn ang="0">
                  <a:pos x="81" y="112"/>
                </a:cxn>
                <a:cxn ang="0">
                  <a:pos x="105" y="141"/>
                </a:cxn>
                <a:cxn ang="0">
                  <a:pos x="130" y="155"/>
                </a:cxn>
                <a:cxn ang="0">
                  <a:pos x="134" y="155"/>
                </a:cxn>
                <a:cxn ang="0">
                  <a:pos x="141" y="151"/>
                </a:cxn>
                <a:cxn ang="0">
                  <a:pos x="144" y="141"/>
                </a:cxn>
                <a:cxn ang="0">
                  <a:pos x="144" y="133"/>
                </a:cxn>
              </a:cxnLst>
              <a:rect l="0" t="0" r="r" b="b"/>
              <a:pathLst>
                <a:path w="144" h="155">
                  <a:moveTo>
                    <a:pt x="144" y="133"/>
                  </a:moveTo>
                  <a:lnTo>
                    <a:pt x="141" y="126"/>
                  </a:lnTo>
                  <a:lnTo>
                    <a:pt x="141" y="123"/>
                  </a:lnTo>
                  <a:lnTo>
                    <a:pt x="144" y="119"/>
                  </a:lnTo>
                  <a:lnTo>
                    <a:pt x="144" y="119"/>
                  </a:lnTo>
                  <a:lnTo>
                    <a:pt x="141" y="116"/>
                  </a:lnTo>
                  <a:lnTo>
                    <a:pt x="137" y="109"/>
                  </a:lnTo>
                  <a:lnTo>
                    <a:pt x="134" y="105"/>
                  </a:lnTo>
                  <a:lnTo>
                    <a:pt x="134" y="102"/>
                  </a:lnTo>
                  <a:lnTo>
                    <a:pt x="120" y="102"/>
                  </a:lnTo>
                  <a:lnTo>
                    <a:pt x="120" y="91"/>
                  </a:lnTo>
                  <a:lnTo>
                    <a:pt x="113" y="84"/>
                  </a:lnTo>
                  <a:lnTo>
                    <a:pt x="109" y="81"/>
                  </a:lnTo>
                  <a:lnTo>
                    <a:pt x="109" y="77"/>
                  </a:lnTo>
                  <a:lnTo>
                    <a:pt x="113" y="77"/>
                  </a:lnTo>
                  <a:lnTo>
                    <a:pt x="116" y="77"/>
                  </a:lnTo>
                  <a:lnTo>
                    <a:pt x="116" y="77"/>
                  </a:lnTo>
                  <a:lnTo>
                    <a:pt x="113" y="74"/>
                  </a:lnTo>
                  <a:lnTo>
                    <a:pt x="105" y="67"/>
                  </a:lnTo>
                  <a:lnTo>
                    <a:pt x="98" y="63"/>
                  </a:lnTo>
                  <a:lnTo>
                    <a:pt x="91" y="56"/>
                  </a:lnTo>
                  <a:lnTo>
                    <a:pt x="84" y="49"/>
                  </a:lnTo>
                  <a:lnTo>
                    <a:pt x="77" y="45"/>
                  </a:lnTo>
                  <a:lnTo>
                    <a:pt x="74" y="42"/>
                  </a:lnTo>
                  <a:lnTo>
                    <a:pt x="74" y="38"/>
                  </a:lnTo>
                  <a:lnTo>
                    <a:pt x="70" y="42"/>
                  </a:lnTo>
                  <a:lnTo>
                    <a:pt x="46" y="21"/>
                  </a:lnTo>
                  <a:lnTo>
                    <a:pt x="46" y="21"/>
                  </a:lnTo>
                  <a:lnTo>
                    <a:pt x="46" y="17"/>
                  </a:lnTo>
                  <a:lnTo>
                    <a:pt x="42" y="17"/>
                  </a:lnTo>
                  <a:lnTo>
                    <a:pt x="42" y="14"/>
                  </a:lnTo>
                  <a:lnTo>
                    <a:pt x="39" y="7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17" y="0"/>
                  </a:lnTo>
                  <a:lnTo>
                    <a:pt x="14" y="3"/>
                  </a:lnTo>
                  <a:lnTo>
                    <a:pt x="7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3" y="7"/>
                  </a:lnTo>
                  <a:lnTo>
                    <a:pt x="7" y="10"/>
                  </a:lnTo>
                  <a:lnTo>
                    <a:pt x="10" y="14"/>
                  </a:lnTo>
                  <a:lnTo>
                    <a:pt x="14" y="17"/>
                  </a:lnTo>
                  <a:lnTo>
                    <a:pt x="17" y="17"/>
                  </a:lnTo>
                  <a:lnTo>
                    <a:pt x="35" y="42"/>
                  </a:lnTo>
                  <a:lnTo>
                    <a:pt x="39" y="45"/>
                  </a:lnTo>
                  <a:lnTo>
                    <a:pt x="42" y="52"/>
                  </a:lnTo>
                  <a:lnTo>
                    <a:pt x="46" y="56"/>
                  </a:lnTo>
                  <a:lnTo>
                    <a:pt x="46" y="60"/>
                  </a:lnTo>
                  <a:lnTo>
                    <a:pt x="46" y="63"/>
                  </a:lnTo>
                  <a:lnTo>
                    <a:pt x="56" y="70"/>
                  </a:lnTo>
                  <a:lnTo>
                    <a:pt x="60" y="81"/>
                  </a:lnTo>
                  <a:lnTo>
                    <a:pt x="67" y="95"/>
                  </a:lnTo>
                  <a:lnTo>
                    <a:pt x="81" y="112"/>
                  </a:lnTo>
                  <a:lnTo>
                    <a:pt x="95" y="130"/>
                  </a:lnTo>
                  <a:lnTo>
                    <a:pt x="105" y="141"/>
                  </a:lnTo>
                  <a:lnTo>
                    <a:pt x="109" y="148"/>
                  </a:lnTo>
                  <a:lnTo>
                    <a:pt x="130" y="155"/>
                  </a:lnTo>
                  <a:lnTo>
                    <a:pt x="130" y="155"/>
                  </a:lnTo>
                  <a:lnTo>
                    <a:pt x="134" y="155"/>
                  </a:lnTo>
                  <a:lnTo>
                    <a:pt x="137" y="151"/>
                  </a:lnTo>
                  <a:lnTo>
                    <a:pt x="141" y="151"/>
                  </a:lnTo>
                  <a:lnTo>
                    <a:pt x="144" y="144"/>
                  </a:lnTo>
                  <a:lnTo>
                    <a:pt x="144" y="141"/>
                  </a:lnTo>
                  <a:lnTo>
                    <a:pt x="144" y="133"/>
                  </a:lnTo>
                  <a:lnTo>
                    <a:pt x="144" y="133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03" name="Freeform 331"/>
            <p:cNvSpPr>
              <a:spLocks/>
            </p:cNvSpPr>
            <p:nvPr userDrawn="1"/>
          </p:nvSpPr>
          <p:spPr bwMode="gray">
            <a:xfrm>
              <a:off x="2067" y="2377"/>
              <a:ext cx="123" cy="38"/>
            </a:xfrm>
            <a:custGeom>
              <a:avLst/>
              <a:gdLst/>
              <a:ahLst/>
              <a:cxnLst>
                <a:cxn ang="0">
                  <a:pos x="116" y="21"/>
                </a:cxn>
                <a:cxn ang="0">
                  <a:pos x="116" y="21"/>
                </a:cxn>
                <a:cxn ang="0">
                  <a:pos x="109" y="18"/>
                </a:cxn>
                <a:cxn ang="0">
                  <a:pos x="105" y="14"/>
                </a:cxn>
                <a:cxn ang="0">
                  <a:pos x="95" y="14"/>
                </a:cxn>
                <a:cxn ang="0">
                  <a:pos x="88" y="11"/>
                </a:cxn>
                <a:cxn ang="0">
                  <a:pos x="81" y="7"/>
                </a:cxn>
                <a:cxn ang="0">
                  <a:pos x="74" y="7"/>
                </a:cxn>
                <a:cxn ang="0">
                  <a:pos x="67" y="7"/>
                </a:cxn>
                <a:cxn ang="0">
                  <a:pos x="60" y="7"/>
                </a:cxn>
                <a:cxn ang="0">
                  <a:pos x="60" y="7"/>
                </a:cxn>
                <a:cxn ang="0">
                  <a:pos x="24" y="0"/>
                </a:cxn>
                <a:cxn ang="0">
                  <a:pos x="17" y="0"/>
                </a:cxn>
                <a:cxn ang="0">
                  <a:pos x="10" y="0"/>
                </a:cxn>
                <a:cxn ang="0">
                  <a:pos x="7" y="0"/>
                </a:cxn>
                <a:cxn ang="0">
                  <a:pos x="3" y="4"/>
                </a:cxn>
                <a:cxn ang="0">
                  <a:pos x="0" y="4"/>
                </a:cxn>
                <a:cxn ang="0">
                  <a:pos x="0" y="11"/>
                </a:cxn>
                <a:cxn ang="0">
                  <a:pos x="21" y="25"/>
                </a:cxn>
                <a:cxn ang="0">
                  <a:pos x="53" y="25"/>
                </a:cxn>
                <a:cxn ang="0">
                  <a:pos x="74" y="32"/>
                </a:cxn>
                <a:cxn ang="0">
                  <a:pos x="77" y="32"/>
                </a:cxn>
                <a:cxn ang="0">
                  <a:pos x="84" y="32"/>
                </a:cxn>
                <a:cxn ang="0">
                  <a:pos x="91" y="32"/>
                </a:cxn>
                <a:cxn ang="0">
                  <a:pos x="98" y="35"/>
                </a:cxn>
                <a:cxn ang="0">
                  <a:pos x="109" y="35"/>
                </a:cxn>
                <a:cxn ang="0">
                  <a:pos x="116" y="35"/>
                </a:cxn>
                <a:cxn ang="0">
                  <a:pos x="119" y="35"/>
                </a:cxn>
                <a:cxn ang="0">
                  <a:pos x="119" y="32"/>
                </a:cxn>
                <a:cxn ang="0">
                  <a:pos x="119" y="28"/>
                </a:cxn>
                <a:cxn ang="0">
                  <a:pos x="119" y="25"/>
                </a:cxn>
                <a:cxn ang="0">
                  <a:pos x="119" y="21"/>
                </a:cxn>
                <a:cxn ang="0">
                  <a:pos x="116" y="21"/>
                </a:cxn>
              </a:cxnLst>
              <a:rect l="0" t="0" r="r" b="b"/>
              <a:pathLst>
                <a:path w="119" h="35">
                  <a:moveTo>
                    <a:pt x="116" y="21"/>
                  </a:moveTo>
                  <a:lnTo>
                    <a:pt x="116" y="21"/>
                  </a:lnTo>
                  <a:lnTo>
                    <a:pt x="109" y="18"/>
                  </a:lnTo>
                  <a:lnTo>
                    <a:pt x="105" y="14"/>
                  </a:lnTo>
                  <a:lnTo>
                    <a:pt x="95" y="14"/>
                  </a:lnTo>
                  <a:lnTo>
                    <a:pt x="88" y="11"/>
                  </a:lnTo>
                  <a:lnTo>
                    <a:pt x="81" y="7"/>
                  </a:lnTo>
                  <a:lnTo>
                    <a:pt x="74" y="7"/>
                  </a:lnTo>
                  <a:lnTo>
                    <a:pt x="67" y="7"/>
                  </a:lnTo>
                  <a:lnTo>
                    <a:pt x="60" y="7"/>
                  </a:lnTo>
                  <a:lnTo>
                    <a:pt x="60" y="7"/>
                  </a:lnTo>
                  <a:lnTo>
                    <a:pt x="24" y="0"/>
                  </a:lnTo>
                  <a:lnTo>
                    <a:pt x="17" y="0"/>
                  </a:lnTo>
                  <a:lnTo>
                    <a:pt x="10" y="0"/>
                  </a:lnTo>
                  <a:lnTo>
                    <a:pt x="7" y="0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11"/>
                  </a:lnTo>
                  <a:lnTo>
                    <a:pt x="21" y="25"/>
                  </a:lnTo>
                  <a:lnTo>
                    <a:pt x="53" y="25"/>
                  </a:lnTo>
                  <a:lnTo>
                    <a:pt x="74" y="32"/>
                  </a:lnTo>
                  <a:lnTo>
                    <a:pt x="77" y="32"/>
                  </a:lnTo>
                  <a:lnTo>
                    <a:pt x="84" y="32"/>
                  </a:lnTo>
                  <a:lnTo>
                    <a:pt x="91" y="32"/>
                  </a:lnTo>
                  <a:lnTo>
                    <a:pt x="98" y="35"/>
                  </a:lnTo>
                  <a:lnTo>
                    <a:pt x="109" y="35"/>
                  </a:lnTo>
                  <a:lnTo>
                    <a:pt x="116" y="35"/>
                  </a:lnTo>
                  <a:lnTo>
                    <a:pt x="119" y="35"/>
                  </a:lnTo>
                  <a:lnTo>
                    <a:pt x="119" y="32"/>
                  </a:lnTo>
                  <a:lnTo>
                    <a:pt x="119" y="28"/>
                  </a:lnTo>
                  <a:lnTo>
                    <a:pt x="119" y="25"/>
                  </a:lnTo>
                  <a:lnTo>
                    <a:pt x="119" y="21"/>
                  </a:lnTo>
                  <a:lnTo>
                    <a:pt x="116" y="21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04" name="Freeform 332"/>
            <p:cNvSpPr>
              <a:spLocks/>
            </p:cNvSpPr>
            <p:nvPr userDrawn="1"/>
          </p:nvSpPr>
          <p:spPr bwMode="gray">
            <a:xfrm>
              <a:off x="2313" y="2404"/>
              <a:ext cx="66" cy="31"/>
            </a:xfrm>
            <a:custGeom>
              <a:avLst/>
              <a:gdLst/>
              <a:ahLst/>
              <a:cxnLst>
                <a:cxn ang="0">
                  <a:pos x="28" y="3"/>
                </a:cxn>
                <a:cxn ang="0">
                  <a:pos x="25" y="3"/>
                </a:cxn>
                <a:cxn ang="0">
                  <a:pos x="18" y="7"/>
                </a:cxn>
                <a:cxn ang="0">
                  <a:pos x="11" y="10"/>
                </a:cxn>
                <a:cxn ang="0">
                  <a:pos x="7" y="14"/>
                </a:cxn>
                <a:cxn ang="0">
                  <a:pos x="4" y="17"/>
                </a:cxn>
                <a:cxn ang="0">
                  <a:pos x="0" y="17"/>
                </a:cxn>
                <a:cxn ang="0">
                  <a:pos x="0" y="28"/>
                </a:cxn>
                <a:cxn ang="0">
                  <a:pos x="18" y="24"/>
                </a:cxn>
                <a:cxn ang="0">
                  <a:pos x="46" y="14"/>
                </a:cxn>
                <a:cxn ang="0">
                  <a:pos x="46" y="14"/>
                </a:cxn>
                <a:cxn ang="0">
                  <a:pos x="50" y="10"/>
                </a:cxn>
                <a:cxn ang="0">
                  <a:pos x="57" y="7"/>
                </a:cxn>
                <a:cxn ang="0">
                  <a:pos x="60" y="7"/>
                </a:cxn>
                <a:cxn ang="0">
                  <a:pos x="64" y="3"/>
                </a:cxn>
                <a:cxn ang="0">
                  <a:pos x="64" y="0"/>
                </a:cxn>
                <a:cxn ang="0">
                  <a:pos x="60" y="0"/>
                </a:cxn>
                <a:cxn ang="0">
                  <a:pos x="57" y="0"/>
                </a:cxn>
                <a:cxn ang="0">
                  <a:pos x="53" y="0"/>
                </a:cxn>
                <a:cxn ang="0">
                  <a:pos x="53" y="0"/>
                </a:cxn>
                <a:cxn ang="0">
                  <a:pos x="53" y="0"/>
                </a:cxn>
                <a:cxn ang="0">
                  <a:pos x="46" y="3"/>
                </a:cxn>
                <a:cxn ang="0">
                  <a:pos x="39" y="3"/>
                </a:cxn>
                <a:cxn ang="0">
                  <a:pos x="36" y="3"/>
                </a:cxn>
                <a:cxn ang="0">
                  <a:pos x="28" y="3"/>
                </a:cxn>
              </a:cxnLst>
              <a:rect l="0" t="0" r="r" b="b"/>
              <a:pathLst>
                <a:path w="64" h="28">
                  <a:moveTo>
                    <a:pt x="28" y="3"/>
                  </a:moveTo>
                  <a:lnTo>
                    <a:pt x="25" y="3"/>
                  </a:lnTo>
                  <a:lnTo>
                    <a:pt x="18" y="7"/>
                  </a:lnTo>
                  <a:lnTo>
                    <a:pt x="11" y="10"/>
                  </a:lnTo>
                  <a:lnTo>
                    <a:pt x="7" y="14"/>
                  </a:lnTo>
                  <a:lnTo>
                    <a:pt x="4" y="17"/>
                  </a:lnTo>
                  <a:lnTo>
                    <a:pt x="0" y="17"/>
                  </a:lnTo>
                  <a:lnTo>
                    <a:pt x="0" y="28"/>
                  </a:lnTo>
                  <a:lnTo>
                    <a:pt x="18" y="24"/>
                  </a:lnTo>
                  <a:lnTo>
                    <a:pt x="46" y="14"/>
                  </a:lnTo>
                  <a:lnTo>
                    <a:pt x="46" y="14"/>
                  </a:lnTo>
                  <a:lnTo>
                    <a:pt x="50" y="10"/>
                  </a:lnTo>
                  <a:lnTo>
                    <a:pt x="57" y="7"/>
                  </a:lnTo>
                  <a:lnTo>
                    <a:pt x="60" y="7"/>
                  </a:lnTo>
                  <a:lnTo>
                    <a:pt x="64" y="3"/>
                  </a:lnTo>
                  <a:lnTo>
                    <a:pt x="64" y="0"/>
                  </a:lnTo>
                  <a:lnTo>
                    <a:pt x="60" y="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0"/>
                  </a:lnTo>
                  <a:lnTo>
                    <a:pt x="53" y="0"/>
                  </a:lnTo>
                  <a:lnTo>
                    <a:pt x="46" y="3"/>
                  </a:lnTo>
                  <a:lnTo>
                    <a:pt x="39" y="3"/>
                  </a:lnTo>
                  <a:lnTo>
                    <a:pt x="36" y="3"/>
                  </a:lnTo>
                  <a:lnTo>
                    <a:pt x="28" y="3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05" name="Freeform 333"/>
            <p:cNvSpPr>
              <a:spLocks/>
            </p:cNvSpPr>
            <p:nvPr userDrawn="1"/>
          </p:nvSpPr>
          <p:spPr bwMode="gray">
            <a:xfrm>
              <a:off x="4614" y="1986"/>
              <a:ext cx="22" cy="12"/>
            </a:xfrm>
            <a:custGeom>
              <a:avLst/>
              <a:gdLst/>
              <a:ahLst/>
              <a:cxnLst>
                <a:cxn ang="0">
                  <a:pos x="21" y="7"/>
                </a:cxn>
                <a:cxn ang="0">
                  <a:pos x="14" y="4"/>
                </a:cxn>
                <a:cxn ang="0">
                  <a:pos x="11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11" y="11"/>
                </a:cxn>
                <a:cxn ang="0">
                  <a:pos x="21" y="7"/>
                </a:cxn>
              </a:cxnLst>
              <a:rect l="0" t="0" r="r" b="b"/>
              <a:pathLst>
                <a:path w="21" h="11">
                  <a:moveTo>
                    <a:pt x="21" y="7"/>
                  </a:moveTo>
                  <a:lnTo>
                    <a:pt x="14" y="4"/>
                  </a:lnTo>
                  <a:lnTo>
                    <a:pt x="11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11" y="11"/>
                  </a:lnTo>
                  <a:lnTo>
                    <a:pt x="21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06" name="Freeform 334"/>
            <p:cNvSpPr>
              <a:spLocks noEditPoints="1"/>
            </p:cNvSpPr>
            <p:nvPr userDrawn="1"/>
          </p:nvSpPr>
          <p:spPr bwMode="gray">
            <a:xfrm>
              <a:off x="4597" y="2005"/>
              <a:ext cx="83" cy="43"/>
            </a:xfrm>
            <a:custGeom>
              <a:avLst/>
              <a:gdLst/>
              <a:ahLst/>
              <a:cxnLst>
                <a:cxn ang="0">
                  <a:pos x="17" y="28"/>
                </a:cxn>
                <a:cxn ang="0">
                  <a:pos x="21" y="32"/>
                </a:cxn>
                <a:cxn ang="0">
                  <a:pos x="24" y="32"/>
                </a:cxn>
                <a:cxn ang="0">
                  <a:pos x="28" y="35"/>
                </a:cxn>
                <a:cxn ang="0">
                  <a:pos x="31" y="39"/>
                </a:cxn>
                <a:cxn ang="0">
                  <a:pos x="38" y="39"/>
                </a:cxn>
                <a:cxn ang="0">
                  <a:pos x="42" y="35"/>
                </a:cxn>
                <a:cxn ang="0">
                  <a:pos x="42" y="35"/>
                </a:cxn>
                <a:cxn ang="0">
                  <a:pos x="42" y="35"/>
                </a:cxn>
                <a:cxn ang="0">
                  <a:pos x="42" y="35"/>
                </a:cxn>
                <a:cxn ang="0">
                  <a:pos x="46" y="35"/>
                </a:cxn>
                <a:cxn ang="0">
                  <a:pos x="49" y="35"/>
                </a:cxn>
                <a:cxn ang="0">
                  <a:pos x="53" y="32"/>
                </a:cxn>
                <a:cxn ang="0">
                  <a:pos x="56" y="28"/>
                </a:cxn>
                <a:cxn ang="0">
                  <a:pos x="60" y="28"/>
                </a:cxn>
                <a:cxn ang="0">
                  <a:pos x="60" y="28"/>
                </a:cxn>
                <a:cxn ang="0">
                  <a:pos x="63" y="32"/>
                </a:cxn>
                <a:cxn ang="0">
                  <a:pos x="74" y="28"/>
                </a:cxn>
                <a:cxn ang="0">
                  <a:pos x="81" y="25"/>
                </a:cxn>
                <a:cxn ang="0">
                  <a:pos x="77" y="18"/>
                </a:cxn>
                <a:cxn ang="0">
                  <a:pos x="74" y="14"/>
                </a:cxn>
                <a:cxn ang="0">
                  <a:pos x="63" y="14"/>
                </a:cxn>
                <a:cxn ang="0">
                  <a:pos x="70" y="10"/>
                </a:cxn>
                <a:cxn ang="0">
                  <a:pos x="60" y="10"/>
                </a:cxn>
                <a:cxn ang="0">
                  <a:pos x="53" y="7"/>
                </a:cxn>
                <a:cxn ang="0">
                  <a:pos x="46" y="3"/>
                </a:cxn>
                <a:cxn ang="0">
                  <a:pos x="42" y="3"/>
                </a:cxn>
                <a:cxn ang="0">
                  <a:pos x="42" y="3"/>
                </a:cxn>
                <a:cxn ang="0">
                  <a:pos x="28" y="0"/>
                </a:cxn>
                <a:cxn ang="0">
                  <a:pos x="17" y="0"/>
                </a:cxn>
                <a:cxn ang="0">
                  <a:pos x="10" y="0"/>
                </a:cxn>
                <a:cxn ang="0">
                  <a:pos x="7" y="7"/>
                </a:cxn>
                <a:cxn ang="0">
                  <a:pos x="10" y="7"/>
                </a:cxn>
                <a:cxn ang="0">
                  <a:pos x="14" y="7"/>
                </a:cxn>
                <a:cxn ang="0">
                  <a:pos x="17" y="7"/>
                </a:cxn>
                <a:cxn ang="0">
                  <a:pos x="21" y="7"/>
                </a:cxn>
                <a:cxn ang="0">
                  <a:pos x="24" y="10"/>
                </a:cxn>
                <a:cxn ang="0">
                  <a:pos x="24" y="14"/>
                </a:cxn>
                <a:cxn ang="0">
                  <a:pos x="24" y="14"/>
                </a:cxn>
                <a:cxn ang="0">
                  <a:pos x="24" y="18"/>
                </a:cxn>
                <a:cxn ang="0">
                  <a:pos x="24" y="18"/>
                </a:cxn>
                <a:cxn ang="0">
                  <a:pos x="24" y="21"/>
                </a:cxn>
                <a:cxn ang="0">
                  <a:pos x="17" y="21"/>
                </a:cxn>
                <a:cxn ang="0">
                  <a:pos x="7" y="18"/>
                </a:cxn>
                <a:cxn ang="0">
                  <a:pos x="0" y="18"/>
                </a:cxn>
                <a:cxn ang="0">
                  <a:pos x="0" y="21"/>
                </a:cxn>
                <a:cxn ang="0">
                  <a:pos x="3" y="25"/>
                </a:cxn>
                <a:cxn ang="0">
                  <a:pos x="7" y="25"/>
                </a:cxn>
                <a:cxn ang="0">
                  <a:pos x="10" y="25"/>
                </a:cxn>
                <a:cxn ang="0">
                  <a:pos x="14" y="28"/>
                </a:cxn>
                <a:cxn ang="0">
                  <a:pos x="17" y="28"/>
                </a:cxn>
                <a:cxn ang="0">
                  <a:pos x="38" y="18"/>
                </a:cxn>
                <a:cxn ang="0">
                  <a:pos x="42" y="18"/>
                </a:cxn>
                <a:cxn ang="0">
                  <a:pos x="42" y="14"/>
                </a:cxn>
                <a:cxn ang="0">
                  <a:pos x="46" y="10"/>
                </a:cxn>
                <a:cxn ang="0">
                  <a:pos x="46" y="14"/>
                </a:cxn>
                <a:cxn ang="0">
                  <a:pos x="42" y="18"/>
                </a:cxn>
                <a:cxn ang="0">
                  <a:pos x="38" y="18"/>
                </a:cxn>
                <a:cxn ang="0">
                  <a:pos x="38" y="21"/>
                </a:cxn>
                <a:cxn ang="0">
                  <a:pos x="38" y="21"/>
                </a:cxn>
                <a:cxn ang="0">
                  <a:pos x="38" y="21"/>
                </a:cxn>
                <a:cxn ang="0">
                  <a:pos x="38" y="21"/>
                </a:cxn>
                <a:cxn ang="0">
                  <a:pos x="38" y="18"/>
                </a:cxn>
              </a:cxnLst>
              <a:rect l="0" t="0" r="r" b="b"/>
              <a:pathLst>
                <a:path w="81" h="39">
                  <a:moveTo>
                    <a:pt x="17" y="28"/>
                  </a:moveTo>
                  <a:lnTo>
                    <a:pt x="21" y="32"/>
                  </a:lnTo>
                  <a:lnTo>
                    <a:pt x="24" y="32"/>
                  </a:lnTo>
                  <a:lnTo>
                    <a:pt x="28" y="35"/>
                  </a:lnTo>
                  <a:lnTo>
                    <a:pt x="31" y="39"/>
                  </a:lnTo>
                  <a:lnTo>
                    <a:pt x="38" y="39"/>
                  </a:lnTo>
                  <a:lnTo>
                    <a:pt x="42" y="35"/>
                  </a:lnTo>
                  <a:lnTo>
                    <a:pt x="42" y="35"/>
                  </a:lnTo>
                  <a:lnTo>
                    <a:pt x="42" y="35"/>
                  </a:lnTo>
                  <a:lnTo>
                    <a:pt x="42" y="35"/>
                  </a:lnTo>
                  <a:lnTo>
                    <a:pt x="46" y="35"/>
                  </a:lnTo>
                  <a:lnTo>
                    <a:pt x="49" y="35"/>
                  </a:lnTo>
                  <a:lnTo>
                    <a:pt x="53" y="32"/>
                  </a:lnTo>
                  <a:lnTo>
                    <a:pt x="56" y="28"/>
                  </a:lnTo>
                  <a:lnTo>
                    <a:pt x="60" y="28"/>
                  </a:lnTo>
                  <a:lnTo>
                    <a:pt x="60" y="28"/>
                  </a:lnTo>
                  <a:lnTo>
                    <a:pt x="63" y="32"/>
                  </a:lnTo>
                  <a:lnTo>
                    <a:pt x="74" y="28"/>
                  </a:lnTo>
                  <a:lnTo>
                    <a:pt x="81" y="25"/>
                  </a:lnTo>
                  <a:lnTo>
                    <a:pt x="77" y="18"/>
                  </a:lnTo>
                  <a:lnTo>
                    <a:pt x="74" y="14"/>
                  </a:lnTo>
                  <a:lnTo>
                    <a:pt x="63" y="14"/>
                  </a:lnTo>
                  <a:lnTo>
                    <a:pt x="70" y="10"/>
                  </a:lnTo>
                  <a:lnTo>
                    <a:pt x="60" y="10"/>
                  </a:lnTo>
                  <a:lnTo>
                    <a:pt x="53" y="7"/>
                  </a:lnTo>
                  <a:lnTo>
                    <a:pt x="46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28" y="0"/>
                  </a:lnTo>
                  <a:lnTo>
                    <a:pt x="17" y="0"/>
                  </a:lnTo>
                  <a:lnTo>
                    <a:pt x="10" y="0"/>
                  </a:lnTo>
                  <a:lnTo>
                    <a:pt x="7" y="7"/>
                  </a:lnTo>
                  <a:lnTo>
                    <a:pt x="10" y="7"/>
                  </a:lnTo>
                  <a:lnTo>
                    <a:pt x="14" y="7"/>
                  </a:lnTo>
                  <a:lnTo>
                    <a:pt x="17" y="7"/>
                  </a:lnTo>
                  <a:lnTo>
                    <a:pt x="21" y="7"/>
                  </a:lnTo>
                  <a:lnTo>
                    <a:pt x="24" y="10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4" y="21"/>
                  </a:lnTo>
                  <a:lnTo>
                    <a:pt x="17" y="21"/>
                  </a:lnTo>
                  <a:lnTo>
                    <a:pt x="7" y="18"/>
                  </a:lnTo>
                  <a:lnTo>
                    <a:pt x="0" y="18"/>
                  </a:lnTo>
                  <a:lnTo>
                    <a:pt x="0" y="21"/>
                  </a:lnTo>
                  <a:lnTo>
                    <a:pt x="3" y="25"/>
                  </a:lnTo>
                  <a:lnTo>
                    <a:pt x="7" y="25"/>
                  </a:lnTo>
                  <a:lnTo>
                    <a:pt x="10" y="25"/>
                  </a:lnTo>
                  <a:lnTo>
                    <a:pt x="14" y="28"/>
                  </a:lnTo>
                  <a:lnTo>
                    <a:pt x="17" y="28"/>
                  </a:lnTo>
                  <a:close/>
                  <a:moveTo>
                    <a:pt x="38" y="18"/>
                  </a:moveTo>
                  <a:lnTo>
                    <a:pt x="42" y="18"/>
                  </a:lnTo>
                  <a:lnTo>
                    <a:pt x="42" y="14"/>
                  </a:lnTo>
                  <a:lnTo>
                    <a:pt x="46" y="10"/>
                  </a:lnTo>
                  <a:lnTo>
                    <a:pt x="46" y="14"/>
                  </a:lnTo>
                  <a:lnTo>
                    <a:pt x="42" y="18"/>
                  </a:lnTo>
                  <a:lnTo>
                    <a:pt x="38" y="18"/>
                  </a:lnTo>
                  <a:lnTo>
                    <a:pt x="38" y="21"/>
                  </a:lnTo>
                  <a:lnTo>
                    <a:pt x="38" y="21"/>
                  </a:lnTo>
                  <a:lnTo>
                    <a:pt x="38" y="21"/>
                  </a:lnTo>
                  <a:lnTo>
                    <a:pt x="38" y="21"/>
                  </a:lnTo>
                  <a:lnTo>
                    <a:pt x="38" y="18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07" name="Freeform 335"/>
            <p:cNvSpPr>
              <a:spLocks/>
            </p:cNvSpPr>
            <p:nvPr userDrawn="1"/>
          </p:nvSpPr>
          <p:spPr bwMode="gray">
            <a:xfrm>
              <a:off x="4445" y="1953"/>
              <a:ext cx="155" cy="60"/>
            </a:xfrm>
            <a:custGeom>
              <a:avLst/>
              <a:gdLst/>
              <a:ahLst/>
              <a:cxnLst>
                <a:cxn ang="0">
                  <a:pos x="98" y="52"/>
                </a:cxn>
                <a:cxn ang="0">
                  <a:pos x="98" y="56"/>
                </a:cxn>
                <a:cxn ang="0">
                  <a:pos x="102" y="56"/>
                </a:cxn>
                <a:cxn ang="0">
                  <a:pos x="105" y="56"/>
                </a:cxn>
                <a:cxn ang="0">
                  <a:pos x="112" y="56"/>
                </a:cxn>
                <a:cxn ang="0">
                  <a:pos x="120" y="56"/>
                </a:cxn>
                <a:cxn ang="0">
                  <a:pos x="127" y="56"/>
                </a:cxn>
                <a:cxn ang="0">
                  <a:pos x="134" y="56"/>
                </a:cxn>
                <a:cxn ang="0">
                  <a:pos x="148" y="56"/>
                </a:cxn>
                <a:cxn ang="0">
                  <a:pos x="148" y="52"/>
                </a:cxn>
                <a:cxn ang="0">
                  <a:pos x="151" y="52"/>
                </a:cxn>
                <a:cxn ang="0">
                  <a:pos x="151" y="49"/>
                </a:cxn>
                <a:cxn ang="0">
                  <a:pos x="148" y="45"/>
                </a:cxn>
                <a:cxn ang="0">
                  <a:pos x="130" y="35"/>
                </a:cxn>
                <a:cxn ang="0">
                  <a:pos x="127" y="31"/>
                </a:cxn>
                <a:cxn ang="0">
                  <a:pos x="95" y="21"/>
                </a:cxn>
                <a:cxn ang="0">
                  <a:pos x="81" y="21"/>
                </a:cxn>
                <a:cxn ang="0">
                  <a:pos x="81" y="21"/>
                </a:cxn>
                <a:cxn ang="0">
                  <a:pos x="77" y="17"/>
                </a:cxn>
                <a:cxn ang="0">
                  <a:pos x="70" y="14"/>
                </a:cxn>
                <a:cxn ang="0">
                  <a:pos x="63" y="7"/>
                </a:cxn>
                <a:cxn ang="0">
                  <a:pos x="35" y="0"/>
                </a:cxn>
                <a:cxn ang="0">
                  <a:pos x="21" y="3"/>
                </a:cxn>
                <a:cxn ang="0">
                  <a:pos x="21" y="3"/>
                </a:cxn>
                <a:cxn ang="0">
                  <a:pos x="14" y="3"/>
                </a:cxn>
                <a:cxn ang="0">
                  <a:pos x="7" y="7"/>
                </a:cxn>
                <a:cxn ang="0">
                  <a:pos x="3" y="14"/>
                </a:cxn>
                <a:cxn ang="0">
                  <a:pos x="0" y="17"/>
                </a:cxn>
                <a:cxn ang="0">
                  <a:pos x="3" y="21"/>
                </a:cxn>
                <a:cxn ang="0">
                  <a:pos x="7" y="21"/>
                </a:cxn>
                <a:cxn ang="0">
                  <a:pos x="10" y="21"/>
                </a:cxn>
                <a:cxn ang="0">
                  <a:pos x="14" y="21"/>
                </a:cxn>
                <a:cxn ang="0">
                  <a:pos x="21" y="21"/>
                </a:cxn>
                <a:cxn ang="0">
                  <a:pos x="24" y="17"/>
                </a:cxn>
                <a:cxn ang="0">
                  <a:pos x="31" y="17"/>
                </a:cxn>
                <a:cxn ang="0">
                  <a:pos x="35" y="17"/>
                </a:cxn>
                <a:cxn ang="0">
                  <a:pos x="39" y="17"/>
                </a:cxn>
                <a:cxn ang="0">
                  <a:pos x="42" y="21"/>
                </a:cxn>
                <a:cxn ang="0">
                  <a:pos x="49" y="21"/>
                </a:cxn>
                <a:cxn ang="0">
                  <a:pos x="56" y="24"/>
                </a:cxn>
                <a:cxn ang="0">
                  <a:pos x="60" y="24"/>
                </a:cxn>
                <a:cxn ang="0">
                  <a:pos x="74" y="31"/>
                </a:cxn>
                <a:cxn ang="0">
                  <a:pos x="74" y="35"/>
                </a:cxn>
                <a:cxn ang="0">
                  <a:pos x="77" y="38"/>
                </a:cxn>
                <a:cxn ang="0">
                  <a:pos x="84" y="38"/>
                </a:cxn>
                <a:cxn ang="0">
                  <a:pos x="95" y="42"/>
                </a:cxn>
                <a:cxn ang="0">
                  <a:pos x="105" y="42"/>
                </a:cxn>
                <a:cxn ang="0">
                  <a:pos x="105" y="45"/>
                </a:cxn>
                <a:cxn ang="0">
                  <a:pos x="98" y="52"/>
                </a:cxn>
              </a:cxnLst>
              <a:rect l="0" t="0" r="r" b="b"/>
              <a:pathLst>
                <a:path w="151" h="56">
                  <a:moveTo>
                    <a:pt x="98" y="52"/>
                  </a:moveTo>
                  <a:lnTo>
                    <a:pt x="98" y="56"/>
                  </a:lnTo>
                  <a:lnTo>
                    <a:pt x="102" y="56"/>
                  </a:lnTo>
                  <a:lnTo>
                    <a:pt x="105" y="56"/>
                  </a:lnTo>
                  <a:lnTo>
                    <a:pt x="112" y="56"/>
                  </a:lnTo>
                  <a:lnTo>
                    <a:pt x="120" y="56"/>
                  </a:lnTo>
                  <a:lnTo>
                    <a:pt x="127" y="56"/>
                  </a:lnTo>
                  <a:lnTo>
                    <a:pt x="134" y="56"/>
                  </a:lnTo>
                  <a:lnTo>
                    <a:pt x="148" y="56"/>
                  </a:lnTo>
                  <a:lnTo>
                    <a:pt x="148" y="52"/>
                  </a:lnTo>
                  <a:lnTo>
                    <a:pt x="151" y="52"/>
                  </a:lnTo>
                  <a:lnTo>
                    <a:pt x="151" y="49"/>
                  </a:lnTo>
                  <a:lnTo>
                    <a:pt x="148" y="45"/>
                  </a:lnTo>
                  <a:lnTo>
                    <a:pt x="130" y="35"/>
                  </a:lnTo>
                  <a:lnTo>
                    <a:pt x="127" y="31"/>
                  </a:lnTo>
                  <a:lnTo>
                    <a:pt x="95" y="21"/>
                  </a:lnTo>
                  <a:lnTo>
                    <a:pt x="81" y="21"/>
                  </a:lnTo>
                  <a:lnTo>
                    <a:pt x="81" y="21"/>
                  </a:lnTo>
                  <a:lnTo>
                    <a:pt x="77" y="17"/>
                  </a:lnTo>
                  <a:lnTo>
                    <a:pt x="70" y="14"/>
                  </a:lnTo>
                  <a:lnTo>
                    <a:pt x="63" y="7"/>
                  </a:lnTo>
                  <a:lnTo>
                    <a:pt x="35" y="0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14" y="3"/>
                  </a:lnTo>
                  <a:lnTo>
                    <a:pt x="7" y="7"/>
                  </a:lnTo>
                  <a:lnTo>
                    <a:pt x="3" y="14"/>
                  </a:lnTo>
                  <a:lnTo>
                    <a:pt x="0" y="17"/>
                  </a:lnTo>
                  <a:lnTo>
                    <a:pt x="3" y="21"/>
                  </a:lnTo>
                  <a:lnTo>
                    <a:pt x="7" y="21"/>
                  </a:lnTo>
                  <a:lnTo>
                    <a:pt x="10" y="21"/>
                  </a:lnTo>
                  <a:lnTo>
                    <a:pt x="14" y="21"/>
                  </a:lnTo>
                  <a:lnTo>
                    <a:pt x="21" y="21"/>
                  </a:lnTo>
                  <a:lnTo>
                    <a:pt x="24" y="17"/>
                  </a:lnTo>
                  <a:lnTo>
                    <a:pt x="31" y="17"/>
                  </a:lnTo>
                  <a:lnTo>
                    <a:pt x="35" y="17"/>
                  </a:lnTo>
                  <a:lnTo>
                    <a:pt x="39" y="17"/>
                  </a:lnTo>
                  <a:lnTo>
                    <a:pt x="42" y="21"/>
                  </a:lnTo>
                  <a:lnTo>
                    <a:pt x="49" y="21"/>
                  </a:lnTo>
                  <a:lnTo>
                    <a:pt x="56" y="24"/>
                  </a:lnTo>
                  <a:lnTo>
                    <a:pt x="60" y="24"/>
                  </a:lnTo>
                  <a:lnTo>
                    <a:pt x="74" y="31"/>
                  </a:lnTo>
                  <a:lnTo>
                    <a:pt x="74" y="35"/>
                  </a:lnTo>
                  <a:lnTo>
                    <a:pt x="77" y="38"/>
                  </a:lnTo>
                  <a:lnTo>
                    <a:pt x="84" y="38"/>
                  </a:lnTo>
                  <a:lnTo>
                    <a:pt x="95" y="42"/>
                  </a:lnTo>
                  <a:lnTo>
                    <a:pt x="105" y="42"/>
                  </a:lnTo>
                  <a:lnTo>
                    <a:pt x="105" y="45"/>
                  </a:lnTo>
                  <a:lnTo>
                    <a:pt x="98" y="52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08" name="Freeform 336"/>
            <p:cNvSpPr>
              <a:spLocks/>
            </p:cNvSpPr>
            <p:nvPr userDrawn="1"/>
          </p:nvSpPr>
          <p:spPr bwMode="gray">
            <a:xfrm>
              <a:off x="4690" y="2028"/>
              <a:ext cx="33" cy="15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4" y="4"/>
                </a:cxn>
                <a:cxn ang="0">
                  <a:pos x="0" y="7"/>
                </a:cxn>
                <a:cxn ang="0">
                  <a:pos x="0" y="11"/>
                </a:cxn>
                <a:cxn ang="0">
                  <a:pos x="7" y="14"/>
                </a:cxn>
                <a:cxn ang="0">
                  <a:pos x="14" y="11"/>
                </a:cxn>
                <a:cxn ang="0">
                  <a:pos x="25" y="14"/>
                </a:cxn>
                <a:cxn ang="0">
                  <a:pos x="25" y="11"/>
                </a:cxn>
                <a:cxn ang="0">
                  <a:pos x="32" y="4"/>
                </a:cxn>
                <a:cxn ang="0">
                  <a:pos x="21" y="0"/>
                </a:cxn>
                <a:cxn ang="0">
                  <a:pos x="11" y="0"/>
                </a:cxn>
              </a:cxnLst>
              <a:rect l="0" t="0" r="r" b="b"/>
              <a:pathLst>
                <a:path w="32" h="14">
                  <a:moveTo>
                    <a:pt x="11" y="0"/>
                  </a:moveTo>
                  <a:lnTo>
                    <a:pt x="4" y="4"/>
                  </a:lnTo>
                  <a:lnTo>
                    <a:pt x="0" y="7"/>
                  </a:lnTo>
                  <a:lnTo>
                    <a:pt x="0" y="11"/>
                  </a:lnTo>
                  <a:lnTo>
                    <a:pt x="7" y="14"/>
                  </a:lnTo>
                  <a:lnTo>
                    <a:pt x="14" y="11"/>
                  </a:lnTo>
                  <a:lnTo>
                    <a:pt x="25" y="14"/>
                  </a:lnTo>
                  <a:lnTo>
                    <a:pt x="25" y="11"/>
                  </a:lnTo>
                  <a:lnTo>
                    <a:pt x="32" y="4"/>
                  </a:lnTo>
                  <a:lnTo>
                    <a:pt x="21" y="0"/>
                  </a:lnTo>
                  <a:lnTo>
                    <a:pt x="11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09" name="Freeform 337"/>
            <p:cNvSpPr>
              <a:spLocks/>
            </p:cNvSpPr>
            <p:nvPr userDrawn="1"/>
          </p:nvSpPr>
          <p:spPr bwMode="gray">
            <a:xfrm>
              <a:off x="3752" y="1253"/>
              <a:ext cx="11" cy="19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3" y="14"/>
                </a:cxn>
                <a:cxn ang="0">
                  <a:pos x="3" y="18"/>
                </a:cxn>
                <a:cxn ang="0">
                  <a:pos x="7" y="18"/>
                </a:cxn>
                <a:cxn ang="0">
                  <a:pos x="7" y="18"/>
                </a:cxn>
                <a:cxn ang="0">
                  <a:pos x="10" y="14"/>
                </a:cxn>
                <a:cxn ang="0">
                  <a:pos x="10" y="7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7"/>
                </a:cxn>
                <a:cxn ang="0">
                  <a:pos x="0" y="14"/>
                </a:cxn>
              </a:cxnLst>
              <a:rect l="0" t="0" r="r" b="b"/>
              <a:pathLst>
                <a:path w="10" h="18">
                  <a:moveTo>
                    <a:pt x="0" y="14"/>
                  </a:moveTo>
                  <a:lnTo>
                    <a:pt x="0" y="14"/>
                  </a:lnTo>
                  <a:lnTo>
                    <a:pt x="3" y="14"/>
                  </a:lnTo>
                  <a:lnTo>
                    <a:pt x="3" y="18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10" y="14"/>
                  </a:lnTo>
                  <a:lnTo>
                    <a:pt x="10" y="7"/>
                  </a:lnTo>
                  <a:lnTo>
                    <a:pt x="7" y="0"/>
                  </a:lnTo>
                  <a:lnTo>
                    <a:pt x="7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1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10" name="Freeform 338"/>
            <p:cNvSpPr>
              <a:spLocks/>
            </p:cNvSpPr>
            <p:nvPr userDrawn="1"/>
          </p:nvSpPr>
          <p:spPr bwMode="gray">
            <a:xfrm>
              <a:off x="3484" y="1257"/>
              <a:ext cx="18" cy="27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4" y="0"/>
                </a:cxn>
                <a:cxn ang="0">
                  <a:pos x="4" y="3"/>
                </a:cxn>
                <a:cxn ang="0">
                  <a:pos x="0" y="7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7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4" y="25"/>
                </a:cxn>
                <a:cxn ang="0">
                  <a:pos x="7" y="21"/>
                </a:cxn>
                <a:cxn ang="0">
                  <a:pos x="14" y="17"/>
                </a:cxn>
                <a:cxn ang="0">
                  <a:pos x="14" y="17"/>
                </a:cxn>
                <a:cxn ang="0">
                  <a:pos x="18" y="14"/>
                </a:cxn>
                <a:cxn ang="0">
                  <a:pos x="14" y="7"/>
                </a:cxn>
                <a:cxn ang="0">
                  <a:pos x="14" y="3"/>
                </a:cxn>
                <a:cxn ang="0">
                  <a:pos x="11" y="0"/>
                </a:cxn>
              </a:cxnLst>
              <a:rect l="0" t="0" r="r" b="b"/>
              <a:pathLst>
                <a:path w="18" h="25">
                  <a:moveTo>
                    <a:pt x="11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4" y="3"/>
                  </a:lnTo>
                  <a:lnTo>
                    <a:pt x="0" y="7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4" y="25"/>
                  </a:lnTo>
                  <a:lnTo>
                    <a:pt x="7" y="21"/>
                  </a:lnTo>
                  <a:lnTo>
                    <a:pt x="14" y="17"/>
                  </a:lnTo>
                  <a:lnTo>
                    <a:pt x="14" y="17"/>
                  </a:lnTo>
                  <a:lnTo>
                    <a:pt x="18" y="14"/>
                  </a:lnTo>
                  <a:lnTo>
                    <a:pt x="14" y="7"/>
                  </a:lnTo>
                  <a:lnTo>
                    <a:pt x="14" y="3"/>
                  </a:lnTo>
                  <a:lnTo>
                    <a:pt x="11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11" name="Freeform 339"/>
            <p:cNvSpPr>
              <a:spLocks/>
            </p:cNvSpPr>
            <p:nvPr userDrawn="1"/>
          </p:nvSpPr>
          <p:spPr bwMode="gray">
            <a:xfrm>
              <a:off x="575" y="454"/>
              <a:ext cx="2567" cy="1699"/>
            </a:xfrm>
            <a:custGeom>
              <a:avLst/>
              <a:gdLst/>
              <a:ahLst/>
              <a:cxnLst>
                <a:cxn ang="0">
                  <a:pos x="2269" y="395"/>
                </a:cxn>
                <a:cxn ang="0">
                  <a:pos x="2093" y="303"/>
                </a:cxn>
                <a:cxn ang="0">
                  <a:pos x="1889" y="342"/>
                </a:cxn>
                <a:cxn ang="0">
                  <a:pos x="1638" y="194"/>
                </a:cxn>
                <a:cxn ang="0">
                  <a:pos x="1603" y="53"/>
                </a:cxn>
                <a:cxn ang="0">
                  <a:pos x="1455" y="81"/>
                </a:cxn>
                <a:cxn ang="0">
                  <a:pos x="1300" y="166"/>
                </a:cxn>
                <a:cxn ang="0">
                  <a:pos x="1247" y="395"/>
                </a:cxn>
                <a:cxn ang="0">
                  <a:pos x="1156" y="261"/>
                </a:cxn>
                <a:cxn ang="0">
                  <a:pos x="1145" y="412"/>
                </a:cxn>
                <a:cxn ang="0">
                  <a:pos x="1202" y="543"/>
                </a:cxn>
                <a:cxn ang="0">
                  <a:pos x="1121" y="451"/>
                </a:cxn>
                <a:cxn ang="0">
                  <a:pos x="1110" y="451"/>
                </a:cxn>
                <a:cxn ang="0">
                  <a:pos x="1043" y="310"/>
                </a:cxn>
                <a:cxn ang="0">
                  <a:pos x="853" y="423"/>
                </a:cxn>
                <a:cxn ang="0">
                  <a:pos x="712" y="430"/>
                </a:cxn>
                <a:cxn ang="0">
                  <a:pos x="599" y="571"/>
                </a:cxn>
                <a:cxn ang="0">
                  <a:pos x="578" y="402"/>
                </a:cxn>
                <a:cxn ang="0">
                  <a:pos x="434" y="342"/>
                </a:cxn>
                <a:cxn ang="0">
                  <a:pos x="293" y="546"/>
                </a:cxn>
                <a:cxn ang="0">
                  <a:pos x="240" y="754"/>
                </a:cxn>
                <a:cxn ang="0">
                  <a:pos x="356" y="779"/>
                </a:cxn>
                <a:cxn ang="0">
                  <a:pos x="441" y="532"/>
                </a:cxn>
                <a:cxn ang="0">
                  <a:pos x="518" y="694"/>
                </a:cxn>
                <a:cxn ang="0">
                  <a:pos x="412" y="779"/>
                </a:cxn>
                <a:cxn ang="0">
                  <a:pos x="268" y="811"/>
                </a:cxn>
                <a:cxn ang="0">
                  <a:pos x="191" y="885"/>
                </a:cxn>
                <a:cxn ang="0">
                  <a:pos x="191" y="948"/>
                </a:cxn>
                <a:cxn ang="0">
                  <a:pos x="102" y="1001"/>
                </a:cxn>
                <a:cxn ang="0">
                  <a:pos x="18" y="1184"/>
                </a:cxn>
                <a:cxn ang="0">
                  <a:pos x="127" y="1138"/>
                </a:cxn>
                <a:cxn ang="0">
                  <a:pos x="346" y="1156"/>
                </a:cxn>
                <a:cxn ang="0">
                  <a:pos x="314" y="1040"/>
                </a:cxn>
                <a:cxn ang="0">
                  <a:pos x="423" y="1198"/>
                </a:cxn>
                <a:cxn ang="0">
                  <a:pos x="508" y="1096"/>
                </a:cxn>
                <a:cxn ang="0">
                  <a:pos x="571" y="1025"/>
                </a:cxn>
                <a:cxn ang="0">
                  <a:pos x="624" y="1029"/>
                </a:cxn>
                <a:cxn ang="0">
                  <a:pos x="606" y="1107"/>
                </a:cxn>
                <a:cxn ang="0">
                  <a:pos x="483" y="1149"/>
                </a:cxn>
                <a:cxn ang="0">
                  <a:pos x="603" y="1205"/>
                </a:cxn>
                <a:cxn ang="0">
                  <a:pos x="599" y="1343"/>
                </a:cxn>
                <a:cxn ang="0">
                  <a:pos x="708" y="1561"/>
                </a:cxn>
                <a:cxn ang="0">
                  <a:pos x="877" y="1473"/>
                </a:cxn>
                <a:cxn ang="0">
                  <a:pos x="832" y="1406"/>
                </a:cxn>
                <a:cxn ang="0">
                  <a:pos x="849" y="1357"/>
                </a:cxn>
                <a:cxn ang="0">
                  <a:pos x="983" y="1385"/>
                </a:cxn>
                <a:cxn ang="0">
                  <a:pos x="1075" y="1441"/>
                </a:cxn>
                <a:cxn ang="0">
                  <a:pos x="1184" y="1554"/>
                </a:cxn>
                <a:cxn ang="0">
                  <a:pos x="1346" y="1431"/>
                </a:cxn>
                <a:cxn ang="0">
                  <a:pos x="1455" y="1660"/>
                </a:cxn>
                <a:cxn ang="0">
                  <a:pos x="1455" y="1540"/>
                </a:cxn>
                <a:cxn ang="0">
                  <a:pos x="1533" y="1455"/>
                </a:cxn>
                <a:cxn ang="0">
                  <a:pos x="1628" y="1420"/>
                </a:cxn>
                <a:cxn ang="0">
                  <a:pos x="1755" y="1188"/>
                </a:cxn>
                <a:cxn ang="0">
                  <a:pos x="1741" y="1159"/>
                </a:cxn>
                <a:cxn ang="0">
                  <a:pos x="1825" y="1159"/>
                </a:cxn>
                <a:cxn ang="0">
                  <a:pos x="1882" y="1064"/>
                </a:cxn>
                <a:cxn ang="0">
                  <a:pos x="1934" y="839"/>
                </a:cxn>
                <a:cxn ang="0">
                  <a:pos x="2283" y="680"/>
                </a:cxn>
                <a:cxn ang="0">
                  <a:pos x="2297" y="768"/>
                </a:cxn>
                <a:cxn ang="0">
                  <a:pos x="2505" y="645"/>
                </a:cxn>
                <a:cxn ang="0">
                  <a:pos x="2621" y="578"/>
                </a:cxn>
              </a:cxnLst>
              <a:rect l="0" t="0" r="r" b="b"/>
              <a:pathLst>
                <a:path w="2660" h="1723">
                  <a:moveTo>
                    <a:pt x="2618" y="501"/>
                  </a:moveTo>
                  <a:lnTo>
                    <a:pt x="2611" y="497"/>
                  </a:lnTo>
                  <a:lnTo>
                    <a:pt x="2607" y="497"/>
                  </a:lnTo>
                  <a:lnTo>
                    <a:pt x="2600" y="501"/>
                  </a:lnTo>
                  <a:lnTo>
                    <a:pt x="2600" y="504"/>
                  </a:lnTo>
                  <a:lnTo>
                    <a:pt x="2597" y="504"/>
                  </a:lnTo>
                  <a:lnTo>
                    <a:pt x="2590" y="490"/>
                  </a:lnTo>
                  <a:lnTo>
                    <a:pt x="2576" y="465"/>
                  </a:lnTo>
                  <a:lnTo>
                    <a:pt x="2554" y="451"/>
                  </a:lnTo>
                  <a:lnTo>
                    <a:pt x="2537" y="437"/>
                  </a:lnTo>
                  <a:lnTo>
                    <a:pt x="2519" y="430"/>
                  </a:lnTo>
                  <a:lnTo>
                    <a:pt x="2516" y="427"/>
                  </a:lnTo>
                  <a:lnTo>
                    <a:pt x="2477" y="395"/>
                  </a:lnTo>
                  <a:lnTo>
                    <a:pt x="2473" y="395"/>
                  </a:lnTo>
                  <a:lnTo>
                    <a:pt x="2470" y="395"/>
                  </a:lnTo>
                  <a:lnTo>
                    <a:pt x="2459" y="395"/>
                  </a:lnTo>
                  <a:lnTo>
                    <a:pt x="2452" y="395"/>
                  </a:lnTo>
                  <a:lnTo>
                    <a:pt x="2442" y="395"/>
                  </a:lnTo>
                  <a:lnTo>
                    <a:pt x="2438" y="391"/>
                  </a:lnTo>
                  <a:lnTo>
                    <a:pt x="2435" y="388"/>
                  </a:lnTo>
                  <a:lnTo>
                    <a:pt x="2428" y="384"/>
                  </a:lnTo>
                  <a:lnTo>
                    <a:pt x="2424" y="384"/>
                  </a:lnTo>
                  <a:lnTo>
                    <a:pt x="2417" y="384"/>
                  </a:lnTo>
                  <a:lnTo>
                    <a:pt x="2417" y="384"/>
                  </a:lnTo>
                  <a:lnTo>
                    <a:pt x="2413" y="409"/>
                  </a:lnTo>
                  <a:lnTo>
                    <a:pt x="2413" y="427"/>
                  </a:lnTo>
                  <a:lnTo>
                    <a:pt x="2410" y="437"/>
                  </a:lnTo>
                  <a:lnTo>
                    <a:pt x="2396" y="437"/>
                  </a:lnTo>
                  <a:lnTo>
                    <a:pt x="2396" y="430"/>
                  </a:lnTo>
                  <a:lnTo>
                    <a:pt x="2378" y="405"/>
                  </a:lnTo>
                  <a:lnTo>
                    <a:pt x="2396" y="395"/>
                  </a:lnTo>
                  <a:lnTo>
                    <a:pt x="2392" y="388"/>
                  </a:lnTo>
                  <a:lnTo>
                    <a:pt x="2354" y="405"/>
                  </a:lnTo>
                  <a:lnTo>
                    <a:pt x="2347" y="402"/>
                  </a:lnTo>
                  <a:lnTo>
                    <a:pt x="2301" y="398"/>
                  </a:lnTo>
                  <a:lnTo>
                    <a:pt x="2283" y="420"/>
                  </a:lnTo>
                  <a:lnTo>
                    <a:pt x="2269" y="398"/>
                  </a:lnTo>
                  <a:lnTo>
                    <a:pt x="2269" y="398"/>
                  </a:lnTo>
                  <a:lnTo>
                    <a:pt x="2269" y="395"/>
                  </a:lnTo>
                  <a:lnTo>
                    <a:pt x="2269" y="388"/>
                  </a:lnTo>
                  <a:lnTo>
                    <a:pt x="2269" y="381"/>
                  </a:lnTo>
                  <a:lnTo>
                    <a:pt x="2269" y="370"/>
                  </a:lnTo>
                  <a:lnTo>
                    <a:pt x="2262" y="360"/>
                  </a:lnTo>
                  <a:lnTo>
                    <a:pt x="2258" y="353"/>
                  </a:lnTo>
                  <a:lnTo>
                    <a:pt x="2251" y="346"/>
                  </a:lnTo>
                  <a:lnTo>
                    <a:pt x="2241" y="342"/>
                  </a:lnTo>
                  <a:lnTo>
                    <a:pt x="2234" y="342"/>
                  </a:lnTo>
                  <a:lnTo>
                    <a:pt x="2227" y="342"/>
                  </a:lnTo>
                  <a:lnTo>
                    <a:pt x="2220" y="342"/>
                  </a:lnTo>
                  <a:lnTo>
                    <a:pt x="2216" y="346"/>
                  </a:lnTo>
                  <a:lnTo>
                    <a:pt x="2213" y="346"/>
                  </a:lnTo>
                  <a:lnTo>
                    <a:pt x="2213" y="346"/>
                  </a:lnTo>
                  <a:lnTo>
                    <a:pt x="2206" y="346"/>
                  </a:lnTo>
                  <a:lnTo>
                    <a:pt x="2199" y="346"/>
                  </a:lnTo>
                  <a:lnTo>
                    <a:pt x="2188" y="349"/>
                  </a:lnTo>
                  <a:lnTo>
                    <a:pt x="2181" y="349"/>
                  </a:lnTo>
                  <a:lnTo>
                    <a:pt x="2174" y="346"/>
                  </a:lnTo>
                  <a:lnTo>
                    <a:pt x="2167" y="346"/>
                  </a:lnTo>
                  <a:lnTo>
                    <a:pt x="2160" y="342"/>
                  </a:lnTo>
                  <a:lnTo>
                    <a:pt x="2153" y="338"/>
                  </a:lnTo>
                  <a:lnTo>
                    <a:pt x="2149" y="338"/>
                  </a:lnTo>
                  <a:lnTo>
                    <a:pt x="2146" y="342"/>
                  </a:lnTo>
                  <a:lnTo>
                    <a:pt x="2146" y="331"/>
                  </a:lnTo>
                  <a:lnTo>
                    <a:pt x="2139" y="324"/>
                  </a:lnTo>
                  <a:lnTo>
                    <a:pt x="2139" y="324"/>
                  </a:lnTo>
                  <a:lnTo>
                    <a:pt x="2139" y="317"/>
                  </a:lnTo>
                  <a:lnTo>
                    <a:pt x="2139" y="307"/>
                  </a:lnTo>
                  <a:lnTo>
                    <a:pt x="2132" y="296"/>
                  </a:lnTo>
                  <a:lnTo>
                    <a:pt x="2128" y="293"/>
                  </a:lnTo>
                  <a:lnTo>
                    <a:pt x="2121" y="289"/>
                  </a:lnTo>
                  <a:lnTo>
                    <a:pt x="2118" y="293"/>
                  </a:lnTo>
                  <a:lnTo>
                    <a:pt x="2111" y="296"/>
                  </a:lnTo>
                  <a:lnTo>
                    <a:pt x="2107" y="300"/>
                  </a:lnTo>
                  <a:lnTo>
                    <a:pt x="2103" y="300"/>
                  </a:lnTo>
                  <a:lnTo>
                    <a:pt x="2100" y="303"/>
                  </a:lnTo>
                  <a:lnTo>
                    <a:pt x="2100" y="303"/>
                  </a:lnTo>
                  <a:lnTo>
                    <a:pt x="2096" y="303"/>
                  </a:lnTo>
                  <a:lnTo>
                    <a:pt x="2093" y="303"/>
                  </a:lnTo>
                  <a:lnTo>
                    <a:pt x="2093" y="303"/>
                  </a:lnTo>
                  <a:lnTo>
                    <a:pt x="2089" y="300"/>
                  </a:lnTo>
                  <a:lnTo>
                    <a:pt x="2089" y="296"/>
                  </a:lnTo>
                  <a:lnTo>
                    <a:pt x="2089" y="289"/>
                  </a:lnTo>
                  <a:lnTo>
                    <a:pt x="2086" y="286"/>
                  </a:lnTo>
                  <a:lnTo>
                    <a:pt x="2082" y="282"/>
                  </a:lnTo>
                  <a:lnTo>
                    <a:pt x="2075" y="282"/>
                  </a:lnTo>
                  <a:lnTo>
                    <a:pt x="2065" y="282"/>
                  </a:lnTo>
                  <a:lnTo>
                    <a:pt x="2054" y="279"/>
                  </a:lnTo>
                  <a:lnTo>
                    <a:pt x="2044" y="275"/>
                  </a:lnTo>
                  <a:lnTo>
                    <a:pt x="2033" y="275"/>
                  </a:lnTo>
                  <a:lnTo>
                    <a:pt x="2026" y="272"/>
                  </a:lnTo>
                  <a:lnTo>
                    <a:pt x="2019" y="268"/>
                  </a:lnTo>
                  <a:lnTo>
                    <a:pt x="2019" y="268"/>
                  </a:lnTo>
                  <a:lnTo>
                    <a:pt x="2022" y="275"/>
                  </a:lnTo>
                  <a:lnTo>
                    <a:pt x="2019" y="279"/>
                  </a:lnTo>
                  <a:lnTo>
                    <a:pt x="2012" y="286"/>
                  </a:lnTo>
                  <a:lnTo>
                    <a:pt x="2005" y="286"/>
                  </a:lnTo>
                  <a:lnTo>
                    <a:pt x="1998" y="286"/>
                  </a:lnTo>
                  <a:lnTo>
                    <a:pt x="1998" y="293"/>
                  </a:lnTo>
                  <a:lnTo>
                    <a:pt x="1994" y="300"/>
                  </a:lnTo>
                  <a:lnTo>
                    <a:pt x="1994" y="307"/>
                  </a:lnTo>
                  <a:lnTo>
                    <a:pt x="1994" y="314"/>
                  </a:lnTo>
                  <a:lnTo>
                    <a:pt x="1994" y="321"/>
                  </a:lnTo>
                  <a:lnTo>
                    <a:pt x="1994" y="324"/>
                  </a:lnTo>
                  <a:lnTo>
                    <a:pt x="1994" y="324"/>
                  </a:lnTo>
                  <a:lnTo>
                    <a:pt x="1984" y="328"/>
                  </a:lnTo>
                  <a:lnTo>
                    <a:pt x="1973" y="335"/>
                  </a:lnTo>
                  <a:lnTo>
                    <a:pt x="1948" y="321"/>
                  </a:lnTo>
                  <a:lnTo>
                    <a:pt x="1941" y="324"/>
                  </a:lnTo>
                  <a:lnTo>
                    <a:pt x="1927" y="324"/>
                  </a:lnTo>
                  <a:lnTo>
                    <a:pt x="1910" y="310"/>
                  </a:lnTo>
                  <a:lnTo>
                    <a:pt x="1910" y="310"/>
                  </a:lnTo>
                  <a:lnTo>
                    <a:pt x="1906" y="314"/>
                  </a:lnTo>
                  <a:lnTo>
                    <a:pt x="1903" y="321"/>
                  </a:lnTo>
                  <a:lnTo>
                    <a:pt x="1899" y="328"/>
                  </a:lnTo>
                  <a:lnTo>
                    <a:pt x="1896" y="331"/>
                  </a:lnTo>
                  <a:lnTo>
                    <a:pt x="1892" y="338"/>
                  </a:lnTo>
                  <a:lnTo>
                    <a:pt x="1889" y="342"/>
                  </a:lnTo>
                  <a:lnTo>
                    <a:pt x="1885" y="346"/>
                  </a:lnTo>
                  <a:lnTo>
                    <a:pt x="1882" y="349"/>
                  </a:lnTo>
                  <a:lnTo>
                    <a:pt x="1882" y="353"/>
                  </a:lnTo>
                  <a:lnTo>
                    <a:pt x="1878" y="335"/>
                  </a:lnTo>
                  <a:lnTo>
                    <a:pt x="1867" y="321"/>
                  </a:lnTo>
                  <a:lnTo>
                    <a:pt x="1867" y="289"/>
                  </a:lnTo>
                  <a:lnTo>
                    <a:pt x="1871" y="268"/>
                  </a:lnTo>
                  <a:lnTo>
                    <a:pt x="1871" y="261"/>
                  </a:lnTo>
                  <a:lnTo>
                    <a:pt x="1867" y="257"/>
                  </a:lnTo>
                  <a:lnTo>
                    <a:pt x="1864" y="254"/>
                  </a:lnTo>
                  <a:lnTo>
                    <a:pt x="1860" y="254"/>
                  </a:lnTo>
                  <a:lnTo>
                    <a:pt x="1857" y="254"/>
                  </a:lnTo>
                  <a:lnTo>
                    <a:pt x="1853" y="257"/>
                  </a:lnTo>
                  <a:lnTo>
                    <a:pt x="1853" y="257"/>
                  </a:lnTo>
                  <a:lnTo>
                    <a:pt x="1853" y="254"/>
                  </a:lnTo>
                  <a:lnTo>
                    <a:pt x="1850" y="250"/>
                  </a:lnTo>
                  <a:lnTo>
                    <a:pt x="1843" y="247"/>
                  </a:lnTo>
                  <a:lnTo>
                    <a:pt x="1832" y="243"/>
                  </a:lnTo>
                  <a:lnTo>
                    <a:pt x="1822" y="240"/>
                  </a:lnTo>
                  <a:lnTo>
                    <a:pt x="1811" y="240"/>
                  </a:lnTo>
                  <a:lnTo>
                    <a:pt x="1804" y="240"/>
                  </a:lnTo>
                  <a:lnTo>
                    <a:pt x="1801" y="243"/>
                  </a:lnTo>
                  <a:lnTo>
                    <a:pt x="1793" y="243"/>
                  </a:lnTo>
                  <a:lnTo>
                    <a:pt x="1786" y="250"/>
                  </a:lnTo>
                  <a:lnTo>
                    <a:pt x="1779" y="254"/>
                  </a:lnTo>
                  <a:lnTo>
                    <a:pt x="1772" y="254"/>
                  </a:lnTo>
                  <a:lnTo>
                    <a:pt x="1762" y="254"/>
                  </a:lnTo>
                  <a:lnTo>
                    <a:pt x="1751" y="250"/>
                  </a:lnTo>
                  <a:lnTo>
                    <a:pt x="1744" y="247"/>
                  </a:lnTo>
                  <a:lnTo>
                    <a:pt x="1741" y="247"/>
                  </a:lnTo>
                  <a:lnTo>
                    <a:pt x="1737" y="247"/>
                  </a:lnTo>
                  <a:lnTo>
                    <a:pt x="1702" y="226"/>
                  </a:lnTo>
                  <a:lnTo>
                    <a:pt x="1681" y="226"/>
                  </a:lnTo>
                  <a:lnTo>
                    <a:pt x="1663" y="222"/>
                  </a:lnTo>
                  <a:lnTo>
                    <a:pt x="1649" y="215"/>
                  </a:lnTo>
                  <a:lnTo>
                    <a:pt x="1642" y="212"/>
                  </a:lnTo>
                  <a:lnTo>
                    <a:pt x="1631" y="205"/>
                  </a:lnTo>
                  <a:lnTo>
                    <a:pt x="1628" y="198"/>
                  </a:lnTo>
                  <a:lnTo>
                    <a:pt x="1638" y="194"/>
                  </a:lnTo>
                  <a:lnTo>
                    <a:pt x="1638" y="194"/>
                  </a:lnTo>
                  <a:lnTo>
                    <a:pt x="1638" y="187"/>
                  </a:lnTo>
                  <a:lnTo>
                    <a:pt x="1635" y="180"/>
                  </a:lnTo>
                  <a:lnTo>
                    <a:pt x="1631" y="176"/>
                  </a:lnTo>
                  <a:lnTo>
                    <a:pt x="1628" y="176"/>
                  </a:lnTo>
                  <a:lnTo>
                    <a:pt x="1624" y="176"/>
                  </a:lnTo>
                  <a:lnTo>
                    <a:pt x="1621" y="180"/>
                  </a:lnTo>
                  <a:lnTo>
                    <a:pt x="1617" y="180"/>
                  </a:lnTo>
                  <a:lnTo>
                    <a:pt x="1617" y="183"/>
                  </a:lnTo>
                  <a:lnTo>
                    <a:pt x="1614" y="187"/>
                  </a:lnTo>
                  <a:lnTo>
                    <a:pt x="1610" y="194"/>
                  </a:lnTo>
                  <a:lnTo>
                    <a:pt x="1607" y="201"/>
                  </a:lnTo>
                  <a:lnTo>
                    <a:pt x="1600" y="205"/>
                  </a:lnTo>
                  <a:lnTo>
                    <a:pt x="1596" y="208"/>
                  </a:lnTo>
                  <a:lnTo>
                    <a:pt x="1589" y="212"/>
                  </a:lnTo>
                  <a:lnTo>
                    <a:pt x="1586" y="219"/>
                  </a:lnTo>
                  <a:lnTo>
                    <a:pt x="1582" y="222"/>
                  </a:lnTo>
                  <a:lnTo>
                    <a:pt x="1579" y="229"/>
                  </a:lnTo>
                  <a:lnTo>
                    <a:pt x="1575" y="233"/>
                  </a:lnTo>
                  <a:lnTo>
                    <a:pt x="1575" y="236"/>
                  </a:lnTo>
                  <a:lnTo>
                    <a:pt x="1564" y="236"/>
                  </a:lnTo>
                  <a:lnTo>
                    <a:pt x="1561" y="215"/>
                  </a:lnTo>
                  <a:lnTo>
                    <a:pt x="1554" y="205"/>
                  </a:lnTo>
                  <a:lnTo>
                    <a:pt x="1579" y="201"/>
                  </a:lnTo>
                  <a:lnTo>
                    <a:pt x="1607" y="166"/>
                  </a:lnTo>
                  <a:lnTo>
                    <a:pt x="1617" y="155"/>
                  </a:lnTo>
                  <a:lnTo>
                    <a:pt x="1624" y="145"/>
                  </a:lnTo>
                  <a:lnTo>
                    <a:pt x="1631" y="138"/>
                  </a:lnTo>
                  <a:lnTo>
                    <a:pt x="1635" y="131"/>
                  </a:lnTo>
                  <a:lnTo>
                    <a:pt x="1635" y="127"/>
                  </a:lnTo>
                  <a:lnTo>
                    <a:pt x="1635" y="124"/>
                  </a:lnTo>
                  <a:lnTo>
                    <a:pt x="1638" y="99"/>
                  </a:lnTo>
                  <a:lnTo>
                    <a:pt x="1638" y="88"/>
                  </a:lnTo>
                  <a:lnTo>
                    <a:pt x="1638" y="78"/>
                  </a:lnTo>
                  <a:lnTo>
                    <a:pt x="1635" y="67"/>
                  </a:lnTo>
                  <a:lnTo>
                    <a:pt x="1628" y="60"/>
                  </a:lnTo>
                  <a:lnTo>
                    <a:pt x="1617" y="57"/>
                  </a:lnTo>
                  <a:lnTo>
                    <a:pt x="1610" y="53"/>
                  </a:lnTo>
                  <a:lnTo>
                    <a:pt x="1603" y="53"/>
                  </a:lnTo>
                  <a:lnTo>
                    <a:pt x="1596" y="57"/>
                  </a:lnTo>
                  <a:lnTo>
                    <a:pt x="1586" y="60"/>
                  </a:lnTo>
                  <a:lnTo>
                    <a:pt x="1579" y="67"/>
                  </a:lnTo>
                  <a:lnTo>
                    <a:pt x="1564" y="71"/>
                  </a:lnTo>
                  <a:lnTo>
                    <a:pt x="1554" y="71"/>
                  </a:lnTo>
                  <a:lnTo>
                    <a:pt x="1550" y="71"/>
                  </a:lnTo>
                  <a:lnTo>
                    <a:pt x="1547" y="71"/>
                  </a:lnTo>
                  <a:lnTo>
                    <a:pt x="1547" y="53"/>
                  </a:lnTo>
                  <a:lnTo>
                    <a:pt x="1540" y="46"/>
                  </a:lnTo>
                  <a:lnTo>
                    <a:pt x="1550" y="18"/>
                  </a:lnTo>
                  <a:lnTo>
                    <a:pt x="1550" y="18"/>
                  </a:lnTo>
                  <a:lnTo>
                    <a:pt x="1554" y="18"/>
                  </a:lnTo>
                  <a:lnTo>
                    <a:pt x="1554" y="14"/>
                  </a:lnTo>
                  <a:lnTo>
                    <a:pt x="1557" y="14"/>
                  </a:lnTo>
                  <a:lnTo>
                    <a:pt x="1557" y="11"/>
                  </a:lnTo>
                  <a:lnTo>
                    <a:pt x="1554" y="7"/>
                  </a:lnTo>
                  <a:lnTo>
                    <a:pt x="1550" y="4"/>
                  </a:lnTo>
                  <a:lnTo>
                    <a:pt x="1536" y="0"/>
                  </a:lnTo>
                  <a:lnTo>
                    <a:pt x="1529" y="0"/>
                  </a:lnTo>
                  <a:lnTo>
                    <a:pt x="1519" y="4"/>
                  </a:lnTo>
                  <a:lnTo>
                    <a:pt x="1512" y="11"/>
                  </a:lnTo>
                  <a:lnTo>
                    <a:pt x="1508" y="14"/>
                  </a:lnTo>
                  <a:lnTo>
                    <a:pt x="1505" y="18"/>
                  </a:lnTo>
                  <a:lnTo>
                    <a:pt x="1501" y="25"/>
                  </a:lnTo>
                  <a:lnTo>
                    <a:pt x="1498" y="32"/>
                  </a:lnTo>
                  <a:lnTo>
                    <a:pt x="1490" y="39"/>
                  </a:lnTo>
                  <a:lnTo>
                    <a:pt x="1487" y="46"/>
                  </a:lnTo>
                  <a:lnTo>
                    <a:pt x="1480" y="50"/>
                  </a:lnTo>
                  <a:lnTo>
                    <a:pt x="1480" y="53"/>
                  </a:lnTo>
                  <a:lnTo>
                    <a:pt x="1476" y="57"/>
                  </a:lnTo>
                  <a:lnTo>
                    <a:pt x="1480" y="64"/>
                  </a:lnTo>
                  <a:lnTo>
                    <a:pt x="1473" y="78"/>
                  </a:lnTo>
                  <a:lnTo>
                    <a:pt x="1455" y="71"/>
                  </a:lnTo>
                  <a:lnTo>
                    <a:pt x="1452" y="71"/>
                  </a:lnTo>
                  <a:lnTo>
                    <a:pt x="1448" y="71"/>
                  </a:lnTo>
                  <a:lnTo>
                    <a:pt x="1448" y="71"/>
                  </a:lnTo>
                  <a:lnTo>
                    <a:pt x="1452" y="74"/>
                  </a:lnTo>
                  <a:lnTo>
                    <a:pt x="1455" y="78"/>
                  </a:lnTo>
                  <a:lnTo>
                    <a:pt x="1455" y="81"/>
                  </a:lnTo>
                  <a:lnTo>
                    <a:pt x="1455" y="81"/>
                  </a:lnTo>
                  <a:lnTo>
                    <a:pt x="1483" y="102"/>
                  </a:lnTo>
                  <a:lnTo>
                    <a:pt x="1483" y="102"/>
                  </a:lnTo>
                  <a:lnTo>
                    <a:pt x="1483" y="109"/>
                  </a:lnTo>
                  <a:lnTo>
                    <a:pt x="1483" y="117"/>
                  </a:lnTo>
                  <a:lnTo>
                    <a:pt x="1483" y="127"/>
                  </a:lnTo>
                  <a:lnTo>
                    <a:pt x="1480" y="134"/>
                  </a:lnTo>
                  <a:lnTo>
                    <a:pt x="1476" y="134"/>
                  </a:lnTo>
                  <a:lnTo>
                    <a:pt x="1473" y="134"/>
                  </a:lnTo>
                  <a:lnTo>
                    <a:pt x="1466" y="127"/>
                  </a:lnTo>
                  <a:lnTo>
                    <a:pt x="1462" y="117"/>
                  </a:lnTo>
                  <a:lnTo>
                    <a:pt x="1459" y="106"/>
                  </a:lnTo>
                  <a:lnTo>
                    <a:pt x="1452" y="102"/>
                  </a:lnTo>
                  <a:lnTo>
                    <a:pt x="1441" y="95"/>
                  </a:lnTo>
                  <a:lnTo>
                    <a:pt x="1434" y="95"/>
                  </a:lnTo>
                  <a:lnTo>
                    <a:pt x="1424" y="95"/>
                  </a:lnTo>
                  <a:lnTo>
                    <a:pt x="1413" y="95"/>
                  </a:lnTo>
                  <a:lnTo>
                    <a:pt x="1402" y="95"/>
                  </a:lnTo>
                  <a:lnTo>
                    <a:pt x="1395" y="95"/>
                  </a:lnTo>
                  <a:lnTo>
                    <a:pt x="1392" y="92"/>
                  </a:lnTo>
                  <a:lnTo>
                    <a:pt x="1388" y="92"/>
                  </a:lnTo>
                  <a:lnTo>
                    <a:pt x="1388" y="88"/>
                  </a:lnTo>
                  <a:lnTo>
                    <a:pt x="1388" y="88"/>
                  </a:lnTo>
                  <a:lnTo>
                    <a:pt x="1388" y="88"/>
                  </a:lnTo>
                  <a:lnTo>
                    <a:pt x="1381" y="88"/>
                  </a:lnTo>
                  <a:lnTo>
                    <a:pt x="1378" y="92"/>
                  </a:lnTo>
                  <a:lnTo>
                    <a:pt x="1371" y="95"/>
                  </a:lnTo>
                  <a:lnTo>
                    <a:pt x="1364" y="99"/>
                  </a:lnTo>
                  <a:lnTo>
                    <a:pt x="1360" y="102"/>
                  </a:lnTo>
                  <a:lnTo>
                    <a:pt x="1353" y="109"/>
                  </a:lnTo>
                  <a:lnTo>
                    <a:pt x="1343" y="117"/>
                  </a:lnTo>
                  <a:lnTo>
                    <a:pt x="1328" y="120"/>
                  </a:lnTo>
                  <a:lnTo>
                    <a:pt x="1325" y="124"/>
                  </a:lnTo>
                  <a:lnTo>
                    <a:pt x="1318" y="131"/>
                  </a:lnTo>
                  <a:lnTo>
                    <a:pt x="1314" y="138"/>
                  </a:lnTo>
                  <a:lnTo>
                    <a:pt x="1307" y="145"/>
                  </a:lnTo>
                  <a:lnTo>
                    <a:pt x="1304" y="155"/>
                  </a:lnTo>
                  <a:lnTo>
                    <a:pt x="1300" y="162"/>
                  </a:lnTo>
                  <a:lnTo>
                    <a:pt x="1300" y="166"/>
                  </a:lnTo>
                  <a:lnTo>
                    <a:pt x="1300" y="169"/>
                  </a:lnTo>
                  <a:lnTo>
                    <a:pt x="1293" y="176"/>
                  </a:lnTo>
                  <a:lnTo>
                    <a:pt x="1286" y="183"/>
                  </a:lnTo>
                  <a:lnTo>
                    <a:pt x="1279" y="187"/>
                  </a:lnTo>
                  <a:lnTo>
                    <a:pt x="1276" y="191"/>
                  </a:lnTo>
                  <a:lnTo>
                    <a:pt x="1272" y="194"/>
                  </a:lnTo>
                  <a:lnTo>
                    <a:pt x="1272" y="198"/>
                  </a:lnTo>
                  <a:lnTo>
                    <a:pt x="1276" y="201"/>
                  </a:lnTo>
                  <a:lnTo>
                    <a:pt x="1276" y="208"/>
                  </a:lnTo>
                  <a:lnTo>
                    <a:pt x="1272" y="212"/>
                  </a:lnTo>
                  <a:lnTo>
                    <a:pt x="1265" y="215"/>
                  </a:lnTo>
                  <a:lnTo>
                    <a:pt x="1251" y="219"/>
                  </a:lnTo>
                  <a:lnTo>
                    <a:pt x="1233" y="226"/>
                  </a:lnTo>
                  <a:lnTo>
                    <a:pt x="1223" y="233"/>
                  </a:lnTo>
                  <a:lnTo>
                    <a:pt x="1216" y="247"/>
                  </a:lnTo>
                  <a:lnTo>
                    <a:pt x="1216" y="264"/>
                  </a:lnTo>
                  <a:lnTo>
                    <a:pt x="1216" y="279"/>
                  </a:lnTo>
                  <a:lnTo>
                    <a:pt x="1216" y="286"/>
                  </a:lnTo>
                  <a:lnTo>
                    <a:pt x="1219" y="289"/>
                  </a:lnTo>
                  <a:lnTo>
                    <a:pt x="1226" y="293"/>
                  </a:lnTo>
                  <a:lnTo>
                    <a:pt x="1230" y="293"/>
                  </a:lnTo>
                  <a:lnTo>
                    <a:pt x="1237" y="293"/>
                  </a:lnTo>
                  <a:lnTo>
                    <a:pt x="1237" y="293"/>
                  </a:lnTo>
                  <a:lnTo>
                    <a:pt x="1237" y="296"/>
                  </a:lnTo>
                  <a:lnTo>
                    <a:pt x="1240" y="300"/>
                  </a:lnTo>
                  <a:lnTo>
                    <a:pt x="1244" y="307"/>
                  </a:lnTo>
                  <a:lnTo>
                    <a:pt x="1251" y="310"/>
                  </a:lnTo>
                  <a:lnTo>
                    <a:pt x="1254" y="310"/>
                  </a:lnTo>
                  <a:lnTo>
                    <a:pt x="1254" y="314"/>
                  </a:lnTo>
                  <a:lnTo>
                    <a:pt x="1254" y="363"/>
                  </a:lnTo>
                  <a:lnTo>
                    <a:pt x="1251" y="374"/>
                  </a:lnTo>
                  <a:lnTo>
                    <a:pt x="1251" y="381"/>
                  </a:lnTo>
                  <a:lnTo>
                    <a:pt x="1254" y="388"/>
                  </a:lnTo>
                  <a:lnTo>
                    <a:pt x="1258" y="391"/>
                  </a:lnTo>
                  <a:lnTo>
                    <a:pt x="1261" y="395"/>
                  </a:lnTo>
                  <a:lnTo>
                    <a:pt x="1265" y="395"/>
                  </a:lnTo>
                  <a:lnTo>
                    <a:pt x="1265" y="402"/>
                  </a:lnTo>
                  <a:lnTo>
                    <a:pt x="1254" y="402"/>
                  </a:lnTo>
                  <a:lnTo>
                    <a:pt x="1247" y="395"/>
                  </a:lnTo>
                  <a:lnTo>
                    <a:pt x="1240" y="391"/>
                  </a:lnTo>
                  <a:lnTo>
                    <a:pt x="1233" y="381"/>
                  </a:lnTo>
                  <a:lnTo>
                    <a:pt x="1233" y="377"/>
                  </a:lnTo>
                  <a:lnTo>
                    <a:pt x="1233" y="370"/>
                  </a:lnTo>
                  <a:lnTo>
                    <a:pt x="1233" y="363"/>
                  </a:lnTo>
                  <a:lnTo>
                    <a:pt x="1233" y="360"/>
                  </a:lnTo>
                  <a:lnTo>
                    <a:pt x="1230" y="356"/>
                  </a:lnTo>
                  <a:lnTo>
                    <a:pt x="1226" y="353"/>
                  </a:lnTo>
                  <a:lnTo>
                    <a:pt x="1226" y="353"/>
                  </a:lnTo>
                  <a:lnTo>
                    <a:pt x="1230" y="349"/>
                  </a:lnTo>
                  <a:lnTo>
                    <a:pt x="1233" y="342"/>
                  </a:lnTo>
                  <a:lnTo>
                    <a:pt x="1237" y="338"/>
                  </a:lnTo>
                  <a:lnTo>
                    <a:pt x="1240" y="331"/>
                  </a:lnTo>
                  <a:lnTo>
                    <a:pt x="1240" y="324"/>
                  </a:lnTo>
                  <a:lnTo>
                    <a:pt x="1240" y="317"/>
                  </a:lnTo>
                  <a:lnTo>
                    <a:pt x="1240" y="314"/>
                  </a:lnTo>
                  <a:lnTo>
                    <a:pt x="1237" y="314"/>
                  </a:lnTo>
                  <a:lnTo>
                    <a:pt x="1230" y="314"/>
                  </a:lnTo>
                  <a:lnTo>
                    <a:pt x="1223" y="314"/>
                  </a:lnTo>
                  <a:lnTo>
                    <a:pt x="1219" y="310"/>
                  </a:lnTo>
                  <a:lnTo>
                    <a:pt x="1216" y="307"/>
                  </a:lnTo>
                  <a:lnTo>
                    <a:pt x="1212" y="307"/>
                  </a:lnTo>
                  <a:lnTo>
                    <a:pt x="1212" y="303"/>
                  </a:lnTo>
                  <a:lnTo>
                    <a:pt x="1209" y="303"/>
                  </a:lnTo>
                  <a:lnTo>
                    <a:pt x="1205" y="303"/>
                  </a:lnTo>
                  <a:lnTo>
                    <a:pt x="1195" y="303"/>
                  </a:lnTo>
                  <a:lnTo>
                    <a:pt x="1188" y="300"/>
                  </a:lnTo>
                  <a:lnTo>
                    <a:pt x="1180" y="296"/>
                  </a:lnTo>
                  <a:lnTo>
                    <a:pt x="1177" y="293"/>
                  </a:lnTo>
                  <a:lnTo>
                    <a:pt x="1173" y="289"/>
                  </a:lnTo>
                  <a:lnTo>
                    <a:pt x="1170" y="289"/>
                  </a:lnTo>
                  <a:lnTo>
                    <a:pt x="1166" y="293"/>
                  </a:lnTo>
                  <a:lnTo>
                    <a:pt x="1166" y="296"/>
                  </a:lnTo>
                  <a:lnTo>
                    <a:pt x="1163" y="296"/>
                  </a:lnTo>
                  <a:lnTo>
                    <a:pt x="1159" y="293"/>
                  </a:lnTo>
                  <a:lnTo>
                    <a:pt x="1159" y="286"/>
                  </a:lnTo>
                  <a:lnTo>
                    <a:pt x="1159" y="279"/>
                  </a:lnTo>
                  <a:lnTo>
                    <a:pt x="1156" y="272"/>
                  </a:lnTo>
                  <a:lnTo>
                    <a:pt x="1156" y="261"/>
                  </a:lnTo>
                  <a:lnTo>
                    <a:pt x="1156" y="257"/>
                  </a:lnTo>
                  <a:lnTo>
                    <a:pt x="1152" y="254"/>
                  </a:lnTo>
                  <a:lnTo>
                    <a:pt x="1145" y="254"/>
                  </a:lnTo>
                  <a:lnTo>
                    <a:pt x="1142" y="254"/>
                  </a:lnTo>
                  <a:lnTo>
                    <a:pt x="1138" y="257"/>
                  </a:lnTo>
                  <a:lnTo>
                    <a:pt x="1138" y="257"/>
                  </a:lnTo>
                  <a:lnTo>
                    <a:pt x="1131" y="257"/>
                  </a:lnTo>
                  <a:lnTo>
                    <a:pt x="1131" y="261"/>
                  </a:lnTo>
                  <a:lnTo>
                    <a:pt x="1131" y="264"/>
                  </a:lnTo>
                  <a:lnTo>
                    <a:pt x="1131" y="272"/>
                  </a:lnTo>
                  <a:lnTo>
                    <a:pt x="1131" y="275"/>
                  </a:lnTo>
                  <a:lnTo>
                    <a:pt x="1131" y="279"/>
                  </a:lnTo>
                  <a:lnTo>
                    <a:pt x="1135" y="286"/>
                  </a:lnTo>
                  <a:lnTo>
                    <a:pt x="1135" y="289"/>
                  </a:lnTo>
                  <a:lnTo>
                    <a:pt x="1135" y="296"/>
                  </a:lnTo>
                  <a:lnTo>
                    <a:pt x="1135" y="300"/>
                  </a:lnTo>
                  <a:lnTo>
                    <a:pt x="1128" y="303"/>
                  </a:lnTo>
                  <a:lnTo>
                    <a:pt x="1121" y="310"/>
                  </a:lnTo>
                  <a:lnTo>
                    <a:pt x="1117" y="314"/>
                  </a:lnTo>
                  <a:lnTo>
                    <a:pt x="1114" y="321"/>
                  </a:lnTo>
                  <a:lnTo>
                    <a:pt x="1114" y="328"/>
                  </a:lnTo>
                  <a:lnTo>
                    <a:pt x="1114" y="335"/>
                  </a:lnTo>
                  <a:lnTo>
                    <a:pt x="1117" y="338"/>
                  </a:lnTo>
                  <a:lnTo>
                    <a:pt x="1121" y="342"/>
                  </a:lnTo>
                  <a:lnTo>
                    <a:pt x="1124" y="342"/>
                  </a:lnTo>
                  <a:lnTo>
                    <a:pt x="1128" y="346"/>
                  </a:lnTo>
                  <a:lnTo>
                    <a:pt x="1128" y="349"/>
                  </a:lnTo>
                  <a:lnTo>
                    <a:pt x="1124" y="360"/>
                  </a:lnTo>
                  <a:lnTo>
                    <a:pt x="1124" y="367"/>
                  </a:lnTo>
                  <a:lnTo>
                    <a:pt x="1121" y="374"/>
                  </a:lnTo>
                  <a:lnTo>
                    <a:pt x="1117" y="377"/>
                  </a:lnTo>
                  <a:lnTo>
                    <a:pt x="1114" y="384"/>
                  </a:lnTo>
                  <a:lnTo>
                    <a:pt x="1114" y="395"/>
                  </a:lnTo>
                  <a:lnTo>
                    <a:pt x="1114" y="402"/>
                  </a:lnTo>
                  <a:lnTo>
                    <a:pt x="1114" y="412"/>
                  </a:lnTo>
                  <a:lnTo>
                    <a:pt x="1114" y="416"/>
                  </a:lnTo>
                  <a:lnTo>
                    <a:pt x="1114" y="420"/>
                  </a:lnTo>
                  <a:lnTo>
                    <a:pt x="1131" y="420"/>
                  </a:lnTo>
                  <a:lnTo>
                    <a:pt x="1145" y="412"/>
                  </a:lnTo>
                  <a:lnTo>
                    <a:pt x="1152" y="409"/>
                  </a:lnTo>
                  <a:lnTo>
                    <a:pt x="1159" y="412"/>
                  </a:lnTo>
                  <a:lnTo>
                    <a:pt x="1163" y="416"/>
                  </a:lnTo>
                  <a:lnTo>
                    <a:pt x="1166" y="420"/>
                  </a:lnTo>
                  <a:lnTo>
                    <a:pt x="1170" y="423"/>
                  </a:lnTo>
                  <a:lnTo>
                    <a:pt x="1170" y="423"/>
                  </a:lnTo>
                  <a:lnTo>
                    <a:pt x="1170" y="427"/>
                  </a:lnTo>
                  <a:lnTo>
                    <a:pt x="1173" y="430"/>
                  </a:lnTo>
                  <a:lnTo>
                    <a:pt x="1173" y="437"/>
                  </a:lnTo>
                  <a:lnTo>
                    <a:pt x="1177" y="448"/>
                  </a:lnTo>
                  <a:lnTo>
                    <a:pt x="1177" y="455"/>
                  </a:lnTo>
                  <a:lnTo>
                    <a:pt x="1180" y="462"/>
                  </a:lnTo>
                  <a:lnTo>
                    <a:pt x="1180" y="469"/>
                  </a:lnTo>
                  <a:lnTo>
                    <a:pt x="1184" y="472"/>
                  </a:lnTo>
                  <a:lnTo>
                    <a:pt x="1188" y="472"/>
                  </a:lnTo>
                  <a:lnTo>
                    <a:pt x="1191" y="472"/>
                  </a:lnTo>
                  <a:lnTo>
                    <a:pt x="1191" y="472"/>
                  </a:lnTo>
                  <a:lnTo>
                    <a:pt x="1191" y="472"/>
                  </a:lnTo>
                  <a:lnTo>
                    <a:pt x="1198" y="472"/>
                  </a:lnTo>
                  <a:lnTo>
                    <a:pt x="1202" y="472"/>
                  </a:lnTo>
                  <a:lnTo>
                    <a:pt x="1205" y="476"/>
                  </a:lnTo>
                  <a:lnTo>
                    <a:pt x="1212" y="479"/>
                  </a:lnTo>
                  <a:lnTo>
                    <a:pt x="1219" y="483"/>
                  </a:lnTo>
                  <a:lnTo>
                    <a:pt x="1223" y="483"/>
                  </a:lnTo>
                  <a:lnTo>
                    <a:pt x="1226" y="483"/>
                  </a:lnTo>
                  <a:lnTo>
                    <a:pt x="1223" y="486"/>
                  </a:lnTo>
                  <a:lnTo>
                    <a:pt x="1216" y="490"/>
                  </a:lnTo>
                  <a:lnTo>
                    <a:pt x="1212" y="493"/>
                  </a:lnTo>
                  <a:lnTo>
                    <a:pt x="1209" y="493"/>
                  </a:lnTo>
                  <a:lnTo>
                    <a:pt x="1205" y="493"/>
                  </a:lnTo>
                  <a:lnTo>
                    <a:pt x="1202" y="497"/>
                  </a:lnTo>
                  <a:lnTo>
                    <a:pt x="1198" y="501"/>
                  </a:lnTo>
                  <a:lnTo>
                    <a:pt x="1195" y="504"/>
                  </a:lnTo>
                  <a:lnTo>
                    <a:pt x="1195" y="508"/>
                  </a:lnTo>
                  <a:lnTo>
                    <a:pt x="1198" y="511"/>
                  </a:lnTo>
                  <a:lnTo>
                    <a:pt x="1198" y="518"/>
                  </a:lnTo>
                  <a:lnTo>
                    <a:pt x="1202" y="525"/>
                  </a:lnTo>
                  <a:lnTo>
                    <a:pt x="1202" y="532"/>
                  </a:lnTo>
                  <a:lnTo>
                    <a:pt x="1202" y="543"/>
                  </a:lnTo>
                  <a:lnTo>
                    <a:pt x="1202" y="546"/>
                  </a:lnTo>
                  <a:lnTo>
                    <a:pt x="1198" y="550"/>
                  </a:lnTo>
                  <a:lnTo>
                    <a:pt x="1195" y="550"/>
                  </a:lnTo>
                  <a:lnTo>
                    <a:pt x="1191" y="550"/>
                  </a:lnTo>
                  <a:lnTo>
                    <a:pt x="1188" y="543"/>
                  </a:lnTo>
                  <a:lnTo>
                    <a:pt x="1188" y="539"/>
                  </a:lnTo>
                  <a:lnTo>
                    <a:pt x="1184" y="529"/>
                  </a:lnTo>
                  <a:lnTo>
                    <a:pt x="1184" y="522"/>
                  </a:lnTo>
                  <a:lnTo>
                    <a:pt x="1180" y="515"/>
                  </a:lnTo>
                  <a:lnTo>
                    <a:pt x="1177" y="508"/>
                  </a:lnTo>
                  <a:lnTo>
                    <a:pt x="1173" y="501"/>
                  </a:lnTo>
                  <a:lnTo>
                    <a:pt x="1170" y="501"/>
                  </a:lnTo>
                  <a:lnTo>
                    <a:pt x="1166" y="501"/>
                  </a:lnTo>
                  <a:lnTo>
                    <a:pt x="1166" y="504"/>
                  </a:lnTo>
                  <a:lnTo>
                    <a:pt x="1163" y="508"/>
                  </a:lnTo>
                  <a:lnTo>
                    <a:pt x="1163" y="511"/>
                  </a:lnTo>
                  <a:lnTo>
                    <a:pt x="1159" y="515"/>
                  </a:lnTo>
                  <a:lnTo>
                    <a:pt x="1156" y="518"/>
                  </a:lnTo>
                  <a:lnTo>
                    <a:pt x="1152" y="522"/>
                  </a:lnTo>
                  <a:lnTo>
                    <a:pt x="1149" y="522"/>
                  </a:lnTo>
                  <a:lnTo>
                    <a:pt x="1149" y="518"/>
                  </a:lnTo>
                  <a:lnTo>
                    <a:pt x="1152" y="515"/>
                  </a:lnTo>
                  <a:lnTo>
                    <a:pt x="1152" y="515"/>
                  </a:lnTo>
                  <a:lnTo>
                    <a:pt x="1152" y="511"/>
                  </a:lnTo>
                  <a:lnTo>
                    <a:pt x="1156" y="493"/>
                  </a:lnTo>
                  <a:lnTo>
                    <a:pt x="1159" y="465"/>
                  </a:lnTo>
                  <a:lnTo>
                    <a:pt x="1159" y="441"/>
                  </a:lnTo>
                  <a:lnTo>
                    <a:pt x="1159" y="430"/>
                  </a:lnTo>
                  <a:lnTo>
                    <a:pt x="1152" y="420"/>
                  </a:lnTo>
                  <a:lnTo>
                    <a:pt x="1145" y="430"/>
                  </a:lnTo>
                  <a:lnTo>
                    <a:pt x="1145" y="430"/>
                  </a:lnTo>
                  <a:lnTo>
                    <a:pt x="1138" y="430"/>
                  </a:lnTo>
                  <a:lnTo>
                    <a:pt x="1131" y="434"/>
                  </a:lnTo>
                  <a:lnTo>
                    <a:pt x="1128" y="434"/>
                  </a:lnTo>
                  <a:lnTo>
                    <a:pt x="1124" y="437"/>
                  </a:lnTo>
                  <a:lnTo>
                    <a:pt x="1124" y="441"/>
                  </a:lnTo>
                  <a:lnTo>
                    <a:pt x="1121" y="441"/>
                  </a:lnTo>
                  <a:lnTo>
                    <a:pt x="1121" y="444"/>
                  </a:lnTo>
                  <a:lnTo>
                    <a:pt x="1121" y="451"/>
                  </a:lnTo>
                  <a:lnTo>
                    <a:pt x="1121" y="462"/>
                  </a:lnTo>
                  <a:lnTo>
                    <a:pt x="1121" y="476"/>
                  </a:lnTo>
                  <a:lnTo>
                    <a:pt x="1121" y="486"/>
                  </a:lnTo>
                  <a:lnTo>
                    <a:pt x="1121" y="493"/>
                  </a:lnTo>
                  <a:lnTo>
                    <a:pt x="1121" y="501"/>
                  </a:lnTo>
                  <a:lnTo>
                    <a:pt x="1117" y="508"/>
                  </a:lnTo>
                  <a:lnTo>
                    <a:pt x="1114" y="511"/>
                  </a:lnTo>
                  <a:lnTo>
                    <a:pt x="1106" y="511"/>
                  </a:lnTo>
                  <a:lnTo>
                    <a:pt x="1099" y="515"/>
                  </a:lnTo>
                  <a:lnTo>
                    <a:pt x="1096" y="515"/>
                  </a:lnTo>
                  <a:lnTo>
                    <a:pt x="1089" y="518"/>
                  </a:lnTo>
                  <a:lnTo>
                    <a:pt x="1089" y="518"/>
                  </a:lnTo>
                  <a:lnTo>
                    <a:pt x="1078" y="522"/>
                  </a:lnTo>
                  <a:lnTo>
                    <a:pt x="1068" y="518"/>
                  </a:lnTo>
                  <a:lnTo>
                    <a:pt x="1061" y="518"/>
                  </a:lnTo>
                  <a:lnTo>
                    <a:pt x="1050" y="515"/>
                  </a:lnTo>
                  <a:lnTo>
                    <a:pt x="1047" y="511"/>
                  </a:lnTo>
                  <a:lnTo>
                    <a:pt x="1043" y="511"/>
                  </a:lnTo>
                  <a:lnTo>
                    <a:pt x="1047" y="508"/>
                  </a:lnTo>
                  <a:lnTo>
                    <a:pt x="1054" y="508"/>
                  </a:lnTo>
                  <a:lnTo>
                    <a:pt x="1061" y="504"/>
                  </a:lnTo>
                  <a:lnTo>
                    <a:pt x="1068" y="504"/>
                  </a:lnTo>
                  <a:lnTo>
                    <a:pt x="1078" y="501"/>
                  </a:lnTo>
                  <a:lnTo>
                    <a:pt x="1082" y="501"/>
                  </a:lnTo>
                  <a:lnTo>
                    <a:pt x="1085" y="501"/>
                  </a:lnTo>
                  <a:lnTo>
                    <a:pt x="1089" y="497"/>
                  </a:lnTo>
                  <a:lnTo>
                    <a:pt x="1092" y="493"/>
                  </a:lnTo>
                  <a:lnTo>
                    <a:pt x="1092" y="493"/>
                  </a:lnTo>
                  <a:lnTo>
                    <a:pt x="1092" y="490"/>
                  </a:lnTo>
                  <a:lnTo>
                    <a:pt x="1089" y="486"/>
                  </a:lnTo>
                  <a:lnTo>
                    <a:pt x="1089" y="483"/>
                  </a:lnTo>
                  <a:lnTo>
                    <a:pt x="1089" y="479"/>
                  </a:lnTo>
                  <a:lnTo>
                    <a:pt x="1089" y="479"/>
                  </a:lnTo>
                  <a:lnTo>
                    <a:pt x="1092" y="476"/>
                  </a:lnTo>
                  <a:lnTo>
                    <a:pt x="1096" y="472"/>
                  </a:lnTo>
                  <a:lnTo>
                    <a:pt x="1099" y="465"/>
                  </a:lnTo>
                  <a:lnTo>
                    <a:pt x="1103" y="458"/>
                  </a:lnTo>
                  <a:lnTo>
                    <a:pt x="1106" y="455"/>
                  </a:lnTo>
                  <a:lnTo>
                    <a:pt x="1110" y="451"/>
                  </a:lnTo>
                  <a:lnTo>
                    <a:pt x="1110" y="448"/>
                  </a:lnTo>
                  <a:lnTo>
                    <a:pt x="1114" y="444"/>
                  </a:lnTo>
                  <a:lnTo>
                    <a:pt x="1114" y="441"/>
                  </a:lnTo>
                  <a:lnTo>
                    <a:pt x="1110" y="437"/>
                  </a:lnTo>
                  <a:lnTo>
                    <a:pt x="1110" y="437"/>
                  </a:lnTo>
                  <a:lnTo>
                    <a:pt x="1110" y="437"/>
                  </a:lnTo>
                  <a:lnTo>
                    <a:pt x="1106" y="437"/>
                  </a:lnTo>
                  <a:lnTo>
                    <a:pt x="1103" y="434"/>
                  </a:lnTo>
                  <a:lnTo>
                    <a:pt x="1099" y="430"/>
                  </a:lnTo>
                  <a:lnTo>
                    <a:pt x="1099" y="430"/>
                  </a:lnTo>
                  <a:lnTo>
                    <a:pt x="1099" y="416"/>
                  </a:lnTo>
                  <a:lnTo>
                    <a:pt x="1099" y="395"/>
                  </a:lnTo>
                  <a:lnTo>
                    <a:pt x="1099" y="377"/>
                  </a:lnTo>
                  <a:lnTo>
                    <a:pt x="1099" y="367"/>
                  </a:lnTo>
                  <a:lnTo>
                    <a:pt x="1103" y="356"/>
                  </a:lnTo>
                  <a:lnTo>
                    <a:pt x="1099" y="349"/>
                  </a:lnTo>
                  <a:lnTo>
                    <a:pt x="1096" y="342"/>
                  </a:lnTo>
                  <a:lnTo>
                    <a:pt x="1096" y="335"/>
                  </a:lnTo>
                  <a:lnTo>
                    <a:pt x="1092" y="335"/>
                  </a:lnTo>
                  <a:lnTo>
                    <a:pt x="1092" y="307"/>
                  </a:lnTo>
                  <a:lnTo>
                    <a:pt x="1099" y="300"/>
                  </a:lnTo>
                  <a:lnTo>
                    <a:pt x="1103" y="289"/>
                  </a:lnTo>
                  <a:lnTo>
                    <a:pt x="1114" y="275"/>
                  </a:lnTo>
                  <a:lnTo>
                    <a:pt x="1117" y="272"/>
                  </a:lnTo>
                  <a:lnTo>
                    <a:pt x="1114" y="268"/>
                  </a:lnTo>
                  <a:lnTo>
                    <a:pt x="1110" y="264"/>
                  </a:lnTo>
                  <a:lnTo>
                    <a:pt x="1106" y="261"/>
                  </a:lnTo>
                  <a:lnTo>
                    <a:pt x="1103" y="261"/>
                  </a:lnTo>
                  <a:lnTo>
                    <a:pt x="1075" y="264"/>
                  </a:lnTo>
                  <a:lnTo>
                    <a:pt x="1071" y="257"/>
                  </a:lnTo>
                  <a:lnTo>
                    <a:pt x="1064" y="261"/>
                  </a:lnTo>
                  <a:lnTo>
                    <a:pt x="1057" y="264"/>
                  </a:lnTo>
                  <a:lnTo>
                    <a:pt x="1054" y="272"/>
                  </a:lnTo>
                  <a:lnTo>
                    <a:pt x="1054" y="282"/>
                  </a:lnTo>
                  <a:lnTo>
                    <a:pt x="1050" y="289"/>
                  </a:lnTo>
                  <a:lnTo>
                    <a:pt x="1050" y="293"/>
                  </a:lnTo>
                  <a:lnTo>
                    <a:pt x="1050" y="296"/>
                  </a:lnTo>
                  <a:lnTo>
                    <a:pt x="1047" y="303"/>
                  </a:lnTo>
                  <a:lnTo>
                    <a:pt x="1043" y="310"/>
                  </a:lnTo>
                  <a:lnTo>
                    <a:pt x="1036" y="314"/>
                  </a:lnTo>
                  <a:lnTo>
                    <a:pt x="1033" y="317"/>
                  </a:lnTo>
                  <a:lnTo>
                    <a:pt x="1033" y="321"/>
                  </a:lnTo>
                  <a:lnTo>
                    <a:pt x="1022" y="335"/>
                  </a:lnTo>
                  <a:lnTo>
                    <a:pt x="1018" y="360"/>
                  </a:lnTo>
                  <a:lnTo>
                    <a:pt x="1022" y="381"/>
                  </a:lnTo>
                  <a:lnTo>
                    <a:pt x="1022" y="388"/>
                  </a:lnTo>
                  <a:lnTo>
                    <a:pt x="1022" y="391"/>
                  </a:lnTo>
                  <a:lnTo>
                    <a:pt x="1025" y="395"/>
                  </a:lnTo>
                  <a:lnTo>
                    <a:pt x="1025" y="402"/>
                  </a:lnTo>
                  <a:lnTo>
                    <a:pt x="1029" y="409"/>
                  </a:lnTo>
                  <a:lnTo>
                    <a:pt x="1029" y="416"/>
                  </a:lnTo>
                  <a:lnTo>
                    <a:pt x="1029" y="423"/>
                  </a:lnTo>
                  <a:lnTo>
                    <a:pt x="1029" y="423"/>
                  </a:lnTo>
                  <a:lnTo>
                    <a:pt x="1025" y="427"/>
                  </a:lnTo>
                  <a:lnTo>
                    <a:pt x="1022" y="427"/>
                  </a:lnTo>
                  <a:lnTo>
                    <a:pt x="1022" y="427"/>
                  </a:lnTo>
                  <a:lnTo>
                    <a:pt x="990" y="391"/>
                  </a:lnTo>
                  <a:lnTo>
                    <a:pt x="951" y="388"/>
                  </a:lnTo>
                  <a:lnTo>
                    <a:pt x="948" y="402"/>
                  </a:lnTo>
                  <a:lnTo>
                    <a:pt x="951" y="409"/>
                  </a:lnTo>
                  <a:lnTo>
                    <a:pt x="951" y="423"/>
                  </a:lnTo>
                  <a:lnTo>
                    <a:pt x="930" y="441"/>
                  </a:lnTo>
                  <a:lnTo>
                    <a:pt x="930" y="430"/>
                  </a:lnTo>
                  <a:lnTo>
                    <a:pt x="930" y="423"/>
                  </a:lnTo>
                  <a:lnTo>
                    <a:pt x="934" y="420"/>
                  </a:lnTo>
                  <a:lnTo>
                    <a:pt x="934" y="416"/>
                  </a:lnTo>
                  <a:lnTo>
                    <a:pt x="923" y="416"/>
                  </a:lnTo>
                  <a:lnTo>
                    <a:pt x="916" y="427"/>
                  </a:lnTo>
                  <a:lnTo>
                    <a:pt x="913" y="437"/>
                  </a:lnTo>
                  <a:lnTo>
                    <a:pt x="888" y="434"/>
                  </a:lnTo>
                  <a:lnTo>
                    <a:pt x="881" y="434"/>
                  </a:lnTo>
                  <a:lnTo>
                    <a:pt x="870" y="437"/>
                  </a:lnTo>
                  <a:lnTo>
                    <a:pt x="867" y="441"/>
                  </a:lnTo>
                  <a:lnTo>
                    <a:pt x="863" y="441"/>
                  </a:lnTo>
                  <a:lnTo>
                    <a:pt x="863" y="441"/>
                  </a:lnTo>
                  <a:lnTo>
                    <a:pt x="863" y="420"/>
                  </a:lnTo>
                  <a:lnTo>
                    <a:pt x="856" y="420"/>
                  </a:lnTo>
                  <a:lnTo>
                    <a:pt x="853" y="423"/>
                  </a:lnTo>
                  <a:lnTo>
                    <a:pt x="846" y="427"/>
                  </a:lnTo>
                  <a:lnTo>
                    <a:pt x="839" y="430"/>
                  </a:lnTo>
                  <a:lnTo>
                    <a:pt x="832" y="437"/>
                  </a:lnTo>
                  <a:lnTo>
                    <a:pt x="825" y="441"/>
                  </a:lnTo>
                  <a:lnTo>
                    <a:pt x="821" y="444"/>
                  </a:lnTo>
                  <a:lnTo>
                    <a:pt x="818" y="444"/>
                  </a:lnTo>
                  <a:lnTo>
                    <a:pt x="804" y="448"/>
                  </a:lnTo>
                  <a:lnTo>
                    <a:pt x="796" y="451"/>
                  </a:lnTo>
                  <a:lnTo>
                    <a:pt x="789" y="458"/>
                  </a:lnTo>
                  <a:lnTo>
                    <a:pt x="782" y="465"/>
                  </a:lnTo>
                  <a:lnTo>
                    <a:pt x="779" y="472"/>
                  </a:lnTo>
                  <a:lnTo>
                    <a:pt x="775" y="479"/>
                  </a:lnTo>
                  <a:lnTo>
                    <a:pt x="775" y="483"/>
                  </a:lnTo>
                  <a:lnTo>
                    <a:pt x="775" y="483"/>
                  </a:lnTo>
                  <a:lnTo>
                    <a:pt x="775" y="490"/>
                  </a:lnTo>
                  <a:lnTo>
                    <a:pt x="772" y="497"/>
                  </a:lnTo>
                  <a:lnTo>
                    <a:pt x="772" y="497"/>
                  </a:lnTo>
                  <a:lnTo>
                    <a:pt x="768" y="497"/>
                  </a:lnTo>
                  <a:lnTo>
                    <a:pt x="765" y="493"/>
                  </a:lnTo>
                  <a:lnTo>
                    <a:pt x="765" y="490"/>
                  </a:lnTo>
                  <a:lnTo>
                    <a:pt x="765" y="490"/>
                  </a:lnTo>
                  <a:lnTo>
                    <a:pt x="747" y="483"/>
                  </a:lnTo>
                  <a:lnTo>
                    <a:pt x="747" y="469"/>
                  </a:lnTo>
                  <a:lnTo>
                    <a:pt x="758" y="462"/>
                  </a:lnTo>
                  <a:lnTo>
                    <a:pt x="761" y="455"/>
                  </a:lnTo>
                  <a:lnTo>
                    <a:pt x="761" y="451"/>
                  </a:lnTo>
                  <a:lnTo>
                    <a:pt x="761" y="448"/>
                  </a:lnTo>
                  <a:lnTo>
                    <a:pt x="761" y="448"/>
                  </a:lnTo>
                  <a:lnTo>
                    <a:pt x="758" y="441"/>
                  </a:lnTo>
                  <a:lnTo>
                    <a:pt x="754" y="434"/>
                  </a:lnTo>
                  <a:lnTo>
                    <a:pt x="747" y="430"/>
                  </a:lnTo>
                  <a:lnTo>
                    <a:pt x="740" y="427"/>
                  </a:lnTo>
                  <a:lnTo>
                    <a:pt x="737" y="427"/>
                  </a:lnTo>
                  <a:lnTo>
                    <a:pt x="733" y="427"/>
                  </a:lnTo>
                  <a:lnTo>
                    <a:pt x="730" y="427"/>
                  </a:lnTo>
                  <a:lnTo>
                    <a:pt x="726" y="427"/>
                  </a:lnTo>
                  <a:lnTo>
                    <a:pt x="722" y="430"/>
                  </a:lnTo>
                  <a:lnTo>
                    <a:pt x="719" y="430"/>
                  </a:lnTo>
                  <a:lnTo>
                    <a:pt x="712" y="430"/>
                  </a:lnTo>
                  <a:lnTo>
                    <a:pt x="712" y="430"/>
                  </a:lnTo>
                  <a:lnTo>
                    <a:pt x="726" y="437"/>
                  </a:lnTo>
                  <a:lnTo>
                    <a:pt x="722" y="462"/>
                  </a:lnTo>
                  <a:lnTo>
                    <a:pt x="726" y="479"/>
                  </a:lnTo>
                  <a:lnTo>
                    <a:pt x="726" y="479"/>
                  </a:lnTo>
                  <a:lnTo>
                    <a:pt x="730" y="483"/>
                  </a:lnTo>
                  <a:lnTo>
                    <a:pt x="730" y="490"/>
                  </a:lnTo>
                  <a:lnTo>
                    <a:pt x="730" y="493"/>
                  </a:lnTo>
                  <a:lnTo>
                    <a:pt x="730" y="504"/>
                  </a:lnTo>
                  <a:lnTo>
                    <a:pt x="730" y="511"/>
                  </a:lnTo>
                  <a:lnTo>
                    <a:pt x="726" y="515"/>
                  </a:lnTo>
                  <a:lnTo>
                    <a:pt x="726" y="515"/>
                  </a:lnTo>
                  <a:lnTo>
                    <a:pt x="715" y="511"/>
                  </a:lnTo>
                  <a:lnTo>
                    <a:pt x="708" y="508"/>
                  </a:lnTo>
                  <a:lnTo>
                    <a:pt x="701" y="508"/>
                  </a:lnTo>
                  <a:lnTo>
                    <a:pt x="684" y="525"/>
                  </a:lnTo>
                  <a:lnTo>
                    <a:pt x="666" y="536"/>
                  </a:lnTo>
                  <a:lnTo>
                    <a:pt x="666" y="543"/>
                  </a:lnTo>
                  <a:lnTo>
                    <a:pt x="666" y="546"/>
                  </a:lnTo>
                  <a:lnTo>
                    <a:pt x="670" y="550"/>
                  </a:lnTo>
                  <a:lnTo>
                    <a:pt x="673" y="553"/>
                  </a:lnTo>
                  <a:lnTo>
                    <a:pt x="677" y="557"/>
                  </a:lnTo>
                  <a:lnTo>
                    <a:pt x="677" y="557"/>
                  </a:lnTo>
                  <a:lnTo>
                    <a:pt x="677" y="567"/>
                  </a:lnTo>
                  <a:lnTo>
                    <a:pt x="652" y="567"/>
                  </a:lnTo>
                  <a:lnTo>
                    <a:pt x="641" y="553"/>
                  </a:lnTo>
                  <a:lnTo>
                    <a:pt x="634" y="539"/>
                  </a:lnTo>
                  <a:lnTo>
                    <a:pt x="624" y="536"/>
                  </a:lnTo>
                  <a:lnTo>
                    <a:pt x="620" y="546"/>
                  </a:lnTo>
                  <a:lnTo>
                    <a:pt x="627" y="564"/>
                  </a:lnTo>
                  <a:lnTo>
                    <a:pt x="638" y="585"/>
                  </a:lnTo>
                  <a:lnTo>
                    <a:pt x="638" y="589"/>
                  </a:lnTo>
                  <a:lnTo>
                    <a:pt x="634" y="592"/>
                  </a:lnTo>
                  <a:lnTo>
                    <a:pt x="634" y="592"/>
                  </a:lnTo>
                  <a:lnTo>
                    <a:pt x="631" y="592"/>
                  </a:lnTo>
                  <a:lnTo>
                    <a:pt x="627" y="589"/>
                  </a:lnTo>
                  <a:lnTo>
                    <a:pt x="627" y="589"/>
                  </a:lnTo>
                  <a:lnTo>
                    <a:pt x="617" y="578"/>
                  </a:lnTo>
                  <a:lnTo>
                    <a:pt x="599" y="571"/>
                  </a:lnTo>
                  <a:lnTo>
                    <a:pt x="599" y="567"/>
                  </a:lnTo>
                  <a:lnTo>
                    <a:pt x="599" y="564"/>
                  </a:lnTo>
                  <a:lnTo>
                    <a:pt x="599" y="557"/>
                  </a:lnTo>
                  <a:lnTo>
                    <a:pt x="599" y="553"/>
                  </a:lnTo>
                  <a:lnTo>
                    <a:pt x="603" y="550"/>
                  </a:lnTo>
                  <a:lnTo>
                    <a:pt x="603" y="543"/>
                  </a:lnTo>
                  <a:lnTo>
                    <a:pt x="603" y="539"/>
                  </a:lnTo>
                  <a:lnTo>
                    <a:pt x="603" y="532"/>
                  </a:lnTo>
                  <a:lnTo>
                    <a:pt x="603" y="532"/>
                  </a:lnTo>
                  <a:lnTo>
                    <a:pt x="578" y="511"/>
                  </a:lnTo>
                  <a:lnTo>
                    <a:pt x="571" y="493"/>
                  </a:lnTo>
                  <a:lnTo>
                    <a:pt x="592" y="501"/>
                  </a:lnTo>
                  <a:lnTo>
                    <a:pt x="599" y="508"/>
                  </a:lnTo>
                  <a:lnTo>
                    <a:pt x="613" y="515"/>
                  </a:lnTo>
                  <a:lnTo>
                    <a:pt x="627" y="525"/>
                  </a:lnTo>
                  <a:lnTo>
                    <a:pt x="634" y="529"/>
                  </a:lnTo>
                  <a:lnTo>
                    <a:pt x="645" y="529"/>
                  </a:lnTo>
                  <a:lnTo>
                    <a:pt x="652" y="525"/>
                  </a:lnTo>
                  <a:lnTo>
                    <a:pt x="659" y="525"/>
                  </a:lnTo>
                  <a:lnTo>
                    <a:pt x="666" y="522"/>
                  </a:lnTo>
                  <a:lnTo>
                    <a:pt x="666" y="522"/>
                  </a:lnTo>
                  <a:lnTo>
                    <a:pt x="680" y="508"/>
                  </a:lnTo>
                  <a:lnTo>
                    <a:pt x="684" y="497"/>
                  </a:lnTo>
                  <a:lnTo>
                    <a:pt x="687" y="486"/>
                  </a:lnTo>
                  <a:lnTo>
                    <a:pt x="691" y="479"/>
                  </a:lnTo>
                  <a:lnTo>
                    <a:pt x="691" y="472"/>
                  </a:lnTo>
                  <a:lnTo>
                    <a:pt x="691" y="469"/>
                  </a:lnTo>
                  <a:lnTo>
                    <a:pt x="687" y="465"/>
                  </a:lnTo>
                  <a:lnTo>
                    <a:pt x="680" y="458"/>
                  </a:lnTo>
                  <a:lnTo>
                    <a:pt x="673" y="455"/>
                  </a:lnTo>
                  <a:lnTo>
                    <a:pt x="666" y="455"/>
                  </a:lnTo>
                  <a:lnTo>
                    <a:pt x="659" y="451"/>
                  </a:lnTo>
                  <a:lnTo>
                    <a:pt x="656" y="451"/>
                  </a:lnTo>
                  <a:lnTo>
                    <a:pt x="649" y="434"/>
                  </a:lnTo>
                  <a:lnTo>
                    <a:pt x="634" y="416"/>
                  </a:lnTo>
                  <a:lnTo>
                    <a:pt x="617" y="405"/>
                  </a:lnTo>
                  <a:lnTo>
                    <a:pt x="599" y="402"/>
                  </a:lnTo>
                  <a:lnTo>
                    <a:pt x="585" y="402"/>
                  </a:lnTo>
                  <a:lnTo>
                    <a:pt x="578" y="402"/>
                  </a:lnTo>
                  <a:lnTo>
                    <a:pt x="578" y="398"/>
                  </a:lnTo>
                  <a:lnTo>
                    <a:pt x="575" y="395"/>
                  </a:lnTo>
                  <a:lnTo>
                    <a:pt x="571" y="391"/>
                  </a:lnTo>
                  <a:lnTo>
                    <a:pt x="567" y="391"/>
                  </a:lnTo>
                  <a:lnTo>
                    <a:pt x="564" y="391"/>
                  </a:lnTo>
                  <a:lnTo>
                    <a:pt x="567" y="384"/>
                  </a:lnTo>
                  <a:lnTo>
                    <a:pt x="578" y="388"/>
                  </a:lnTo>
                  <a:lnTo>
                    <a:pt x="585" y="384"/>
                  </a:lnTo>
                  <a:lnTo>
                    <a:pt x="560" y="374"/>
                  </a:lnTo>
                  <a:lnTo>
                    <a:pt x="553" y="384"/>
                  </a:lnTo>
                  <a:lnTo>
                    <a:pt x="543" y="381"/>
                  </a:lnTo>
                  <a:lnTo>
                    <a:pt x="532" y="377"/>
                  </a:lnTo>
                  <a:lnTo>
                    <a:pt x="525" y="374"/>
                  </a:lnTo>
                  <a:lnTo>
                    <a:pt x="518" y="370"/>
                  </a:lnTo>
                  <a:lnTo>
                    <a:pt x="515" y="370"/>
                  </a:lnTo>
                  <a:lnTo>
                    <a:pt x="515" y="370"/>
                  </a:lnTo>
                  <a:lnTo>
                    <a:pt x="532" y="367"/>
                  </a:lnTo>
                  <a:lnTo>
                    <a:pt x="532" y="370"/>
                  </a:lnTo>
                  <a:lnTo>
                    <a:pt x="529" y="370"/>
                  </a:lnTo>
                  <a:lnTo>
                    <a:pt x="529" y="370"/>
                  </a:lnTo>
                  <a:lnTo>
                    <a:pt x="532" y="370"/>
                  </a:lnTo>
                  <a:lnTo>
                    <a:pt x="536" y="367"/>
                  </a:lnTo>
                  <a:lnTo>
                    <a:pt x="543" y="367"/>
                  </a:lnTo>
                  <a:lnTo>
                    <a:pt x="546" y="360"/>
                  </a:lnTo>
                  <a:lnTo>
                    <a:pt x="546" y="353"/>
                  </a:lnTo>
                  <a:lnTo>
                    <a:pt x="546" y="349"/>
                  </a:lnTo>
                  <a:lnTo>
                    <a:pt x="546" y="346"/>
                  </a:lnTo>
                  <a:lnTo>
                    <a:pt x="532" y="346"/>
                  </a:lnTo>
                  <a:lnTo>
                    <a:pt x="529" y="335"/>
                  </a:lnTo>
                  <a:lnTo>
                    <a:pt x="518" y="328"/>
                  </a:lnTo>
                  <a:lnTo>
                    <a:pt x="497" y="331"/>
                  </a:lnTo>
                  <a:lnTo>
                    <a:pt x="472" y="324"/>
                  </a:lnTo>
                  <a:lnTo>
                    <a:pt x="469" y="331"/>
                  </a:lnTo>
                  <a:lnTo>
                    <a:pt x="462" y="335"/>
                  </a:lnTo>
                  <a:lnTo>
                    <a:pt x="455" y="335"/>
                  </a:lnTo>
                  <a:lnTo>
                    <a:pt x="448" y="338"/>
                  </a:lnTo>
                  <a:lnTo>
                    <a:pt x="444" y="338"/>
                  </a:lnTo>
                  <a:lnTo>
                    <a:pt x="441" y="338"/>
                  </a:lnTo>
                  <a:lnTo>
                    <a:pt x="434" y="342"/>
                  </a:lnTo>
                  <a:lnTo>
                    <a:pt x="430" y="342"/>
                  </a:lnTo>
                  <a:lnTo>
                    <a:pt x="427" y="346"/>
                  </a:lnTo>
                  <a:lnTo>
                    <a:pt x="427" y="346"/>
                  </a:lnTo>
                  <a:lnTo>
                    <a:pt x="427" y="349"/>
                  </a:lnTo>
                  <a:lnTo>
                    <a:pt x="427" y="353"/>
                  </a:lnTo>
                  <a:lnTo>
                    <a:pt x="423" y="356"/>
                  </a:lnTo>
                  <a:lnTo>
                    <a:pt x="420" y="360"/>
                  </a:lnTo>
                  <a:lnTo>
                    <a:pt x="416" y="363"/>
                  </a:lnTo>
                  <a:lnTo>
                    <a:pt x="409" y="363"/>
                  </a:lnTo>
                  <a:lnTo>
                    <a:pt x="405" y="363"/>
                  </a:lnTo>
                  <a:lnTo>
                    <a:pt x="405" y="360"/>
                  </a:lnTo>
                  <a:lnTo>
                    <a:pt x="405" y="360"/>
                  </a:lnTo>
                  <a:lnTo>
                    <a:pt x="405" y="356"/>
                  </a:lnTo>
                  <a:lnTo>
                    <a:pt x="398" y="360"/>
                  </a:lnTo>
                  <a:lnTo>
                    <a:pt x="391" y="363"/>
                  </a:lnTo>
                  <a:lnTo>
                    <a:pt x="388" y="370"/>
                  </a:lnTo>
                  <a:lnTo>
                    <a:pt x="384" y="374"/>
                  </a:lnTo>
                  <a:lnTo>
                    <a:pt x="384" y="377"/>
                  </a:lnTo>
                  <a:lnTo>
                    <a:pt x="377" y="381"/>
                  </a:lnTo>
                  <a:lnTo>
                    <a:pt x="370" y="384"/>
                  </a:lnTo>
                  <a:lnTo>
                    <a:pt x="363" y="388"/>
                  </a:lnTo>
                  <a:lnTo>
                    <a:pt x="360" y="391"/>
                  </a:lnTo>
                  <a:lnTo>
                    <a:pt x="356" y="398"/>
                  </a:lnTo>
                  <a:lnTo>
                    <a:pt x="356" y="405"/>
                  </a:lnTo>
                  <a:lnTo>
                    <a:pt x="356" y="409"/>
                  </a:lnTo>
                  <a:lnTo>
                    <a:pt x="356" y="412"/>
                  </a:lnTo>
                  <a:lnTo>
                    <a:pt x="342" y="444"/>
                  </a:lnTo>
                  <a:lnTo>
                    <a:pt x="321" y="483"/>
                  </a:lnTo>
                  <a:lnTo>
                    <a:pt x="321" y="483"/>
                  </a:lnTo>
                  <a:lnTo>
                    <a:pt x="317" y="490"/>
                  </a:lnTo>
                  <a:lnTo>
                    <a:pt x="317" y="497"/>
                  </a:lnTo>
                  <a:lnTo>
                    <a:pt x="314" y="504"/>
                  </a:lnTo>
                  <a:lnTo>
                    <a:pt x="310" y="511"/>
                  </a:lnTo>
                  <a:lnTo>
                    <a:pt x="307" y="515"/>
                  </a:lnTo>
                  <a:lnTo>
                    <a:pt x="307" y="518"/>
                  </a:lnTo>
                  <a:lnTo>
                    <a:pt x="303" y="522"/>
                  </a:lnTo>
                  <a:lnTo>
                    <a:pt x="300" y="529"/>
                  </a:lnTo>
                  <a:lnTo>
                    <a:pt x="296" y="536"/>
                  </a:lnTo>
                  <a:lnTo>
                    <a:pt x="293" y="546"/>
                  </a:lnTo>
                  <a:lnTo>
                    <a:pt x="289" y="553"/>
                  </a:lnTo>
                  <a:lnTo>
                    <a:pt x="286" y="557"/>
                  </a:lnTo>
                  <a:lnTo>
                    <a:pt x="286" y="560"/>
                  </a:lnTo>
                  <a:lnTo>
                    <a:pt x="275" y="567"/>
                  </a:lnTo>
                  <a:lnTo>
                    <a:pt x="257" y="592"/>
                  </a:lnTo>
                  <a:lnTo>
                    <a:pt x="233" y="610"/>
                  </a:lnTo>
                  <a:lnTo>
                    <a:pt x="229" y="617"/>
                  </a:lnTo>
                  <a:lnTo>
                    <a:pt x="222" y="620"/>
                  </a:lnTo>
                  <a:lnTo>
                    <a:pt x="219" y="624"/>
                  </a:lnTo>
                  <a:lnTo>
                    <a:pt x="215" y="624"/>
                  </a:lnTo>
                  <a:lnTo>
                    <a:pt x="215" y="631"/>
                  </a:lnTo>
                  <a:lnTo>
                    <a:pt x="212" y="638"/>
                  </a:lnTo>
                  <a:lnTo>
                    <a:pt x="208" y="641"/>
                  </a:lnTo>
                  <a:lnTo>
                    <a:pt x="208" y="641"/>
                  </a:lnTo>
                  <a:lnTo>
                    <a:pt x="201" y="652"/>
                  </a:lnTo>
                  <a:lnTo>
                    <a:pt x="201" y="663"/>
                  </a:lnTo>
                  <a:lnTo>
                    <a:pt x="201" y="670"/>
                  </a:lnTo>
                  <a:lnTo>
                    <a:pt x="205" y="677"/>
                  </a:lnTo>
                  <a:lnTo>
                    <a:pt x="208" y="680"/>
                  </a:lnTo>
                  <a:lnTo>
                    <a:pt x="208" y="684"/>
                  </a:lnTo>
                  <a:lnTo>
                    <a:pt x="208" y="687"/>
                  </a:lnTo>
                  <a:lnTo>
                    <a:pt x="208" y="687"/>
                  </a:lnTo>
                  <a:lnTo>
                    <a:pt x="208" y="691"/>
                  </a:lnTo>
                  <a:lnTo>
                    <a:pt x="205" y="694"/>
                  </a:lnTo>
                  <a:lnTo>
                    <a:pt x="205" y="698"/>
                  </a:lnTo>
                  <a:lnTo>
                    <a:pt x="205" y="701"/>
                  </a:lnTo>
                  <a:lnTo>
                    <a:pt x="205" y="705"/>
                  </a:lnTo>
                  <a:lnTo>
                    <a:pt x="201" y="712"/>
                  </a:lnTo>
                  <a:lnTo>
                    <a:pt x="201" y="719"/>
                  </a:lnTo>
                  <a:lnTo>
                    <a:pt x="201" y="726"/>
                  </a:lnTo>
                  <a:lnTo>
                    <a:pt x="205" y="733"/>
                  </a:lnTo>
                  <a:lnTo>
                    <a:pt x="205" y="733"/>
                  </a:lnTo>
                  <a:lnTo>
                    <a:pt x="208" y="744"/>
                  </a:lnTo>
                  <a:lnTo>
                    <a:pt x="212" y="747"/>
                  </a:lnTo>
                  <a:lnTo>
                    <a:pt x="219" y="754"/>
                  </a:lnTo>
                  <a:lnTo>
                    <a:pt x="226" y="758"/>
                  </a:lnTo>
                  <a:lnTo>
                    <a:pt x="229" y="758"/>
                  </a:lnTo>
                  <a:lnTo>
                    <a:pt x="229" y="758"/>
                  </a:lnTo>
                  <a:lnTo>
                    <a:pt x="240" y="754"/>
                  </a:lnTo>
                  <a:lnTo>
                    <a:pt x="247" y="751"/>
                  </a:lnTo>
                  <a:lnTo>
                    <a:pt x="250" y="744"/>
                  </a:lnTo>
                  <a:lnTo>
                    <a:pt x="254" y="740"/>
                  </a:lnTo>
                  <a:lnTo>
                    <a:pt x="257" y="737"/>
                  </a:lnTo>
                  <a:lnTo>
                    <a:pt x="257" y="730"/>
                  </a:lnTo>
                  <a:lnTo>
                    <a:pt x="257" y="722"/>
                  </a:lnTo>
                  <a:lnTo>
                    <a:pt x="261" y="722"/>
                  </a:lnTo>
                  <a:lnTo>
                    <a:pt x="261" y="719"/>
                  </a:lnTo>
                  <a:lnTo>
                    <a:pt x="265" y="719"/>
                  </a:lnTo>
                  <a:lnTo>
                    <a:pt x="272" y="715"/>
                  </a:lnTo>
                  <a:lnTo>
                    <a:pt x="275" y="712"/>
                  </a:lnTo>
                  <a:lnTo>
                    <a:pt x="275" y="708"/>
                  </a:lnTo>
                  <a:lnTo>
                    <a:pt x="282" y="701"/>
                  </a:lnTo>
                  <a:lnTo>
                    <a:pt x="282" y="694"/>
                  </a:lnTo>
                  <a:lnTo>
                    <a:pt x="286" y="687"/>
                  </a:lnTo>
                  <a:lnTo>
                    <a:pt x="286" y="684"/>
                  </a:lnTo>
                  <a:lnTo>
                    <a:pt x="282" y="684"/>
                  </a:lnTo>
                  <a:lnTo>
                    <a:pt x="289" y="701"/>
                  </a:lnTo>
                  <a:lnTo>
                    <a:pt x="289" y="705"/>
                  </a:lnTo>
                  <a:lnTo>
                    <a:pt x="289" y="708"/>
                  </a:lnTo>
                  <a:lnTo>
                    <a:pt x="293" y="715"/>
                  </a:lnTo>
                  <a:lnTo>
                    <a:pt x="293" y="722"/>
                  </a:lnTo>
                  <a:lnTo>
                    <a:pt x="293" y="726"/>
                  </a:lnTo>
                  <a:lnTo>
                    <a:pt x="289" y="730"/>
                  </a:lnTo>
                  <a:lnTo>
                    <a:pt x="289" y="737"/>
                  </a:lnTo>
                  <a:lnTo>
                    <a:pt x="289" y="744"/>
                  </a:lnTo>
                  <a:lnTo>
                    <a:pt x="289" y="744"/>
                  </a:lnTo>
                  <a:lnTo>
                    <a:pt x="289" y="775"/>
                  </a:lnTo>
                  <a:lnTo>
                    <a:pt x="303" y="793"/>
                  </a:lnTo>
                  <a:lnTo>
                    <a:pt x="307" y="814"/>
                  </a:lnTo>
                  <a:lnTo>
                    <a:pt x="317" y="818"/>
                  </a:lnTo>
                  <a:lnTo>
                    <a:pt x="328" y="811"/>
                  </a:lnTo>
                  <a:lnTo>
                    <a:pt x="331" y="807"/>
                  </a:lnTo>
                  <a:lnTo>
                    <a:pt x="335" y="800"/>
                  </a:lnTo>
                  <a:lnTo>
                    <a:pt x="342" y="800"/>
                  </a:lnTo>
                  <a:lnTo>
                    <a:pt x="346" y="796"/>
                  </a:lnTo>
                  <a:lnTo>
                    <a:pt x="349" y="796"/>
                  </a:lnTo>
                  <a:lnTo>
                    <a:pt x="353" y="789"/>
                  </a:lnTo>
                  <a:lnTo>
                    <a:pt x="356" y="779"/>
                  </a:lnTo>
                  <a:lnTo>
                    <a:pt x="356" y="768"/>
                  </a:lnTo>
                  <a:lnTo>
                    <a:pt x="360" y="761"/>
                  </a:lnTo>
                  <a:lnTo>
                    <a:pt x="360" y="754"/>
                  </a:lnTo>
                  <a:lnTo>
                    <a:pt x="360" y="751"/>
                  </a:lnTo>
                  <a:lnTo>
                    <a:pt x="360" y="744"/>
                  </a:lnTo>
                  <a:lnTo>
                    <a:pt x="377" y="722"/>
                  </a:lnTo>
                  <a:lnTo>
                    <a:pt x="384" y="715"/>
                  </a:lnTo>
                  <a:lnTo>
                    <a:pt x="388" y="708"/>
                  </a:lnTo>
                  <a:lnTo>
                    <a:pt x="388" y="705"/>
                  </a:lnTo>
                  <a:lnTo>
                    <a:pt x="388" y="698"/>
                  </a:lnTo>
                  <a:lnTo>
                    <a:pt x="388" y="698"/>
                  </a:lnTo>
                  <a:lnTo>
                    <a:pt x="388" y="691"/>
                  </a:lnTo>
                  <a:lnTo>
                    <a:pt x="381" y="687"/>
                  </a:lnTo>
                  <a:lnTo>
                    <a:pt x="377" y="684"/>
                  </a:lnTo>
                  <a:lnTo>
                    <a:pt x="374" y="684"/>
                  </a:lnTo>
                  <a:lnTo>
                    <a:pt x="370" y="680"/>
                  </a:lnTo>
                  <a:lnTo>
                    <a:pt x="374" y="645"/>
                  </a:lnTo>
                  <a:lnTo>
                    <a:pt x="374" y="649"/>
                  </a:lnTo>
                  <a:lnTo>
                    <a:pt x="374" y="649"/>
                  </a:lnTo>
                  <a:lnTo>
                    <a:pt x="374" y="649"/>
                  </a:lnTo>
                  <a:lnTo>
                    <a:pt x="374" y="649"/>
                  </a:lnTo>
                  <a:lnTo>
                    <a:pt x="374" y="641"/>
                  </a:lnTo>
                  <a:lnTo>
                    <a:pt x="374" y="634"/>
                  </a:lnTo>
                  <a:lnTo>
                    <a:pt x="377" y="627"/>
                  </a:lnTo>
                  <a:lnTo>
                    <a:pt x="381" y="620"/>
                  </a:lnTo>
                  <a:lnTo>
                    <a:pt x="384" y="617"/>
                  </a:lnTo>
                  <a:lnTo>
                    <a:pt x="388" y="613"/>
                  </a:lnTo>
                  <a:lnTo>
                    <a:pt x="391" y="606"/>
                  </a:lnTo>
                  <a:lnTo>
                    <a:pt x="398" y="603"/>
                  </a:lnTo>
                  <a:lnTo>
                    <a:pt x="402" y="599"/>
                  </a:lnTo>
                  <a:lnTo>
                    <a:pt x="405" y="599"/>
                  </a:lnTo>
                  <a:lnTo>
                    <a:pt x="409" y="596"/>
                  </a:lnTo>
                  <a:lnTo>
                    <a:pt x="416" y="589"/>
                  </a:lnTo>
                  <a:lnTo>
                    <a:pt x="420" y="578"/>
                  </a:lnTo>
                  <a:lnTo>
                    <a:pt x="420" y="571"/>
                  </a:lnTo>
                  <a:lnTo>
                    <a:pt x="420" y="567"/>
                  </a:lnTo>
                  <a:lnTo>
                    <a:pt x="420" y="553"/>
                  </a:lnTo>
                  <a:lnTo>
                    <a:pt x="430" y="539"/>
                  </a:lnTo>
                  <a:lnTo>
                    <a:pt x="441" y="532"/>
                  </a:lnTo>
                  <a:lnTo>
                    <a:pt x="448" y="529"/>
                  </a:lnTo>
                  <a:lnTo>
                    <a:pt x="458" y="529"/>
                  </a:lnTo>
                  <a:lnTo>
                    <a:pt x="465" y="532"/>
                  </a:lnTo>
                  <a:lnTo>
                    <a:pt x="472" y="539"/>
                  </a:lnTo>
                  <a:lnTo>
                    <a:pt x="476" y="546"/>
                  </a:lnTo>
                  <a:lnTo>
                    <a:pt x="472" y="553"/>
                  </a:lnTo>
                  <a:lnTo>
                    <a:pt x="469" y="560"/>
                  </a:lnTo>
                  <a:lnTo>
                    <a:pt x="465" y="567"/>
                  </a:lnTo>
                  <a:lnTo>
                    <a:pt x="462" y="571"/>
                  </a:lnTo>
                  <a:lnTo>
                    <a:pt x="458" y="571"/>
                  </a:lnTo>
                  <a:lnTo>
                    <a:pt x="437" y="592"/>
                  </a:lnTo>
                  <a:lnTo>
                    <a:pt x="427" y="599"/>
                  </a:lnTo>
                  <a:lnTo>
                    <a:pt x="423" y="610"/>
                  </a:lnTo>
                  <a:lnTo>
                    <a:pt x="420" y="613"/>
                  </a:lnTo>
                  <a:lnTo>
                    <a:pt x="420" y="617"/>
                  </a:lnTo>
                  <a:lnTo>
                    <a:pt x="420" y="652"/>
                  </a:lnTo>
                  <a:lnTo>
                    <a:pt x="420" y="659"/>
                  </a:lnTo>
                  <a:lnTo>
                    <a:pt x="420" y="666"/>
                  </a:lnTo>
                  <a:lnTo>
                    <a:pt x="420" y="673"/>
                  </a:lnTo>
                  <a:lnTo>
                    <a:pt x="420" y="677"/>
                  </a:lnTo>
                  <a:lnTo>
                    <a:pt x="420" y="680"/>
                  </a:lnTo>
                  <a:lnTo>
                    <a:pt x="423" y="684"/>
                  </a:lnTo>
                  <a:lnTo>
                    <a:pt x="427" y="687"/>
                  </a:lnTo>
                  <a:lnTo>
                    <a:pt x="434" y="694"/>
                  </a:lnTo>
                  <a:lnTo>
                    <a:pt x="437" y="694"/>
                  </a:lnTo>
                  <a:lnTo>
                    <a:pt x="441" y="698"/>
                  </a:lnTo>
                  <a:lnTo>
                    <a:pt x="451" y="701"/>
                  </a:lnTo>
                  <a:lnTo>
                    <a:pt x="458" y="698"/>
                  </a:lnTo>
                  <a:lnTo>
                    <a:pt x="465" y="694"/>
                  </a:lnTo>
                  <a:lnTo>
                    <a:pt x="469" y="694"/>
                  </a:lnTo>
                  <a:lnTo>
                    <a:pt x="472" y="694"/>
                  </a:lnTo>
                  <a:lnTo>
                    <a:pt x="486" y="691"/>
                  </a:lnTo>
                  <a:lnTo>
                    <a:pt x="493" y="687"/>
                  </a:lnTo>
                  <a:lnTo>
                    <a:pt x="501" y="684"/>
                  </a:lnTo>
                  <a:lnTo>
                    <a:pt x="504" y="684"/>
                  </a:lnTo>
                  <a:lnTo>
                    <a:pt x="508" y="684"/>
                  </a:lnTo>
                  <a:lnTo>
                    <a:pt x="508" y="684"/>
                  </a:lnTo>
                  <a:lnTo>
                    <a:pt x="515" y="691"/>
                  </a:lnTo>
                  <a:lnTo>
                    <a:pt x="518" y="694"/>
                  </a:lnTo>
                  <a:lnTo>
                    <a:pt x="525" y="698"/>
                  </a:lnTo>
                  <a:lnTo>
                    <a:pt x="532" y="698"/>
                  </a:lnTo>
                  <a:lnTo>
                    <a:pt x="536" y="698"/>
                  </a:lnTo>
                  <a:lnTo>
                    <a:pt x="532" y="701"/>
                  </a:lnTo>
                  <a:lnTo>
                    <a:pt x="529" y="701"/>
                  </a:lnTo>
                  <a:lnTo>
                    <a:pt x="525" y="705"/>
                  </a:lnTo>
                  <a:lnTo>
                    <a:pt x="525" y="705"/>
                  </a:lnTo>
                  <a:lnTo>
                    <a:pt x="515" y="705"/>
                  </a:lnTo>
                  <a:lnTo>
                    <a:pt x="508" y="708"/>
                  </a:lnTo>
                  <a:lnTo>
                    <a:pt x="501" y="712"/>
                  </a:lnTo>
                  <a:lnTo>
                    <a:pt x="497" y="715"/>
                  </a:lnTo>
                  <a:lnTo>
                    <a:pt x="493" y="715"/>
                  </a:lnTo>
                  <a:lnTo>
                    <a:pt x="490" y="712"/>
                  </a:lnTo>
                  <a:lnTo>
                    <a:pt x="479" y="708"/>
                  </a:lnTo>
                  <a:lnTo>
                    <a:pt x="469" y="708"/>
                  </a:lnTo>
                  <a:lnTo>
                    <a:pt x="462" y="712"/>
                  </a:lnTo>
                  <a:lnTo>
                    <a:pt x="458" y="715"/>
                  </a:lnTo>
                  <a:lnTo>
                    <a:pt x="455" y="719"/>
                  </a:lnTo>
                  <a:lnTo>
                    <a:pt x="451" y="722"/>
                  </a:lnTo>
                  <a:lnTo>
                    <a:pt x="451" y="722"/>
                  </a:lnTo>
                  <a:lnTo>
                    <a:pt x="451" y="726"/>
                  </a:lnTo>
                  <a:lnTo>
                    <a:pt x="448" y="730"/>
                  </a:lnTo>
                  <a:lnTo>
                    <a:pt x="448" y="737"/>
                  </a:lnTo>
                  <a:lnTo>
                    <a:pt x="448" y="744"/>
                  </a:lnTo>
                  <a:lnTo>
                    <a:pt x="448" y="744"/>
                  </a:lnTo>
                  <a:lnTo>
                    <a:pt x="455" y="747"/>
                  </a:lnTo>
                  <a:lnTo>
                    <a:pt x="458" y="758"/>
                  </a:lnTo>
                  <a:lnTo>
                    <a:pt x="458" y="768"/>
                  </a:lnTo>
                  <a:lnTo>
                    <a:pt x="455" y="772"/>
                  </a:lnTo>
                  <a:lnTo>
                    <a:pt x="455" y="775"/>
                  </a:lnTo>
                  <a:lnTo>
                    <a:pt x="451" y="779"/>
                  </a:lnTo>
                  <a:lnTo>
                    <a:pt x="451" y="779"/>
                  </a:lnTo>
                  <a:lnTo>
                    <a:pt x="444" y="775"/>
                  </a:lnTo>
                  <a:lnTo>
                    <a:pt x="441" y="772"/>
                  </a:lnTo>
                  <a:lnTo>
                    <a:pt x="437" y="772"/>
                  </a:lnTo>
                  <a:lnTo>
                    <a:pt x="437" y="768"/>
                  </a:lnTo>
                  <a:lnTo>
                    <a:pt x="427" y="761"/>
                  </a:lnTo>
                  <a:lnTo>
                    <a:pt x="412" y="775"/>
                  </a:lnTo>
                  <a:lnTo>
                    <a:pt x="412" y="779"/>
                  </a:lnTo>
                  <a:lnTo>
                    <a:pt x="409" y="786"/>
                  </a:lnTo>
                  <a:lnTo>
                    <a:pt x="409" y="796"/>
                  </a:lnTo>
                  <a:lnTo>
                    <a:pt x="409" y="804"/>
                  </a:lnTo>
                  <a:lnTo>
                    <a:pt x="409" y="821"/>
                  </a:lnTo>
                  <a:lnTo>
                    <a:pt x="398" y="818"/>
                  </a:lnTo>
                  <a:lnTo>
                    <a:pt x="398" y="821"/>
                  </a:lnTo>
                  <a:lnTo>
                    <a:pt x="398" y="825"/>
                  </a:lnTo>
                  <a:lnTo>
                    <a:pt x="395" y="828"/>
                  </a:lnTo>
                  <a:lnTo>
                    <a:pt x="395" y="828"/>
                  </a:lnTo>
                  <a:lnTo>
                    <a:pt x="374" y="835"/>
                  </a:lnTo>
                  <a:lnTo>
                    <a:pt x="370" y="835"/>
                  </a:lnTo>
                  <a:lnTo>
                    <a:pt x="367" y="835"/>
                  </a:lnTo>
                  <a:lnTo>
                    <a:pt x="367" y="835"/>
                  </a:lnTo>
                  <a:lnTo>
                    <a:pt x="363" y="832"/>
                  </a:lnTo>
                  <a:lnTo>
                    <a:pt x="356" y="835"/>
                  </a:lnTo>
                  <a:lnTo>
                    <a:pt x="353" y="835"/>
                  </a:lnTo>
                  <a:lnTo>
                    <a:pt x="349" y="842"/>
                  </a:lnTo>
                  <a:lnTo>
                    <a:pt x="342" y="842"/>
                  </a:lnTo>
                  <a:lnTo>
                    <a:pt x="342" y="846"/>
                  </a:lnTo>
                  <a:lnTo>
                    <a:pt x="314" y="849"/>
                  </a:lnTo>
                  <a:lnTo>
                    <a:pt x="307" y="839"/>
                  </a:lnTo>
                  <a:lnTo>
                    <a:pt x="300" y="839"/>
                  </a:lnTo>
                  <a:lnTo>
                    <a:pt x="289" y="849"/>
                  </a:lnTo>
                  <a:lnTo>
                    <a:pt x="286" y="853"/>
                  </a:lnTo>
                  <a:lnTo>
                    <a:pt x="282" y="853"/>
                  </a:lnTo>
                  <a:lnTo>
                    <a:pt x="279" y="853"/>
                  </a:lnTo>
                  <a:lnTo>
                    <a:pt x="279" y="853"/>
                  </a:lnTo>
                  <a:lnTo>
                    <a:pt x="279" y="856"/>
                  </a:lnTo>
                  <a:lnTo>
                    <a:pt x="279" y="853"/>
                  </a:lnTo>
                  <a:lnTo>
                    <a:pt x="279" y="853"/>
                  </a:lnTo>
                  <a:lnTo>
                    <a:pt x="279" y="849"/>
                  </a:lnTo>
                  <a:lnTo>
                    <a:pt x="279" y="846"/>
                  </a:lnTo>
                  <a:lnTo>
                    <a:pt x="282" y="846"/>
                  </a:lnTo>
                  <a:lnTo>
                    <a:pt x="282" y="842"/>
                  </a:lnTo>
                  <a:lnTo>
                    <a:pt x="279" y="839"/>
                  </a:lnTo>
                  <a:lnTo>
                    <a:pt x="272" y="835"/>
                  </a:lnTo>
                  <a:lnTo>
                    <a:pt x="268" y="828"/>
                  </a:lnTo>
                  <a:lnTo>
                    <a:pt x="268" y="825"/>
                  </a:lnTo>
                  <a:lnTo>
                    <a:pt x="268" y="811"/>
                  </a:lnTo>
                  <a:lnTo>
                    <a:pt x="268" y="807"/>
                  </a:lnTo>
                  <a:lnTo>
                    <a:pt x="268" y="804"/>
                  </a:lnTo>
                  <a:lnTo>
                    <a:pt x="268" y="800"/>
                  </a:lnTo>
                  <a:lnTo>
                    <a:pt x="268" y="796"/>
                  </a:lnTo>
                  <a:lnTo>
                    <a:pt x="272" y="793"/>
                  </a:lnTo>
                  <a:lnTo>
                    <a:pt x="275" y="793"/>
                  </a:lnTo>
                  <a:lnTo>
                    <a:pt x="275" y="789"/>
                  </a:lnTo>
                  <a:lnTo>
                    <a:pt x="275" y="786"/>
                  </a:lnTo>
                  <a:lnTo>
                    <a:pt x="275" y="782"/>
                  </a:lnTo>
                  <a:lnTo>
                    <a:pt x="272" y="779"/>
                  </a:lnTo>
                  <a:lnTo>
                    <a:pt x="272" y="779"/>
                  </a:lnTo>
                  <a:lnTo>
                    <a:pt x="268" y="772"/>
                  </a:lnTo>
                  <a:lnTo>
                    <a:pt x="268" y="768"/>
                  </a:lnTo>
                  <a:lnTo>
                    <a:pt x="268" y="761"/>
                  </a:lnTo>
                  <a:lnTo>
                    <a:pt x="268" y="761"/>
                  </a:lnTo>
                  <a:lnTo>
                    <a:pt x="265" y="761"/>
                  </a:lnTo>
                  <a:lnTo>
                    <a:pt x="240" y="782"/>
                  </a:lnTo>
                  <a:lnTo>
                    <a:pt x="240" y="786"/>
                  </a:lnTo>
                  <a:lnTo>
                    <a:pt x="236" y="789"/>
                  </a:lnTo>
                  <a:lnTo>
                    <a:pt x="236" y="796"/>
                  </a:lnTo>
                  <a:lnTo>
                    <a:pt x="240" y="804"/>
                  </a:lnTo>
                  <a:lnTo>
                    <a:pt x="240" y="807"/>
                  </a:lnTo>
                  <a:lnTo>
                    <a:pt x="240" y="811"/>
                  </a:lnTo>
                  <a:lnTo>
                    <a:pt x="247" y="821"/>
                  </a:lnTo>
                  <a:lnTo>
                    <a:pt x="247" y="828"/>
                  </a:lnTo>
                  <a:lnTo>
                    <a:pt x="247" y="849"/>
                  </a:lnTo>
                  <a:lnTo>
                    <a:pt x="243" y="856"/>
                  </a:lnTo>
                  <a:lnTo>
                    <a:pt x="240" y="853"/>
                  </a:lnTo>
                  <a:lnTo>
                    <a:pt x="233" y="856"/>
                  </a:lnTo>
                  <a:lnTo>
                    <a:pt x="229" y="860"/>
                  </a:lnTo>
                  <a:lnTo>
                    <a:pt x="222" y="863"/>
                  </a:lnTo>
                  <a:lnTo>
                    <a:pt x="215" y="860"/>
                  </a:lnTo>
                  <a:lnTo>
                    <a:pt x="212" y="860"/>
                  </a:lnTo>
                  <a:lnTo>
                    <a:pt x="212" y="860"/>
                  </a:lnTo>
                  <a:lnTo>
                    <a:pt x="205" y="863"/>
                  </a:lnTo>
                  <a:lnTo>
                    <a:pt x="198" y="870"/>
                  </a:lnTo>
                  <a:lnTo>
                    <a:pt x="194" y="878"/>
                  </a:lnTo>
                  <a:lnTo>
                    <a:pt x="191" y="885"/>
                  </a:lnTo>
                  <a:lnTo>
                    <a:pt x="191" y="885"/>
                  </a:lnTo>
                  <a:lnTo>
                    <a:pt x="187" y="892"/>
                  </a:lnTo>
                  <a:lnTo>
                    <a:pt x="187" y="895"/>
                  </a:lnTo>
                  <a:lnTo>
                    <a:pt x="183" y="902"/>
                  </a:lnTo>
                  <a:lnTo>
                    <a:pt x="180" y="902"/>
                  </a:lnTo>
                  <a:lnTo>
                    <a:pt x="176" y="909"/>
                  </a:lnTo>
                  <a:lnTo>
                    <a:pt x="173" y="913"/>
                  </a:lnTo>
                  <a:lnTo>
                    <a:pt x="169" y="916"/>
                  </a:lnTo>
                  <a:lnTo>
                    <a:pt x="169" y="916"/>
                  </a:lnTo>
                  <a:lnTo>
                    <a:pt x="183" y="934"/>
                  </a:lnTo>
                  <a:lnTo>
                    <a:pt x="183" y="934"/>
                  </a:lnTo>
                  <a:lnTo>
                    <a:pt x="183" y="937"/>
                  </a:lnTo>
                  <a:lnTo>
                    <a:pt x="183" y="941"/>
                  </a:lnTo>
                  <a:lnTo>
                    <a:pt x="187" y="944"/>
                  </a:lnTo>
                  <a:lnTo>
                    <a:pt x="191" y="948"/>
                  </a:lnTo>
                  <a:lnTo>
                    <a:pt x="191" y="948"/>
                  </a:lnTo>
                  <a:lnTo>
                    <a:pt x="194" y="951"/>
                  </a:lnTo>
                  <a:lnTo>
                    <a:pt x="194" y="951"/>
                  </a:lnTo>
                  <a:lnTo>
                    <a:pt x="198" y="959"/>
                  </a:lnTo>
                  <a:lnTo>
                    <a:pt x="198" y="955"/>
                  </a:lnTo>
                  <a:lnTo>
                    <a:pt x="198" y="955"/>
                  </a:lnTo>
                  <a:lnTo>
                    <a:pt x="198" y="955"/>
                  </a:lnTo>
                  <a:lnTo>
                    <a:pt x="198" y="959"/>
                  </a:lnTo>
                  <a:lnTo>
                    <a:pt x="198" y="959"/>
                  </a:lnTo>
                  <a:lnTo>
                    <a:pt x="198" y="962"/>
                  </a:lnTo>
                  <a:lnTo>
                    <a:pt x="201" y="966"/>
                  </a:lnTo>
                  <a:lnTo>
                    <a:pt x="208" y="969"/>
                  </a:lnTo>
                  <a:lnTo>
                    <a:pt x="212" y="973"/>
                  </a:lnTo>
                  <a:lnTo>
                    <a:pt x="212" y="973"/>
                  </a:lnTo>
                  <a:lnTo>
                    <a:pt x="215" y="973"/>
                  </a:lnTo>
                  <a:lnTo>
                    <a:pt x="212" y="973"/>
                  </a:lnTo>
                  <a:lnTo>
                    <a:pt x="212" y="973"/>
                  </a:lnTo>
                  <a:lnTo>
                    <a:pt x="205" y="969"/>
                  </a:lnTo>
                  <a:lnTo>
                    <a:pt x="201" y="966"/>
                  </a:lnTo>
                  <a:lnTo>
                    <a:pt x="201" y="962"/>
                  </a:lnTo>
                  <a:lnTo>
                    <a:pt x="198" y="962"/>
                  </a:lnTo>
                  <a:lnTo>
                    <a:pt x="198" y="959"/>
                  </a:lnTo>
                  <a:lnTo>
                    <a:pt x="198" y="955"/>
                  </a:lnTo>
                  <a:lnTo>
                    <a:pt x="194" y="951"/>
                  </a:lnTo>
                  <a:lnTo>
                    <a:pt x="191" y="948"/>
                  </a:lnTo>
                  <a:lnTo>
                    <a:pt x="183" y="948"/>
                  </a:lnTo>
                  <a:lnTo>
                    <a:pt x="183" y="941"/>
                  </a:lnTo>
                  <a:lnTo>
                    <a:pt x="183" y="937"/>
                  </a:lnTo>
                  <a:lnTo>
                    <a:pt x="183" y="934"/>
                  </a:lnTo>
                  <a:lnTo>
                    <a:pt x="183" y="934"/>
                  </a:lnTo>
                  <a:lnTo>
                    <a:pt x="183" y="930"/>
                  </a:lnTo>
                  <a:lnTo>
                    <a:pt x="180" y="930"/>
                  </a:lnTo>
                  <a:lnTo>
                    <a:pt x="176" y="923"/>
                  </a:lnTo>
                  <a:lnTo>
                    <a:pt x="173" y="920"/>
                  </a:lnTo>
                  <a:lnTo>
                    <a:pt x="169" y="920"/>
                  </a:lnTo>
                  <a:lnTo>
                    <a:pt x="169" y="916"/>
                  </a:lnTo>
                  <a:lnTo>
                    <a:pt x="162" y="920"/>
                  </a:lnTo>
                  <a:lnTo>
                    <a:pt x="159" y="923"/>
                  </a:lnTo>
                  <a:lnTo>
                    <a:pt x="155" y="927"/>
                  </a:lnTo>
                  <a:lnTo>
                    <a:pt x="152" y="930"/>
                  </a:lnTo>
                  <a:lnTo>
                    <a:pt x="148" y="930"/>
                  </a:lnTo>
                  <a:lnTo>
                    <a:pt x="141" y="934"/>
                  </a:lnTo>
                  <a:lnTo>
                    <a:pt x="134" y="944"/>
                  </a:lnTo>
                  <a:lnTo>
                    <a:pt x="131" y="944"/>
                  </a:lnTo>
                  <a:lnTo>
                    <a:pt x="124" y="944"/>
                  </a:lnTo>
                  <a:lnTo>
                    <a:pt x="120" y="948"/>
                  </a:lnTo>
                  <a:lnTo>
                    <a:pt x="117" y="948"/>
                  </a:lnTo>
                  <a:lnTo>
                    <a:pt x="113" y="948"/>
                  </a:lnTo>
                  <a:lnTo>
                    <a:pt x="106" y="951"/>
                  </a:lnTo>
                  <a:lnTo>
                    <a:pt x="99" y="955"/>
                  </a:lnTo>
                  <a:lnTo>
                    <a:pt x="92" y="955"/>
                  </a:lnTo>
                  <a:lnTo>
                    <a:pt x="92" y="955"/>
                  </a:lnTo>
                  <a:lnTo>
                    <a:pt x="81" y="955"/>
                  </a:lnTo>
                  <a:lnTo>
                    <a:pt x="85" y="969"/>
                  </a:lnTo>
                  <a:lnTo>
                    <a:pt x="74" y="966"/>
                  </a:lnTo>
                  <a:lnTo>
                    <a:pt x="71" y="969"/>
                  </a:lnTo>
                  <a:lnTo>
                    <a:pt x="67" y="973"/>
                  </a:lnTo>
                  <a:lnTo>
                    <a:pt x="71" y="976"/>
                  </a:lnTo>
                  <a:lnTo>
                    <a:pt x="71" y="976"/>
                  </a:lnTo>
                  <a:lnTo>
                    <a:pt x="71" y="980"/>
                  </a:lnTo>
                  <a:lnTo>
                    <a:pt x="92" y="987"/>
                  </a:lnTo>
                  <a:lnTo>
                    <a:pt x="92" y="990"/>
                  </a:lnTo>
                  <a:lnTo>
                    <a:pt x="102" y="997"/>
                  </a:lnTo>
                  <a:lnTo>
                    <a:pt x="102" y="1001"/>
                  </a:lnTo>
                  <a:lnTo>
                    <a:pt x="106" y="1004"/>
                  </a:lnTo>
                  <a:lnTo>
                    <a:pt x="109" y="1008"/>
                  </a:lnTo>
                  <a:lnTo>
                    <a:pt x="109" y="1011"/>
                  </a:lnTo>
                  <a:lnTo>
                    <a:pt x="109" y="1015"/>
                  </a:lnTo>
                  <a:lnTo>
                    <a:pt x="109" y="1064"/>
                  </a:lnTo>
                  <a:lnTo>
                    <a:pt x="106" y="1068"/>
                  </a:lnTo>
                  <a:lnTo>
                    <a:pt x="106" y="1068"/>
                  </a:lnTo>
                  <a:lnTo>
                    <a:pt x="106" y="1068"/>
                  </a:lnTo>
                  <a:lnTo>
                    <a:pt x="92" y="1071"/>
                  </a:lnTo>
                  <a:lnTo>
                    <a:pt x="78" y="1068"/>
                  </a:lnTo>
                  <a:lnTo>
                    <a:pt x="64" y="1068"/>
                  </a:lnTo>
                  <a:lnTo>
                    <a:pt x="60" y="1068"/>
                  </a:lnTo>
                  <a:lnTo>
                    <a:pt x="32" y="1064"/>
                  </a:lnTo>
                  <a:lnTo>
                    <a:pt x="28" y="1061"/>
                  </a:lnTo>
                  <a:lnTo>
                    <a:pt x="25" y="1061"/>
                  </a:lnTo>
                  <a:lnTo>
                    <a:pt x="21" y="1061"/>
                  </a:lnTo>
                  <a:lnTo>
                    <a:pt x="11" y="1071"/>
                  </a:lnTo>
                  <a:lnTo>
                    <a:pt x="7" y="1071"/>
                  </a:lnTo>
                  <a:lnTo>
                    <a:pt x="4" y="1075"/>
                  </a:lnTo>
                  <a:lnTo>
                    <a:pt x="4" y="1075"/>
                  </a:lnTo>
                  <a:lnTo>
                    <a:pt x="4" y="1075"/>
                  </a:lnTo>
                  <a:lnTo>
                    <a:pt x="7" y="1082"/>
                  </a:lnTo>
                  <a:lnTo>
                    <a:pt x="7" y="1085"/>
                  </a:lnTo>
                  <a:lnTo>
                    <a:pt x="7" y="1085"/>
                  </a:lnTo>
                  <a:lnTo>
                    <a:pt x="7" y="1092"/>
                  </a:lnTo>
                  <a:lnTo>
                    <a:pt x="7" y="1124"/>
                  </a:lnTo>
                  <a:lnTo>
                    <a:pt x="7" y="1135"/>
                  </a:lnTo>
                  <a:lnTo>
                    <a:pt x="4" y="1145"/>
                  </a:lnTo>
                  <a:lnTo>
                    <a:pt x="0" y="1149"/>
                  </a:lnTo>
                  <a:lnTo>
                    <a:pt x="0" y="1149"/>
                  </a:lnTo>
                  <a:lnTo>
                    <a:pt x="0" y="1156"/>
                  </a:lnTo>
                  <a:lnTo>
                    <a:pt x="4" y="1159"/>
                  </a:lnTo>
                  <a:lnTo>
                    <a:pt x="4" y="1163"/>
                  </a:lnTo>
                  <a:lnTo>
                    <a:pt x="4" y="1163"/>
                  </a:lnTo>
                  <a:lnTo>
                    <a:pt x="4" y="1180"/>
                  </a:lnTo>
                  <a:lnTo>
                    <a:pt x="11" y="1184"/>
                  </a:lnTo>
                  <a:lnTo>
                    <a:pt x="14" y="1184"/>
                  </a:lnTo>
                  <a:lnTo>
                    <a:pt x="14" y="1184"/>
                  </a:lnTo>
                  <a:lnTo>
                    <a:pt x="18" y="1184"/>
                  </a:lnTo>
                  <a:lnTo>
                    <a:pt x="18" y="1184"/>
                  </a:lnTo>
                  <a:lnTo>
                    <a:pt x="18" y="1188"/>
                  </a:lnTo>
                  <a:lnTo>
                    <a:pt x="21" y="1184"/>
                  </a:lnTo>
                  <a:lnTo>
                    <a:pt x="21" y="1180"/>
                  </a:lnTo>
                  <a:lnTo>
                    <a:pt x="25" y="1173"/>
                  </a:lnTo>
                  <a:lnTo>
                    <a:pt x="21" y="1173"/>
                  </a:lnTo>
                  <a:lnTo>
                    <a:pt x="21" y="1177"/>
                  </a:lnTo>
                  <a:lnTo>
                    <a:pt x="21" y="1180"/>
                  </a:lnTo>
                  <a:lnTo>
                    <a:pt x="21" y="1184"/>
                  </a:lnTo>
                  <a:lnTo>
                    <a:pt x="18" y="1188"/>
                  </a:lnTo>
                  <a:lnTo>
                    <a:pt x="21" y="1191"/>
                  </a:lnTo>
                  <a:lnTo>
                    <a:pt x="21" y="1191"/>
                  </a:lnTo>
                  <a:lnTo>
                    <a:pt x="21" y="1195"/>
                  </a:lnTo>
                  <a:lnTo>
                    <a:pt x="25" y="1198"/>
                  </a:lnTo>
                  <a:lnTo>
                    <a:pt x="28" y="1202"/>
                  </a:lnTo>
                  <a:lnTo>
                    <a:pt x="32" y="1202"/>
                  </a:lnTo>
                  <a:lnTo>
                    <a:pt x="32" y="1202"/>
                  </a:lnTo>
                  <a:lnTo>
                    <a:pt x="36" y="1198"/>
                  </a:lnTo>
                  <a:lnTo>
                    <a:pt x="36" y="1191"/>
                  </a:lnTo>
                  <a:lnTo>
                    <a:pt x="43" y="1188"/>
                  </a:lnTo>
                  <a:lnTo>
                    <a:pt x="46" y="1188"/>
                  </a:lnTo>
                  <a:lnTo>
                    <a:pt x="50" y="1188"/>
                  </a:lnTo>
                  <a:lnTo>
                    <a:pt x="53" y="1191"/>
                  </a:lnTo>
                  <a:lnTo>
                    <a:pt x="57" y="1191"/>
                  </a:lnTo>
                  <a:lnTo>
                    <a:pt x="60" y="1188"/>
                  </a:lnTo>
                  <a:lnTo>
                    <a:pt x="67" y="1184"/>
                  </a:lnTo>
                  <a:lnTo>
                    <a:pt x="74" y="1184"/>
                  </a:lnTo>
                  <a:lnTo>
                    <a:pt x="74" y="1184"/>
                  </a:lnTo>
                  <a:lnTo>
                    <a:pt x="88" y="1184"/>
                  </a:lnTo>
                  <a:lnTo>
                    <a:pt x="95" y="1188"/>
                  </a:lnTo>
                  <a:lnTo>
                    <a:pt x="102" y="1184"/>
                  </a:lnTo>
                  <a:lnTo>
                    <a:pt x="106" y="1184"/>
                  </a:lnTo>
                  <a:lnTo>
                    <a:pt x="117" y="1163"/>
                  </a:lnTo>
                  <a:lnTo>
                    <a:pt x="120" y="1156"/>
                  </a:lnTo>
                  <a:lnTo>
                    <a:pt x="124" y="1152"/>
                  </a:lnTo>
                  <a:lnTo>
                    <a:pt x="127" y="1149"/>
                  </a:lnTo>
                  <a:lnTo>
                    <a:pt x="131" y="1145"/>
                  </a:lnTo>
                  <a:lnTo>
                    <a:pt x="131" y="1145"/>
                  </a:lnTo>
                  <a:lnTo>
                    <a:pt x="127" y="1138"/>
                  </a:lnTo>
                  <a:lnTo>
                    <a:pt x="131" y="1131"/>
                  </a:lnTo>
                  <a:lnTo>
                    <a:pt x="134" y="1128"/>
                  </a:lnTo>
                  <a:lnTo>
                    <a:pt x="138" y="1121"/>
                  </a:lnTo>
                  <a:lnTo>
                    <a:pt x="141" y="1117"/>
                  </a:lnTo>
                  <a:lnTo>
                    <a:pt x="141" y="1117"/>
                  </a:lnTo>
                  <a:lnTo>
                    <a:pt x="148" y="1114"/>
                  </a:lnTo>
                  <a:lnTo>
                    <a:pt x="155" y="1110"/>
                  </a:lnTo>
                  <a:lnTo>
                    <a:pt x="162" y="1110"/>
                  </a:lnTo>
                  <a:lnTo>
                    <a:pt x="166" y="1110"/>
                  </a:lnTo>
                  <a:lnTo>
                    <a:pt x="166" y="1110"/>
                  </a:lnTo>
                  <a:lnTo>
                    <a:pt x="169" y="1107"/>
                  </a:lnTo>
                  <a:lnTo>
                    <a:pt x="176" y="1099"/>
                  </a:lnTo>
                  <a:lnTo>
                    <a:pt x="176" y="1096"/>
                  </a:lnTo>
                  <a:lnTo>
                    <a:pt x="173" y="1092"/>
                  </a:lnTo>
                  <a:lnTo>
                    <a:pt x="173" y="1092"/>
                  </a:lnTo>
                  <a:lnTo>
                    <a:pt x="176" y="1082"/>
                  </a:lnTo>
                  <a:lnTo>
                    <a:pt x="183" y="1078"/>
                  </a:lnTo>
                  <a:lnTo>
                    <a:pt x="191" y="1078"/>
                  </a:lnTo>
                  <a:lnTo>
                    <a:pt x="201" y="1078"/>
                  </a:lnTo>
                  <a:lnTo>
                    <a:pt x="208" y="1078"/>
                  </a:lnTo>
                  <a:lnTo>
                    <a:pt x="215" y="1078"/>
                  </a:lnTo>
                  <a:lnTo>
                    <a:pt x="215" y="1078"/>
                  </a:lnTo>
                  <a:lnTo>
                    <a:pt x="226" y="1075"/>
                  </a:lnTo>
                  <a:lnTo>
                    <a:pt x="226" y="1071"/>
                  </a:lnTo>
                  <a:lnTo>
                    <a:pt x="229" y="1071"/>
                  </a:lnTo>
                  <a:lnTo>
                    <a:pt x="233" y="1071"/>
                  </a:lnTo>
                  <a:lnTo>
                    <a:pt x="254" y="1061"/>
                  </a:lnTo>
                  <a:lnTo>
                    <a:pt x="261" y="1064"/>
                  </a:lnTo>
                  <a:lnTo>
                    <a:pt x="265" y="1068"/>
                  </a:lnTo>
                  <a:lnTo>
                    <a:pt x="268" y="1071"/>
                  </a:lnTo>
                  <a:lnTo>
                    <a:pt x="268" y="1075"/>
                  </a:lnTo>
                  <a:lnTo>
                    <a:pt x="268" y="1078"/>
                  </a:lnTo>
                  <a:lnTo>
                    <a:pt x="293" y="1099"/>
                  </a:lnTo>
                  <a:lnTo>
                    <a:pt x="300" y="1110"/>
                  </a:lnTo>
                  <a:lnTo>
                    <a:pt x="307" y="1121"/>
                  </a:lnTo>
                  <a:lnTo>
                    <a:pt x="331" y="1135"/>
                  </a:lnTo>
                  <a:lnTo>
                    <a:pt x="335" y="1138"/>
                  </a:lnTo>
                  <a:lnTo>
                    <a:pt x="342" y="1142"/>
                  </a:lnTo>
                  <a:lnTo>
                    <a:pt x="346" y="1156"/>
                  </a:lnTo>
                  <a:lnTo>
                    <a:pt x="338" y="1156"/>
                  </a:lnTo>
                  <a:lnTo>
                    <a:pt x="338" y="1159"/>
                  </a:lnTo>
                  <a:lnTo>
                    <a:pt x="338" y="1159"/>
                  </a:lnTo>
                  <a:lnTo>
                    <a:pt x="338" y="1159"/>
                  </a:lnTo>
                  <a:lnTo>
                    <a:pt x="342" y="1163"/>
                  </a:lnTo>
                  <a:lnTo>
                    <a:pt x="342" y="1163"/>
                  </a:lnTo>
                  <a:lnTo>
                    <a:pt x="338" y="1173"/>
                  </a:lnTo>
                  <a:lnTo>
                    <a:pt x="346" y="1177"/>
                  </a:lnTo>
                  <a:lnTo>
                    <a:pt x="353" y="1170"/>
                  </a:lnTo>
                  <a:lnTo>
                    <a:pt x="353" y="1163"/>
                  </a:lnTo>
                  <a:lnTo>
                    <a:pt x="360" y="1159"/>
                  </a:lnTo>
                  <a:lnTo>
                    <a:pt x="356" y="1152"/>
                  </a:lnTo>
                  <a:lnTo>
                    <a:pt x="360" y="1145"/>
                  </a:lnTo>
                  <a:lnTo>
                    <a:pt x="367" y="1145"/>
                  </a:lnTo>
                  <a:lnTo>
                    <a:pt x="374" y="1156"/>
                  </a:lnTo>
                  <a:lnTo>
                    <a:pt x="381" y="1149"/>
                  </a:lnTo>
                  <a:lnTo>
                    <a:pt x="370" y="1128"/>
                  </a:lnTo>
                  <a:lnTo>
                    <a:pt x="360" y="1117"/>
                  </a:lnTo>
                  <a:lnTo>
                    <a:pt x="328" y="1089"/>
                  </a:lnTo>
                  <a:lnTo>
                    <a:pt x="324" y="1085"/>
                  </a:lnTo>
                  <a:lnTo>
                    <a:pt x="324" y="1082"/>
                  </a:lnTo>
                  <a:lnTo>
                    <a:pt x="324" y="1078"/>
                  </a:lnTo>
                  <a:lnTo>
                    <a:pt x="324" y="1075"/>
                  </a:lnTo>
                  <a:lnTo>
                    <a:pt x="317" y="1075"/>
                  </a:lnTo>
                  <a:lnTo>
                    <a:pt x="310" y="1068"/>
                  </a:lnTo>
                  <a:lnTo>
                    <a:pt x="303" y="1061"/>
                  </a:lnTo>
                  <a:lnTo>
                    <a:pt x="300" y="1057"/>
                  </a:lnTo>
                  <a:lnTo>
                    <a:pt x="296" y="1054"/>
                  </a:lnTo>
                  <a:lnTo>
                    <a:pt x="296" y="1050"/>
                  </a:lnTo>
                  <a:lnTo>
                    <a:pt x="303" y="1047"/>
                  </a:lnTo>
                  <a:lnTo>
                    <a:pt x="314" y="1043"/>
                  </a:lnTo>
                  <a:lnTo>
                    <a:pt x="314" y="1043"/>
                  </a:lnTo>
                  <a:lnTo>
                    <a:pt x="314" y="1040"/>
                  </a:lnTo>
                  <a:lnTo>
                    <a:pt x="314" y="1040"/>
                  </a:lnTo>
                  <a:lnTo>
                    <a:pt x="310" y="1040"/>
                  </a:lnTo>
                  <a:lnTo>
                    <a:pt x="310" y="1040"/>
                  </a:lnTo>
                  <a:lnTo>
                    <a:pt x="310" y="1040"/>
                  </a:lnTo>
                  <a:lnTo>
                    <a:pt x="314" y="1040"/>
                  </a:lnTo>
                  <a:lnTo>
                    <a:pt x="314" y="1040"/>
                  </a:lnTo>
                  <a:lnTo>
                    <a:pt x="314" y="1043"/>
                  </a:lnTo>
                  <a:lnTo>
                    <a:pt x="321" y="1054"/>
                  </a:lnTo>
                  <a:lnTo>
                    <a:pt x="331" y="1061"/>
                  </a:lnTo>
                  <a:lnTo>
                    <a:pt x="338" y="1057"/>
                  </a:lnTo>
                  <a:lnTo>
                    <a:pt x="342" y="1064"/>
                  </a:lnTo>
                  <a:lnTo>
                    <a:pt x="346" y="1068"/>
                  </a:lnTo>
                  <a:lnTo>
                    <a:pt x="349" y="1075"/>
                  </a:lnTo>
                  <a:lnTo>
                    <a:pt x="353" y="1078"/>
                  </a:lnTo>
                  <a:lnTo>
                    <a:pt x="353" y="1078"/>
                  </a:lnTo>
                  <a:lnTo>
                    <a:pt x="360" y="1078"/>
                  </a:lnTo>
                  <a:lnTo>
                    <a:pt x="384" y="1103"/>
                  </a:lnTo>
                  <a:lnTo>
                    <a:pt x="391" y="1110"/>
                  </a:lnTo>
                  <a:lnTo>
                    <a:pt x="395" y="1110"/>
                  </a:lnTo>
                  <a:lnTo>
                    <a:pt x="395" y="1114"/>
                  </a:lnTo>
                  <a:lnTo>
                    <a:pt x="395" y="1117"/>
                  </a:lnTo>
                  <a:lnTo>
                    <a:pt x="395" y="1124"/>
                  </a:lnTo>
                  <a:lnTo>
                    <a:pt x="395" y="1124"/>
                  </a:lnTo>
                  <a:lnTo>
                    <a:pt x="395" y="1124"/>
                  </a:lnTo>
                  <a:lnTo>
                    <a:pt x="391" y="1128"/>
                  </a:lnTo>
                  <a:lnTo>
                    <a:pt x="391" y="1131"/>
                  </a:lnTo>
                  <a:lnTo>
                    <a:pt x="391" y="1138"/>
                  </a:lnTo>
                  <a:lnTo>
                    <a:pt x="391" y="1138"/>
                  </a:lnTo>
                  <a:lnTo>
                    <a:pt x="391" y="1145"/>
                  </a:lnTo>
                  <a:lnTo>
                    <a:pt x="391" y="1149"/>
                  </a:lnTo>
                  <a:lnTo>
                    <a:pt x="391" y="1145"/>
                  </a:lnTo>
                  <a:lnTo>
                    <a:pt x="395" y="1142"/>
                  </a:lnTo>
                  <a:lnTo>
                    <a:pt x="398" y="1138"/>
                  </a:lnTo>
                  <a:lnTo>
                    <a:pt x="395" y="1142"/>
                  </a:lnTo>
                  <a:lnTo>
                    <a:pt x="391" y="1149"/>
                  </a:lnTo>
                  <a:lnTo>
                    <a:pt x="391" y="1149"/>
                  </a:lnTo>
                  <a:lnTo>
                    <a:pt x="391" y="1152"/>
                  </a:lnTo>
                  <a:lnTo>
                    <a:pt x="395" y="1156"/>
                  </a:lnTo>
                  <a:lnTo>
                    <a:pt x="395" y="1159"/>
                  </a:lnTo>
                  <a:lnTo>
                    <a:pt x="398" y="1163"/>
                  </a:lnTo>
                  <a:lnTo>
                    <a:pt x="405" y="1170"/>
                  </a:lnTo>
                  <a:lnTo>
                    <a:pt x="409" y="1177"/>
                  </a:lnTo>
                  <a:lnTo>
                    <a:pt x="416" y="1184"/>
                  </a:lnTo>
                  <a:lnTo>
                    <a:pt x="420" y="1195"/>
                  </a:lnTo>
                  <a:lnTo>
                    <a:pt x="423" y="1198"/>
                  </a:lnTo>
                  <a:lnTo>
                    <a:pt x="437" y="1198"/>
                  </a:lnTo>
                  <a:lnTo>
                    <a:pt x="437" y="1180"/>
                  </a:lnTo>
                  <a:lnTo>
                    <a:pt x="441" y="1180"/>
                  </a:lnTo>
                  <a:lnTo>
                    <a:pt x="444" y="1177"/>
                  </a:lnTo>
                  <a:lnTo>
                    <a:pt x="448" y="1170"/>
                  </a:lnTo>
                  <a:lnTo>
                    <a:pt x="455" y="1159"/>
                  </a:lnTo>
                  <a:lnTo>
                    <a:pt x="455" y="1159"/>
                  </a:lnTo>
                  <a:lnTo>
                    <a:pt x="455" y="1156"/>
                  </a:lnTo>
                  <a:lnTo>
                    <a:pt x="455" y="1152"/>
                  </a:lnTo>
                  <a:lnTo>
                    <a:pt x="455" y="1145"/>
                  </a:lnTo>
                  <a:lnTo>
                    <a:pt x="458" y="1138"/>
                  </a:lnTo>
                  <a:lnTo>
                    <a:pt x="458" y="1135"/>
                  </a:lnTo>
                  <a:lnTo>
                    <a:pt x="462" y="1135"/>
                  </a:lnTo>
                  <a:lnTo>
                    <a:pt x="465" y="1131"/>
                  </a:lnTo>
                  <a:lnTo>
                    <a:pt x="469" y="1128"/>
                  </a:lnTo>
                  <a:lnTo>
                    <a:pt x="472" y="1128"/>
                  </a:lnTo>
                  <a:lnTo>
                    <a:pt x="479" y="1131"/>
                  </a:lnTo>
                  <a:lnTo>
                    <a:pt x="479" y="1138"/>
                  </a:lnTo>
                  <a:lnTo>
                    <a:pt x="483" y="1138"/>
                  </a:lnTo>
                  <a:lnTo>
                    <a:pt x="486" y="1138"/>
                  </a:lnTo>
                  <a:lnTo>
                    <a:pt x="486" y="1138"/>
                  </a:lnTo>
                  <a:lnTo>
                    <a:pt x="490" y="1135"/>
                  </a:lnTo>
                  <a:lnTo>
                    <a:pt x="493" y="1135"/>
                  </a:lnTo>
                  <a:lnTo>
                    <a:pt x="493" y="1131"/>
                  </a:lnTo>
                  <a:lnTo>
                    <a:pt x="497" y="1131"/>
                  </a:lnTo>
                  <a:lnTo>
                    <a:pt x="497" y="1128"/>
                  </a:lnTo>
                  <a:lnTo>
                    <a:pt x="501" y="1128"/>
                  </a:lnTo>
                  <a:lnTo>
                    <a:pt x="501" y="1124"/>
                  </a:lnTo>
                  <a:lnTo>
                    <a:pt x="504" y="1124"/>
                  </a:lnTo>
                  <a:lnTo>
                    <a:pt x="511" y="1124"/>
                  </a:lnTo>
                  <a:lnTo>
                    <a:pt x="515" y="1124"/>
                  </a:lnTo>
                  <a:lnTo>
                    <a:pt x="515" y="1124"/>
                  </a:lnTo>
                  <a:lnTo>
                    <a:pt x="518" y="1121"/>
                  </a:lnTo>
                  <a:lnTo>
                    <a:pt x="518" y="1117"/>
                  </a:lnTo>
                  <a:lnTo>
                    <a:pt x="522" y="1117"/>
                  </a:lnTo>
                  <a:lnTo>
                    <a:pt x="522" y="1114"/>
                  </a:lnTo>
                  <a:lnTo>
                    <a:pt x="515" y="1107"/>
                  </a:lnTo>
                  <a:lnTo>
                    <a:pt x="511" y="1099"/>
                  </a:lnTo>
                  <a:lnTo>
                    <a:pt x="508" y="1096"/>
                  </a:lnTo>
                  <a:lnTo>
                    <a:pt x="508" y="1092"/>
                  </a:lnTo>
                  <a:lnTo>
                    <a:pt x="504" y="1092"/>
                  </a:lnTo>
                  <a:lnTo>
                    <a:pt x="504" y="1092"/>
                  </a:lnTo>
                  <a:lnTo>
                    <a:pt x="504" y="1092"/>
                  </a:lnTo>
                  <a:lnTo>
                    <a:pt x="504" y="1092"/>
                  </a:lnTo>
                  <a:lnTo>
                    <a:pt x="504" y="1092"/>
                  </a:lnTo>
                  <a:lnTo>
                    <a:pt x="504" y="1092"/>
                  </a:lnTo>
                  <a:lnTo>
                    <a:pt x="504" y="1089"/>
                  </a:lnTo>
                  <a:lnTo>
                    <a:pt x="508" y="1082"/>
                  </a:lnTo>
                  <a:lnTo>
                    <a:pt x="508" y="1078"/>
                  </a:lnTo>
                  <a:lnTo>
                    <a:pt x="511" y="1078"/>
                  </a:lnTo>
                  <a:lnTo>
                    <a:pt x="511" y="1075"/>
                  </a:lnTo>
                  <a:lnTo>
                    <a:pt x="515" y="1071"/>
                  </a:lnTo>
                  <a:lnTo>
                    <a:pt x="515" y="1068"/>
                  </a:lnTo>
                  <a:lnTo>
                    <a:pt x="515" y="1068"/>
                  </a:lnTo>
                  <a:lnTo>
                    <a:pt x="518" y="1061"/>
                  </a:lnTo>
                  <a:lnTo>
                    <a:pt x="518" y="1057"/>
                  </a:lnTo>
                  <a:lnTo>
                    <a:pt x="522" y="1054"/>
                  </a:lnTo>
                  <a:lnTo>
                    <a:pt x="518" y="1050"/>
                  </a:lnTo>
                  <a:lnTo>
                    <a:pt x="518" y="1047"/>
                  </a:lnTo>
                  <a:lnTo>
                    <a:pt x="518" y="1050"/>
                  </a:lnTo>
                  <a:lnTo>
                    <a:pt x="522" y="1050"/>
                  </a:lnTo>
                  <a:lnTo>
                    <a:pt x="522" y="1047"/>
                  </a:lnTo>
                  <a:lnTo>
                    <a:pt x="522" y="1043"/>
                  </a:lnTo>
                  <a:lnTo>
                    <a:pt x="522" y="1040"/>
                  </a:lnTo>
                  <a:lnTo>
                    <a:pt x="522" y="1036"/>
                  </a:lnTo>
                  <a:lnTo>
                    <a:pt x="522" y="1033"/>
                  </a:lnTo>
                  <a:lnTo>
                    <a:pt x="522" y="1029"/>
                  </a:lnTo>
                  <a:lnTo>
                    <a:pt x="522" y="1029"/>
                  </a:lnTo>
                  <a:lnTo>
                    <a:pt x="525" y="1025"/>
                  </a:lnTo>
                  <a:lnTo>
                    <a:pt x="529" y="1022"/>
                  </a:lnTo>
                  <a:lnTo>
                    <a:pt x="529" y="1022"/>
                  </a:lnTo>
                  <a:lnTo>
                    <a:pt x="536" y="1022"/>
                  </a:lnTo>
                  <a:lnTo>
                    <a:pt x="543" y="1018"/>
                  </a:lnTo>
                  <a:lnTo>
                    <a:pt x="543" y="1018"/>
                  </a:lnTo>
                  <a:lnTo>
                    <a:pt x="550" y="1018"/>
                  </a:lnTo>
                  <a:lnTo>
                    <a:pt x="557" y="1018"/>
                  </a:lnTo>
                  <a:lnTo>
                    <a:pt x="564" y="1022"/>
                  </a:lnTo>
                  <a:lnTo>
                    <a:pt x="571" y="1025"/>
                  </a:lnTo>
                  <a:lnTo>
                    <a:pt x="575" y="1025"/>
                  </a:lnTo>
                  <a:lnTo>
                    <a:pt x="578" y="1029"/>
                  </a:lnTo>
                  <a:lnTo>
                    <a:pt x="575" y="1029"/>
                  </a:lnTo>
                  <a:lnTo>
                    <a:pt x="578" y="1029"/>
                  </a:lnTo>
                  <a:lnTo>
                    <a:pt x="589" y="1029"/>
                  </a:lnTo>
                  <a:lnTo>
                    <a:pt x="592" y="1029"/>
                  </a:lnTo>
                  <a:lnTo>
                    <a:pt x="596" y="1033"/>
                  </a:lnTo>
                  <a:lnTo>
                    <a:pt x="599" y="1033"/>
                  </a:lnTo>
                  <a:lnTo>
                    <a:pt x="596" y="1033"/>
                  </a:lnTo>
                  <a:lnTo>
                    <a:pt x="596" y="1036"/>
                  </a:lnTo>
                  <a:lnTo>
                    <a:pt x="592" y="1036"/>
                  </a:lnTo>
                  <a:lnTo>
                    <a:pt x="592" y="1040"/>
                  </a:lnTo>
                  <a:lnTo>
                    <a:pt x="589" y="1043"/>
                  </a:lnTo>
                  <a:lnTo>
                    <a:pt x="589" y="1047"/>
                  </a:lnTo>
                  <a:lnTo>
                    <a:pt x="589" y="1054"/>
                  </a:lnTo>
                  <a:lnTo>
                    <a:pt x="596" y="1054"/>
                  </a:lnTo>
                  <a:lnTo>
                    <a:pt x="599" y="1054"/>
                  </a:lnTo>
                  <a:lnTo>
                    <a:pt x="606" y="1050"/>
                  </a:lnTo>
                  <a:lnTo>
                    <a:pt x="610" y="1043"/>
                  </a:lnTo>
                  <a:lnTo>
                    <a:pt x="610" y="1040"/>
                  </a:lnTo>
                  <a:lnTo>
                    <a:pt x="613" y="1040"/>
                  </a:lnTo>
                  <a:lnTo>
                    <a:pt x="610" y="1040"/>
                  </a:lnTo>
                  <a:lnTo>
                    <a:pt x="606" y="1036"/>
                  </a:lnTo>
                  <a:lnTo>
                    <a:pt x="603" y="1033"/>
                  </a:lnTo>
                  <a:lnTo>
                    <a:pt x="603" y="1029"/>
                  </a:lnTo>
                  <a:lnTo>
                    <a:pt x="603" y="1025"/>
                  </a:lnTo>
                  <a:lnTo>
                    <a:pt x="603" y="1022"/>
                  </a:lnTo>
                  <a:lnTo>
                    <a:pt x="606" y="1018"/>
                  </a:lnTo>
                  <a:lnTo>
                    <a:pt x="610" y="1015"/>
                  </a:lnTo>
                  <a:lnTo>
                    <a:pt x="617" y="1015"/>
                  </a:lnTo>
                  <a:lnTo>
                    <a:pt x="620" y="1011"/>
                  </a:lnTo>
                  <a:lnTo>
                    <a:pt x="627" y="1011"/>
                  </a:lnTo>
                  <a:lnTo>
                    <a:pt x="631" y="1015"/>
                  </a:lnTo>
                  <a:lnTo>
                    <a:pt x="634" y="1022"/>
                  </a:lnTo>
                  <a:lnTo>
                    <a:pt x="634" y="1025"/>
                  </a:lnTo>
                  <a:lnTo>
                    <a:pt x="631" y="1029"/>
                  </a:lnTo>
                  <a:lnTo>
                    <a:pt x="627" y="1029"/>
                  </a:lnTo>
                  <a:lnTo>
                    <a:pt x="627" y="1029"/>
                  </a:lnTo>
                  <a:lnTo>
                    <a:pt x="624" y="1029"/>
                  </a:lnTo>
                  <a:lnTo>
                    <a:pt x="620" y="1033"/>
                  </a:lnTo>
                  <a:lnTo>
                    <a:pt x="617" y="1033"/>
                  </a:lnTo>
                  <a:lnTo>
                    <a:pt x="617" y="1033"/>
                  </a:lnTo>
                  <a:lnTo>
                    <a:pt x="617" y="1040"/>
                  </a:lnTo>
                  <a:lnTo>
                    <a:pt x="617" y="1043"/>
                  </a:lnTo>
                  <a:lnTo>
                    <a:pt x="620" y="1047"/>
                  </a:lnTo>
                  <a:lnTo>
                    <a:pt x="624" y="1050"/>
                  </a:lnTo>
                  <a:lnTo>
                    <a:pt x="627" y="1050"/>
                  </a:lnTo>
                  <a:lnTo>
                    <a:pt x="631" y="1054"/>
                  </a:lnTo>
                  <a:lnTo>
                    <a:pt x="634" y="1057"/>
                  </a:lnTo>
                  <a:lnTo>
                    <a:pt x="638" y="1057"/>
                  </a:lnTo>
                  <a:lnTo>
                    <a:pt x="638" y="1061"/>
                  </a:lnTo>
                  <a:lnTo>
                    <a:pt x="641" y="1064"/>
                  </a:lnTo>
                  <a:lnTo>
                    <a:pt x="645" y="1068"/>
                  </a:lnTo>
                  <a:lnTo>
                    <a:pt x="645" y="1071"/>
                  </a:lnTo>
                  <a:lnTo>
                    <a:pt x="649" y="1071"/>
                  </a:lnTo>
                  <a:lnTo>
                    <a:pt x="652" y="1075"/>
                  </a:lnTo>
                  <a:lnTo>
                    <a:pt x="659" y="1078"/>
                  </a:lnTo>
                  <a:lnTo>
                    <a:pt x="666" y="1082"/>
                  </a:lnTo>
                  <a:lnTo>
                    <a:pt x="670" y="1085"/>
                  </a:lnTo>
                  <a:lnTo>
                    <a:pt x="673" y="1089"/>
                  </a:lnTo>
                  <a:lnTo>
                    <a:pt x="677" y="1089"/>
                  </a:lnTo>
                  <a:lnTo>
                    <a:pt x="677" y="1099"/>
                  </a:lnTo>
                  <a:lnTo>
                    <a:pt x="677" y="1107"/>
                  </a:lnTo>
                  <a:lnTo>
                    <a:pt x="673" y="1117"/>
                  </a:lnTo>
                  <a:lnTo>
                    <a:pt x="670" y="1121"/>
                  </a:lnTo>
                  <a:lnTo>
                    <a:pt x="659" y="1117"/>
                  </a:lnTo>
                  <a:lnTo>
                    <a:pt x="652" y="1114"/>
                  </a:lnTo>
                  <a:lnTo>
                    <a:pt x="649" y="1110"/>
                  </a:lnTo>
                  <a:lnTo>
                    <a:pt x="649" y="1110"/>
                  </a:lnTo>
                  <a:lnTo>
                    <a:pt x="645" y="1107"/>
                  </a:lnTo>
                  <a:lnTo>
                    <a:pt x="638" y="1107"/>
                  </a:lnTo>
                  <a:lnTo>
                    <a:pt x="634" y="1107"/>
                  </a:lnTo>
                  <a:lnTo>
                    <a:pt x="627" y="1107"/>
                  </a:lnTo>
                  <a:lnTo>
                    <a:pt x="627" y="1107"/>
                  </a:lnTo>
                  <a:lnTo>
                    <a:pt x="624" y="1110"/>
                  </a:lnTo>
                  <a:lnTo>
                    <a:pt x="617" y="1110"/>
                  </a:lnTo>
                  <a:lnTo>
                    <a:pt x="613" y="1110"/>
                  </a:lnTo>
                  <a:lnTo>
                    <a:pt x="606" y="1107"/>
                  </a:lnTo>
                  <a:lnTo>
                    <a:pt x="603" y="1103"/>
                  </a:lnTo>
                  <a:lnTo>
                    <a:pt x="599" y="1099"/>
                  </a:lnTo>
                  <a:lnTo>
                    <a:pt x="599" y="1096"/>
                  </a:lnTo>
                  <a:lnTo>
                    <a:pt x="589" y="1096"/>
                  </a:lnTo>
                  <a:lnTo>
                    <a:pt x="582" y="1092"/>
                  </a:lnTo>
                  <a:lnTo>
                    <a:pt x="578" y="1096"/>
                  </a:lnTo>
                  <a:lnTo>
                    <a:pt x="575" y="1096"/>
                  </a:lnTo>
                  <a:lnTo>
                    <a:pt x="571" y="1096"/>
                  </a:lnTo>
                  <a:lnTo>
                    <a:pt x="571" y="1099"/>
                  </a:lnTo>
                  <a:lnTo>
                    <a:pt x="567" y="1103"/>
                  </a:lnTo>
                  <a:lnTo>
                    <a:pt x="560" y="1107"/>
                  </a:lnTo>
                  <a:lnTo>
                    <a:pt x="553" y="1110"/>
                  </a:lnTo>
                  <a:lnTo>
                    <a:pt x="546" y="1110"/>
                  </a:lnTo>
                  <a:lnTo>
                    <a:pt x="546" y="1110"/>
                  </a:lnTo>
                  <a:lnTo>
                    <a:pt x="543" y="1110"/>
                  </a:lnTo>
                  <a:lnTo>
                    <a:pt x="539" y="1110"/>
                  </a:lnTo>
                  <a:lnTo>
                    <a:pt x="532" y="1110"/>
                  </a:lnTo>
                  <a:lnTo>
                    <a:pt x="532" y="1110"/>
                  </a:lnTo>
                  <a:lnTo>
                    <a:pt x="525" y="1114"/>
                  </a:lnTo>
                  <a:lnTo>
                    <a:pt x="522" y="1121"/>
                  </a:lnTo>
                  <a:lnTo>
                    <a:pt x="522" y="1124"/>
                  </a:lnTo>
                  <a:lnTo>
                    <a:pt x="522" y="1128"/>
                  </a:lnTo>
                  <a:lnTo>
                    <a:pt x="522" y="1131"/>
                  </a:lnTo>
                  <a:lnTo>
                    <a:pt x="525" y="1131"/>
                  </a:lnTo>
                  <a:lnTo>
                    <a:pt x="529" y="1135"/>
                  </a:lnTo>
                  <a:lnTo>
                    <a:pt x="532" y="1135"/>
                  </a:lnTo>
                  <a:lnTo>
                    <a:pt x="536" y="1135"/>
                  </a:lnTo>
                  <a:lnTo>
                    <a:pt x="525" y="1135"/>
                  </a:lnTo>
                  <a:lnTo>
                    <a:pt x="522" y="1135"/>
                  </a:lnTo>
                  <a:lnTo>
                    <a:pt x="518" y="1138"/>
                  </a:lnTo>
                  <a:lnTo>
                    <a:pt x="515" y="1138"/>
                  </a:lnTo>
                  <a:lnTo>
                    <a:pt x="511" y="1142"/>
                  </a:lnTo>
                  <a:lnTo>
                    <a:pt x="508" y="1142"/>
                  </a:lnTo>
                  <a:lnTo>
                    <a:pt x="501" y="1142"/>
                  </a:lnTo>
                  <a:lnTo>
                    <a:pt x="497" y="1142"/>
                  </a:lnTo>
                  <a:lnTo>
                    <a:pt x="493" y="1138"/>
                  </a:lnTo>
                  <a:lnTo>
                    <a:pt x="490" y="1142"/>
                  </a:lnTo>
                  <a:lnTo>
                    <a:pt x="486" y="1145"/>
                  </a:lnTo>
                  <a:lnTo>
                    <a:pt x="483" y="1149"/>
                  </a:lnTo>
                  <a:lnTo>
                    <a:pt x="483" y="1149"/>
                  </a:lnTo>
                  <a:lnTo>
                    <a:pt x="483" y="1152"/>
                  </a:lnTo>
                  <a:lnTo>
                    <a:pt x="483" y="1156"/>
                  </a:lnTo>
                  <a:lnTo>
                    <a:pt x="483" y="1159"/>
                  </a:lnTo>
                  <a:lnTo>
                    <a:pt x="483" y="1166"/>
                  </a:lnTo>
                  <a:lnTo>
                    <a:pt x="483" y="1166"/>
                  </a:lnTo>
                  <a:lnTo>
                    <a:pt x="490" y="1173"/>
                  </a:lnTo>
                  <a:lnTo>
                    <a:pt x="490" y="1177"/>
                  </a:lnTo>
                  <a:lnTo>
                    <a:pt x="493" y="1184"/>
                  </a:lnTo>
                  <a:lnTo>
                    <a:pt x="493" y="1188"/>
                  </a:lnTo>
                  <a:lnTo>
                    <a:pt x="493" y="1188"/>
                  </a:lnTo>
                  <a:lnTo>
                    <a:pt x="497" y="1195"/>
                  </a:lnTo>
                  <a:lnTo>
                    <a:pt x="504" y="1198"/>
                  </a:lnTo>
                  <a:lnTo>
                    <a:pt x="511" y="1202"/>
                  </a:lnTo>
                  <a:lnTo>
                    <a:pt x="515" y="1205"/>
                  </a:lnTo>
                  <a:lnTo>
                    <a:pt x="515" y="1205"/>
                  </a:lnTo>
                  <a:lnTo>
                    <a:pt x="522" y="1205"/>
                  </a:lnTo>
                  <a:lnTo>
                    <a:pt x="525" y="1209"/>
                  </a:lnTo>
                  <a:lnTo>
                    <a:pt x="529" y="1209"/>
                  </a:lnTo>
                  <a:lnTo>
                    <a:pt x="532" y="1209"/>
                  </a:lnTo>
                  <a:lnTo>
                    <a:pt x="536" y="1209"/>
                  </a:lnTo>
                  <a:lnTo>
                    <a:pt x="539" y="1205"/>
                  </a:lnTo>
                  <a:lnTo>
                    <a:pt x="543" y="1202"/>
                  </a:lnTo>
                  <a:lnTo>
                    <a:pt x="543" y="1202"/>
                  </a:lnTo>
                  <a:lnTo>
                    <a:pt x="550" y="1202"/>
                  </a:lnTo>
                  <a:lnTo>
                    <a:pt x="557" y="1205"/>
                  </a:lnTo>
                  <a:lnTo>
                    <a:pt x="564" y="1205"/>
                  </a:lnTo>
                  <a:lnTo>
                    <a:pt x="567" y="1205"/>
                  </a:lnTo>
                  <a:lnTo>
                    <a:pt x="571" y="1209"/>
                  </a:lnTo>
                  <a:lnTo>
                    <a:pt x="575" y="1205"/>
                  </a:lnTo>
                  <a:lnTo>
                    <a:pt x="578" y="1205"/>
                  </a:lnTo>
                  <a:lnTo>
                    <a:pt x="582" y="1202"/>
                  </a:lnTo>
                  <a:lnTo>
                    <a:pt x="585" y="1202"/>
                  </a:lnTo>
                  <a:lnTo>
                    <a:pt x="589" y="1205"/>
                  </a:lnTo>
                  <a:lnTo>
                    <a:pt x="596" y="1202"/>
                  </a:lnTo>
                  <a:lnTo>
                    <a:pt x="603" y="1198"/>
                  </a:lnTo>
                  <a:lnTo>
                    <a:pt x="603" y="1202"/>
                  </a:lnTo>
                  <a:lnTo>
                    <a:pt x="603" y="1202"/>
                  </a:lnTo>
                  <a:lnTo>
                    <a:pt x="603" y="1205"/>
                  </a:lnTo>
                  <a:lnTo>
                    <a:pt x="599" y="1205"/>
                  </a:lnTo>
                  <a:lnTo>
                    <a:pt x="599" y="1209"/>
                  </a:lnTo>
                  <a:lnTo>
                    <a:pt x="599" y="1209"/>
                  </a:lnTo>
                  <a:lnTo>
                    <a:pt x="603" y="1212"/>
                  </a:lnTo>
                  <a:lnTo>
                    <a:pt x="603" y="1212"/>
                  </a:lnTo>
                  <a:lnTo>
                    <a:pt x="603" y="1216"/>
                  </a:lnTo>
                  <a:lnTo>
                    <a:pt x="603" y="1219"/>
                  </a:lnTo>
                  <a:lnTo>
                    <a:pt x="599" y="1223"/>
                  </a:lnTo>
                  <a:lnTo>
                    <a:pt x="599" y="1223"/>
                  </a:lnTo>
                  <a:lnTo>
                    <a:pt x="599" y="1223"/>
                  </a:lnTo>
                  <a:lnTo>
                    <a:pt x="596" y="1230"/>
                  </a:lnTo>
                  <a:lnTo>
                    <a:pt x="599" y="1230"/>
                  </a:lnTo>
                  <a:lnTo>
                    <a:pt x="603" y="1226"/>
                  </a:lnTo>
                  <a:lnTo>
                    <a:pt x="603" y="1226"/>
                  </a:lnTo>
                  <a:lnTo>
                    <a:pt x="606" y="1230"/>
                  </a:lnTo>
                  <a:lnTo>
                    <a:pt x="606" y="1233"/>
                  </a:lnTo>
                  <a:lnTo>
                    <a:pt x="603" y="1237"/>
                  </a:lnTo>
                  <a:lnTo>
                    <a:pt x="603" y="1237"/>
                  </a:lnTo>
                  <a:lnTo>
                    <a:pt x="603" y="1240"/>
                  </a:lnTo>
                  <a:lnTo>
                    <a:pt x="603" y="1244"/>
                  </a:lnTo>
                  <a:lnTo>
                    <a:pt x="599" y="1247"/>
                  </a:lnTo>
                  <a:lnTo>
                    <a:pt x="599" y="1247"/>
                  </a:lnTo>
                  <a:lnTo>
                    <a:pt x="599" y="1251"/>
                  </a:lnTo>
                  <a:lnTo>
                    <a:pt x="599" y="1251"/>
                  </a:lnTo>
                  <a:lnTo>
                    <a:pt x="596" y="1254"/>
                  </a:lnTo>
                  <a:lnTo>
                    <a:pt x="596" y="1254"/>
                  </a:lnTo>
                  <a:lnTo>
                    <a:pt x="596" y="1290"/>
                  </a:lnTo>
                  <a:lnTo>
                    <a:pt x="589" y="1321"/>
                  </a:lnTo>
                  <a:lnTo>
                    <a:pt x="592" y="1321"/>
                  </a:lnTo>
                  <a:lnTo>
                    <a:pt x="603" y="1321"/>
                  </a:lnTo>
                  <a:lnTo>
                    <a:pt x="610" y="1321"/>
                  </a:lnTo>
                  <a:lnTo>
                    <a:pt x="617" y="1321"/>
                  </a:lnTo>
                  <a:lnTo>
                    <a:pt x="617" y="1321"/>
                  </a:lnTo>
                  <a:lnTo>
                    <a:pt x="617" y="1321"/>
                  </a:lnTo>
                  <a:lnTo>
                    <a:pt x="592" y="1321"/>
                  </a:lnTo>
                  <a:lnTo>
                    <a:pt x="592" y="1328"/>
                  </a:lnTo>
                  <a:lnTo>
                    <a:pt x="596" y="1339"/>
                  </a:lnTo>
                  <a:lnTo>
                    <a:pt x="596" y="1339"/>
                  </a:lnTo>
                  <a:lnTo>
                    <a:pt x="599" y="1343"/>
                  </a:lnTo>
                  <a:lnTo>
                    <a:pt x="603" y="1350"/>
                  </a:lnTo>
                  <a:lnTo>
                    <a:pt x="606" y="1357"/>
                  </a:lnTo>
                  <a:lnTo>
                    <a:pt x="610" y="1360"/>
                  </a:lnTo>
                  <a:lnTo>
                    <a:pt x="613" y="1367"/>
                  </a:lnTo>
                  <a:lnTo>
                    <a:pt x="617" y="1371"/>
                  </a:lnTo>
                  <a:lnTo>
                    <a:pt x="620" y="1378"/>
                  </a:lnTo>
                  <a:lnTo>
                    <a:pt x="624" y="1385"/>
                  </a:lnTo>
                  <a:lnTo>
                    <a:pt x="631" y="1392"/>
                  </a:lnTo>
                  <a:lnTo>
                    <a:pt x="634" y="1399"/>
                  </a:lnTo>
                  <a:lnTo>
                    <a:pt x="634" y="1399"/>
                  </a:lnTo>
                  <a:lnTo>
                    <a:pt x="634" y="1402"/>
                  </a:lnTo>
                  <a:lnTo>
                    <a:pt x="638" y="1406"/>
                  </a:lnTo>
                  <a:lnTo>
                    <a:pt x="641" y="1413"/>
                  </a:lnTo>
                  <a:lnTo>
                    <a:pt x="645" y="1424"/>
                  </a:lnTo>
                  <a:lnTo>
                    <a:pt x="649" y="1431"/>
                  </a:lnTo>
                  <a:lnTo>
                    <a:pt x="652" y="1438"/>
                  </a:lnTo>
                  <a:lnTo>
                    <a:pt x="663" y="1459"/>
                  </a:lnTo>
                  <a:lnTo>
                    <a:pt x="666" y="1462"/>
                  </a:lnTo>
                  <a:lnTo>
                    <a:pt x="670" y="1469"/>
                  </a:lnTo>
                  <a:lnTo>
                    <a:pt x="673" y="1476"/>
                  </a:lnTo>
                  <a:lnTo>
                    <a:pt x="677" y="1487"/>
                  </a:lnTo>
                  <a:lnTo>
                    <a:pt x="684" y="1494"/>
                  </a:lnTo>
                  <a:lnTo>
                    <a:pt x="687" y="1501"/>
                  </a:lnTo>
                  <a:lnTo>
                    <a:pt x="687" y="1505"/>
                  </a:lnTo>
                  <a:lnTo>
                    <a:pt x="691" y="1508"/>
                  </a:lnTo>
                  <a:lnTo>
                    <a:pt x="691" y="1505"/>
                  </a:lnTo>
                  <a:lnTo>
                    <a:pt x="694" y="1505"/>
                  </a:lnTo>
                  <a:lnTo>
                    <a:pt x="691" y="1505"/>
                  </a:lnTo>
                  <a:lnTo>
                    <a:pt x="691" y="1508"/>
                  </a:lnTo>
                  <a:lnTo>
                    <a:pt x="691" y="1508"/>
                  </a:lnTo>
                  <a:lnTo>
                    <a:pt x="691" y="1515"/>
                  </a:lnTo>
                  <a:lnTo>
                    <a:pt x="691" y="1526"/>
                  </a:lnTo>
                  <a:lnTo>
                    <a:pt x="694" y="1529"/>
                  </a:lnTo>
                  <a:lnTo>
                    <a:pt x="694" y="1533"/>
                  </a:lnTo>
                  <a:lnTo>
                    <a:pt x="698" y="1543"/>
                  </a:lnTo>
                  <a:lnTo>
                    <a:pt x="701" y="1557"/>
                  </a:lnTo>
                  <a:lnTo>
                    <a:pt x="701" y="1557"/>
                  </a:lnTo>
                  <a:lnTo>
                    <a:pt x="705" y="1561"/>
                  </a:lnTo>
                  <a:lnTo>
                    <a:pt x="708" y="1561"/>
                  </a:lnTo>
                  <a:lnTo>
                    <a:pt x="712" y="1561"/>
                  </a:lnTo>
                  <a:lnTo>
                    <a:pt x="712" y="1561"/>
                  </a:lnTo>
                  <a:lnTo>
                    <a:pt x="715" y="1557"/>
                  </a:lnTo>
                  <a:lnTo>
                    <a:pt x="715" y="1557"/>
                  </a:lnTo>
                  <a:lnTo>
                    <a:pt x="719" y="1557"/>
                  </a:lnTo>
                  <a:lnTo>
                    <a:pt x="719" y="1557"/>
                  </a:lnTo>
                  <a:lnTo>
                    <a:pt x="722" y="1557"/>
                  </a:lnTo>
                  <a:lnTo>
                    <a:pt x="722" y="1557"/>
                  </a:lnTo>
                  <a:lnTo>
                    <a:pt x="719" y="1557"/>
                  </a:lnTo>
                  <a:lnTo>
                    <a:pt x="719" y="1557"/>
                  </a:lnTo>
                  <a:lnTo>
                    <a:pt x="715" y="1557"/>
                  </a:lnTo>
                  <a:lnTo>
                    <a:pt x="715" y="1557"/>
                  </a:lnTo>
                  <a:lnTo>
                    <a:pt x="712" y="1561"/>
                  </a:lnTo>
                  <a:lnTo>
                    <a:pt x="712" y="1561"/>
                  </a:lnTo>
                  <a:lnTo>
                    <a:pt x="708" y="1561"/>
                  </a:lnTo>
                  <a:lnTo>
                    <a:pt x="712" y="1564"/>
                  </a:lnTo>
                  <a:lnTo>
                    <a:pt x="719" y="1564"/>
                  </a:lnTo>
                  <a:lnTo>
                    <a:pt x="751" y="1557"/>
                  </a:lnTo>
                  <a:lnTo>
                    <a:pt x="768" y="1543"/>
                  </a:lnTo>
                  <a:lnTo>
                    <a:pt x="768" y="1540"/>
                  </a:lnTo>
                  <a:lnTo>
                    <a:pt x="775" y="1540"/>
                  </a:lnTo>
                  <a:lnTo>
                    <a:pt x="786" y="1536"/>
                  </a:lnTo>
                  <a:lnTo>
                    <a:pt x="793" y="1529"/>
                  </a:lnTo>
                  <a:lnTo>
                    <a:pt x="800" y="1526"/>
                  </a:lnTo>
                  <a:lnTo>
                    <a:pt x="804" y="1519"/>
                  </a:lnTo>
                  <a:lnTo>
                    <a:pt x="811" y="1515"/>
                  </a:lnTo>
                  <a:lnTo>
                    <a:pt x="814" y="1512"/>
                  </a:lnTo>
                  <a:lnTo>
                    <a:pt x="825" y="1508"/>
                  </a:lnTo>
                  <a:lnTo>
                    <a:pt x="835" y="1505"/>
                  </a:lnTo>
                  <a:lnTo>
                    <a:pt x="849" y="1501"/>
                  </a:lnTo>
                  <a:lnTo>
                    <a:pt x="856" y="1498"/>
                  </a:lnTo>
                  <a:lnTo>
                    <a:pt x="863" y="1494"/>
                  </a:lnTo>
                  <a:lnTo>
                    <a:pt x="870" y="1487"/>
                  </a:lnTo>
                  <a:lnTo>
                    <a:pt x="874" y="1483"/>
                  </a:lnTo>
                  <a:lnTo>
                    <a:pt x="874" y="1480"/>
                  </a:lnTo>
                  <a:lnTo>
                    <a:pt x="874" y="1480"/>
                  </a:lnTo>
                  <a:lnTo>
                    <a:pt x="874" y="1480"/>
                  </a:lnTo>
                  <a:lnTo>
                    <a:pt x="874" y="1476"/>
                  </a:lnTo>
                  <a:lnTo>
                    <a:pt x="877" y="1473"/>
                  </a:lnTo>
                  <a:lnTo>
                    <a:pt x="877" y="1469"/>
                  </a:lnTo>
                  <a:lnTo>
                    <a:pt x="885" y="1466"/>
                  </a:lnTo>
                  <a:lnTo>
                    <a:pt x="892" y="1466"/>
                  </a:lnTo>
                  <a:lnTo>
                    <a:pt x="892" y="1462"/>
                  </a:lnTo>
                  <a:lnTo>
                    <a:pt x="895" y="1462"/>
                  </a:lnTo>
                  <a:lnTo>
                    <a:pt x="899" y="1459"/>
                  </a:lnTo>
                  <a:lnTo>
                    <a:pt x="902" y="1455"/>
                  </a:lnTo>
                  <a:lnTo>
                    <a:pt x="902" y="1448"/>
                  </a:lnTo>
                  <a:lnTo>
                    <a:pt x="902" y="1448"/>
                  </a:lnTo>
                  <a:lnTo>
                    <a:pt x="909" y="1445"/>
                  </a:lnTo>
                  <a:lnTo>
                    <a:pt x="913" y="1441"/>
                  </a:lnTo>
                  <a:lnTo>
                    <a:pt x="920" y="1434"/>
                  </a:lnTo>
                  <a:lnTo>
                    <a:pt x="920" y="1431"/>
                  </a:lnTo>
                  <a:lnTo>
                    <a:pt x="920" y="1420"/>
                  </a:lnTo>
                  <a:lnTo>
                    <a:pt x="916" y="1420"/>
                  </a:lnTo>
                  <a:lnTo>
                    <a:pt x="913" y="1420"/>
                  </a:lnTo>
                  <a:lnTo>
                    <a:pt x="909" y="1417"/>
                  </a:lnTo>
                  <a:lnTo>
                    <a:pt x="906" y="1413"/>
                  </a:lnTo>
                  <a:lnTo>
                    <a:pt x="899" y="1406"/>
                  </a:lnTo>
                  <a:lnTo>
                    <a:pt x="899" y="1402"/>
                  </a:lnTo>
                  <a:lnTo>
                    <a:pt x="899" y="1399"/>
                  </a:lnTo>
                  <a:lnTo>
                    <a:pt x="899" y="1395"/>
                  </a:lnTo>
                  <a:lnTo>
                    <a:pt x="892" y="1399"/>
                  </a:lnTo>
                  <a:lnTo>
                    <a:pt x="892" y="1399"/>
                  </a:lnTo>
                  <a:lnTo>
                    <a:pt x="888" y="1402"/>
                  </a:lnTo>
                  <a:lnTo>
                    <a:pt x="888" y="1402"/>
                  </a:lnTo>
                  <a:lnTo>
                    <a:pt x="885" y="1402"/>
                  </a:lnTo>
                  <a:lnTo>
                    <a:pt x="885" y="1406"/>
                  </a:lnTo>
                  <a:lnTo>
                    <a:pt x="877" y="1409"/>
                  </a:lnTo>
                  <a:lnTo>
                    <a:pt x="877" y="1409"/>
                  </a:lnTo>
                  <a:lnTo>
                    <a:pt x="874" y="1409"/>
                  </a:lnTo>
                  <a:lnTo>
                    <a:pt x="874" y="1409"/>
                  </a:lnTo>
                  <a:lnTo>
                    <a:pt x="874" y="1409"/>
                  </a:lnTo>
                  <a:lnTo>
                    <a:pt x="874" y="1409"/>
                  </a:lnTo>
                  <a:lnTo>
                    <a:pt x="860" y="1409"/>
                  </a:lnTo>
                  <a:lnTo>
                    <a:pt x="839" y="1409"/>
                  </a:lnTo>
                  <a:lnTo>
                    <a:pt x="835" y="1409"/>
                  </a:lnTo>
                  <a:lnTo>
                    <a:pt x="835" y="1409"/>
                  </a:lnTo>
                  <a:lnTo>
                    <a:pt x="832" y="1406"/>
                  </a:lnTo>
                  <a:lnTo>
                    <a:pt x="832" y="1402"/>
                  </a:lnTo>
                  <a:lnTo>
                    <a:pt x="835" y="1395"/>
                  </a:lnTo>
                  <a:lnTo>
                    <a:pt x="821" y="1392"/>
                  </a:lnTo>
                  <a:lnTo>
                    <a:pt x="821" y="1395"/>
                  </a:lnTo>
                  <a:lnTo>
                    <a:pt x="818" y="1395"/>
                  </a:lnTo>
                  <a:lnTo>
                    <a:pt x="814" y="1395"/>
                  </a:lnTo>
                  <a:lnTo>
                    <a:pt x="811" y="1395"/>
                  </a:lnTo>
                  <a:lnTo>
                    <a:pt x="807" y="1392"/>
                  </a:lnTo>
                  <a:lnTo>
                    <a:pt x="807" y="1388"/>
                  </a:lnTo>
                  <a:lnTo>
                    <a:pt x="804" y="1381"/>
                  </a:lnTo>
                  <a:lnTo>
                    <a:pt x="800" y="1374"/>
                  </a:lnTo>
                  <a:lnTo>
                    <a:pt x="796" y="1367"/>
                  </a:lnTo>
                  <a:lnTo>
                    <a:pt x="793" y="1364"/>
                  </a:lnTo>
                  <a:lnTo>
                    <a:pt x="793" y="1364"/>
                  </a:lnTo>
                  <a:lnTo>
                    <a:pt x="772" y="1336"/>
                  </a:lnTo>
                  <a:lnTo>
                    <a:pt x="754" y="1336"/>
                  </a:lnTo>
                  <a:lnTo>
                    <a:pt x="751" y="1336"/>
                  </a:lnTo>
                  <a:lnTo>
                    <a:pt x="751" y="1332"/>
                  </a:lnTo>
                  <a:lnTo>
                    <a:pt x="744" y="1328"/>
                  </a:lnTo>
                  <a:lnTo>
                    <a:pt x="744" y="1328"/>
                  </a:lnTo>
                  <a:lnTo>
                    <a:pt x="740" y="1325"/>
                  </a:lnTo>
                  <a:lnTo>
                    <a:pt x="737" y="1321"/>
                  </a:lnTo>
                  <a:lnTo>
                    <a:pt x="730" y="1318"/>
                  </a:lnTo>
                  <a:lnTo>
                    <a:pt x="751" y="1311"/>
                  </a:lnTo>
                  <a:lnTo>
                    <a:pt x="754" y="1307"/>
                  </a:lnTo>
                  <a:lnTo>
                    <a:pt x="758" y="1307"/>
                  </a:lnTo>
                  <a:lnTo>
                    <a:pt x="758" y="1307"/>
                  </a:lnTo>
                  <a:lnTo>
                    <a:pt x="772" y="1307"/>
                  </a:lnTo>
                  <a:lnTo>
                    <a:pt x="786" y="1307"/>
                  </a:lnTo>
                  <a:lnTo>
                    <a:pt x="786" y="1307"/>
                  </a:lnTo>
                  <a:lnTo>
                    <a:pt x="789" y="1311"/>
                  </a:lnTo>
                  <a:lnTo>
                    <a:pt x="796" y="1318"/>
                  </a:lnTo>
                  <a:lnTo>
                    <a:pt x="804" y="1328"/>
                  </a:lnTo>
                  <a:lnTo>
                    <a:pt x="825" y="1350"/>
                  </a:lnTo>
                  <a:lnTo>
                    <a:pt x="825" y="1350"/>
                  </a:lnTo>
                  <a:lnTo>
                    <a:pt x="832" y="1353"/>
                  </a:lnTo>
                  <a:lnTo>
                    <a:pt x="839" y="1353"/>
                  </a:lnTo>
                  <a:lnTo>
                    <a:pt x="842" y="1357"/>
                  </a:lnTo>
                  <a:lnTo>
                    <a:pt x="849" y="1357"/>
                  </a:lnTo>
                  <a:lnTo>
                    <a:pt x="856" y="1357"/>
                  </a:lnTo>
                  <a:lnTo>
                    <a:pt x="863" y="1357"/>
                  </a:lnTo>
                  <a:lnTo>
                    <a:pt x="867" y="1357"/>
                  </a:lnTo>
                  <a:lnTo>
                    <a:pt x="874" y="1353"/>
                  </a:lnTo>
                  <a:lnTo>
                    <a:pt x="881" y="1360"/>
                  </a:lnTo>
                  <a:lnTo>
                    <a:pt x="881" y="1374"/>
                  </a:lnTo>
                  <a:lnTo>
                    <a:pt x="892" y="1381"/>
                  </a:lnTo>
                  <a:lnTo>
                    <a:pt x="892" y="1381"/>
                  </a:lnTo>
                  <a:lnTo>
                    <a:pt x="895" y="1381"/>
                  </a:lnTo>
                  <a:lnTo>
                    <a:pt x="899" y="1378"/>
                  </a:lnTo>
                  <a:lnTo>
                    <a:pt x="902" y="1378"/>
                  </a:lnTo>
                  <a:lnTo>
                    <a:pt x="906" y="1378"/>
                  </a:lnTo>
                  <a:lnTo>
                    <a:pt x="913" y="1378"/>
                  </a:lnTo>
                  <a:lnTo>
                    <a:pt x="916" y="1381"/>
                  </a:lnTo>
                  <a:lnTo>
                    <a:pt x="916" y="1388"/>
                  </a:lnTo>
                  <a:lnTo>
                    <a:pt x="923" y="1399"/>
                  </a:lnTo>
                  <a:lnTo>
                    <a:pt x="941" y="1388"/>
                  </a:lnTo>
                  <a:lnTo>
                    <a:pt x="941" y="1388"/>
                  </a:lnTo>
                  <a:lnTo>
                    <a:pt x="941" y="1381"/>
                  </a:lnTo>
                  <a:lnTo>
                    <a:pt x="941" y="1378"/>
                  </a:lnTo>
                  <a:lnTo>
                    <a:pt x="937" y="1371"/>
                  </a:lnTo>
                  <a:lnTo>
                    <a:pt x="937" y="1371"/>
                  </a:lnTo>
                  <a:lnTo>
                    <a:pt x="941" y="1367"/>
                  </a:lnTo>
                  <a:lnTo>
                    <a:pt x="941" y="1367"/>
                  </a:lnTo>
                  <a:lnTo>
                    <a:pt x="941" y="1371"/>
                  </a:lnTo>
                  <a:lnTo>
                    <a:pt x="941" y="1371"/>
                  </a:lnTo>
                  <a:lnTo>
                    <a:pt x="941" y="1378"/>
                  </a:lnTo>
                  <a:lnTo>
                    <a:pt x="941" y="1385"/>
                  </a:lnTo>
                  <a:lnTo>
                    <a:pt x="941" y="1388"/>
                  </a:lnTo>
                  <a:lnTo>
                    <a:pt x="944" y="1388"/>
                  </a:lnTo>
                  <a:lnTo>
                    <a:pt x="948" y="1388"/>
                  </a:lnTo>
                  <a:lnTo>
                    <a:pt x="951" y="1385"/>
                  </a:lnTo>
                  <a:lnTo>
                    <a:pt x="959" y="1385"/>
                  </a:lnTo>
                  <a:lnTo>
                    <a:pt x="962" y="1385"/>
                  </a:lnTo>
                  <a:lnTo>
                    <a:pt x="966" y="1385"/>
                  </a:lnTo>
                  <a:lnTo>
                    <a:pt x="973" y="1385"/>
                  </a:lnTo>
                  <a:lnTo>
                    <a:pt x="980" y="1385"/>
                  </a:lnTo>
                  <a:lnTo>
                    <a:pt x="983" y="1385"/>
                  </a:lnTo>
                  <a:lnTo>
                    <a:pt x="983" y="1385"/>
                  </a:lnTo>
                  <a:lnTo>
                    <a:pt x="990" y="1385"/>
                  </a:lnTo>
                  <a:lnTo>
                    <a:pt x="994" y="1385"/>
                  </a:lnTo>
                  <a:lnTo>
                    <a:pt x="1001" y="1388"/>
                  </a:lnTo>
                  <a:lnTo>
                    <a:pt x="1004" y="1392"/>
                  </a:lnTo>
                  <a:lnTo>
                    <a:pt x="1015" y="1402"/>
                  </a:lnTo>
                  <a:lnTo>
                    <a:pt x="1015" y="1402"/>
                  </a:lnTo>
                  <a:lnTo>
                    <a:pt x="1018" y="1402"/>
                  </a:lnTo>
                  <a:lnTo>
                    <a:pt x="1018" y="1406"/>
                  </a:lnTo>
                  <a:lnTo>
                    <a:pt x="1025" y="1406"/>
                  </a:lnTo>
                  <a:lnTo>
                    <a:pt x="1033" y="1406"/>
                  </a:lnTo>
                  <a:lnTo>
                    <a:pt x="1040" y="1402"/>
                  </a:lnTo>
                  <a:lnTo>
                    <a:pt x="1043" y="1402"/>
                  </a:lnTo>
                  <a:lnTo>
                    <a:pt x="1047" y="1402"/>
                  </a:lnTo>
                  <a:lnTo>
                    <a:pt x="1050" y="1402"/>
                  </a:lnTo>
                  <a:lnTo>
                    <a:pt x="1054" y="1402"/>
                  </a:lnTo>
                  <a:lnTo>
                    <a:pt x="1054" y="1402"/>
                  </a:lnTo>
                  <a:lnTo>
                    <a:pt x="1054" y="1406"/>
                  </a:lnTo>
                  <a:lnTo>
                    <a:pt x="1050" y="1409"/>
                  </a:lnTo>
                  <a:lnTo>
                    <a:pt x="1047" y="1413"/>
                  </a:lnTo>
                  <a:lnTo>
                    <a:pt x="1043" y="1420"/>
                  </a:lnTo>
                  <a:lnTo>
                    <a:pt x="1036" y="1424"/>
                  </a:lnTo>
                  <a:lnTo>
                    <a:pt x="1033" y="1427"/>
                  </a:lnTo>
                  <a:lnTo>
                    <a:pt x="1033" y="1427"/>
                  </a:lnTo>
                  <a:lnTo>
                    <a:pt x="1033" y="1431"/>
                  </a:lnTo>
                  <a:lnTo>
                    <a:pt x="1036" y="1438"/>
                  </a:lnTo>
                  <a:lnTo>
                    <a:pt x="1040" y="1441"/>
                  </a:lnTo>
                  <a:lnTo>
                    <a:pt x="1047" y="1448"/>
                  </a:lnTo>
                  <a:lnTo>
                    <a:pt x="1057" y="1452"/>
                  </a:lnTo>
                  <a:lnTo>
                    <a:pt x="1057" y="1452"/>
                  </a:lnTo>
                  <a:lnTo>
                    <a:pt x="1061" y="1452"/>
                  </a:lnTo>
                  <a:lnTo>
                    <a:pt x="1064" y="1452"/>
                  </a:lnTo>
                  <a:lnTo>
                    <a:pt x="1068" y="1445"/>
                  </a:lnTo>
                  <a:lnTo>
                    <a:pt x="1068" y="1441"/>
                  </a:lnTo>
                  <a:lnTo>
                    <a:pt x="1068" y="1438"/>
                  </a:lnTo>
                  <a:lnTo>
                    <a:pt x="1071" y="1434"/>
                  </a:lnTo>
                  <a:lnTo>
                    <a:pt x="1075" y="1431"/>
                  </a:lnTo>
                  <a:lnTo>
                    <a:pt x="1075" y="1431"/>
                  </a:lnTo>
                  <a:lnTo>
                    <a:pt x="1075" y="1434"/>
                  </a:lnTo>
                  <a:lnTo>
                    <a:pt x="1075" y="1441"/>
                  </a:lnTo>
                  <a:lnTo>
                    <a:pt x="1075" y="1445"/>
                  </a:lnTo>
                  <a:lnTo>
                    <a:pt x="1075" y="1445"/>
                  </a:lnTo>
                  <a:lnTo>
                    <a:pt x="1075" y="1448"/>
                  </a:lnTo>
                  <a:lnTo>
                    <a:pt x="1075" y="1455"/>
                  </a:lnTo>
                  <a:lnTo>
                    <a:pt x="1075" y="1459"/>
                  </a:lnTo>
                  <a:lnTo>
                    <a:pt x="1075" y="1469"/>
                  </a:lnTo>
                  <a:lnTo>
                    <a:pt x="1078" y="1501"/>
                  </a:lnTo>
                  <a:lnTo>
                    <a:pt x="1096" y="1554"/>
                  </a:lnTo>
                  <a:lnTo>
                    <a:pt x="1114" y="1582"/>
                  </a:lnTo>
                  <a:lnTo>
                    <a:pt x="1114" y="1582"/>
                  </a:lnTo>
                  <a:lnTo>
                    <a:pt x="1117" y="1589"/>
                  </a:lnTo>
                  <a:lnTo>
                    <a:pt x="1124" y="1600"/>
                  </a:lnTo>
                  <a:lnTo>
                    <a:pt x="1124" y="1600"/>
                  </a:lnTo>
                  <a:lnTo>
                    <a:pt x="1128" y="1603"/>
                  </a:lnTo>
                  <a:lnTo>
                    <a:pt x="1131" y="1607"/>
                  </a:lnTo>
                  <a:lnTo>
                    <a:pt x="1135" y="1610"/>
                  </a:lnTo>
                  <a:lnTo>
                    <a:pt x="1135" y="1617"/>
                  </a:lnTo>
                  <a:lnTo>
                    <a:pt x="1138" y="1617"/>
                  </a:lnTo>
                  <a:lnTo>
                    <a:pt x="1142" y="1621"/>
                  </a:lnTo>
                  <a:lnTo>
                    <a:pt x="1149" y="1621"/>
                  </a:lnTo>
                  <a:lnTo>
                    <a:pt x="1152" y="1621"/>
                  </a:lnTo>
                  <a:lnTo>
                    <a:pt x="1156" y="1617"/>
                  </a:lnTo>
                  <a:lnTo>
                    <a:pt x="1156" y="1617"/>
                  </a:lnTo>
                  <a:lnTo>
                    <a:pt x="1156" y="1617"/>
                  </a:lnTo>
                  <a:lnTo>
                    <a:pt x="1156" y="1614"/>
                  </a:lnTo>
                  <a:lnTo>
                    <a:pt x="1156" y="1610"/>
                  </a:lnTo>
                  <a:lnTo>
                    <a:pt x="1159" y="1607"/>
                  </a:lnTo>
                  <a:lnTo>
                    <a:pt x="1163" y="1603"/>
                  </a:lnTo>
                  <a:lnTo>
                    <a:pt x="1166" y="1603"/>
                  </a:lnTo>
                  <a:lnTo>
                    <a:pt x="1166" y="1600"/>
                  </a:lnTo>
                  <a:lnTo>
                    <a:pt x="1170" y="1596"/>
                  </a:lnTo>
                  <a:lnTo>
                    <a:pt x="1173" y="1589"/>
                  </a:lnTo>
                  <a:lnTo>
                    <a:pt x="1180" y="1589"/>
                  </a:lnTo>
                  <a:lnTo>
                    <a:pt x="1180" y="1586"/>
                  </a:lnTo>
                  <a:lnTo>
                    <a:pt x="1180" y="1582"/>
                  </a:lnTo>
                  <a:lnTo>
                    <a:pt x="1184" y="1575"/>
                  </a:lnTo>
                  <a:lnTo>
                    <a:pt x="1184" y="1568"/>
                  </a:lnTo>
                  <a:lnTo>
                    <a:pt x="1184" y="1561"/>
                  </a:lnTo>
                  <a:lnTo>
                    <a:pt x="1184" y="1554"/>
                  </a:lnTo>
                  <a:lnTo>
                    <a:pt x="1180" y="1543"/>
                  </a:lnTo>
                  <a:lnTo>
                    <a:pt x="1180" y="1536"/>
                  </a:lnTo>
                  <a:lnTo>
                    <a:pt x="1180" y="1529"/>
                  </a:lnTo>
                  <a:lnTo>
                    <a:pt x="1184" y="1522"/>
                  </a:lnTo>
                  <a:lnTo>
                    <a:pt x="1191" y="1519"/>
                  </a:lnTo>
                  <a:lnTo>
                    <a:pt x="1191" y="1519"/>
                  </a:lnTo>
                  <a:lnTo>
                    <a:pt x="1198" y="1515"/>
                  </a:lnTo>
                  <a:lnTo>
                    <a:pt x="1202" y="1515"/>
                  </a:lnTo>
                  <a:lnTo>
                    <a:pt x="1209" y="1512"/>
                  </a:lnTo>
                  <a:lnTo>
                    <a:pt x="1209" y="1508"/>
                  </a:lnTo>
                  <a:lnTo>
                    <a:pt x="1212" y="1505"/>
                  </a:lnTo>
                  <a:lnTo>
                    <a:pt x="1219" y="1498"/>
                  </a:lnTo>
                  <a:lnTo>
                    <a:pt x="1226" y="1491"/>
                  </a:lnTo>
                  <a:lnTo>
                    <a:pt x="1233" y="1483"/>
                  </a:lnTo>
                  <a:lnTo>
                    <a:pt x="1240" y="1480"/>
                  </a:lnTo>
                  <a:lnTo>
                    <a:pt x="1247" y="1473"/>
                  </a:lnTo>
                  <a:lnTo>
                    <a:pt x="1251" y="1473"/>
                  </a:lnTo>
                  <a:lnTo>
                    <a:pt x="1254" y="1469"/>
                  </a:lnTo>
                  <a:lnTo>
                    <a:pt x="1261" y="1466"/>
                  </a:lnTo>
                  <a:lnTo>
                    <a:pt x="1269" y="1459"/>
                  </a:lnTo>
                  <a:lnTo>
                    <a:pt x="1276" y="1448"/>
                  </a:lnTo>
                  <a:lnTo>
                    <a:pt x="1276" y="1441"/>
                  </a:lnTo>
                  <a:lnTo>
                    <a:pt x="1279" y="1438"/>
                  </a:lnTo>
                  <a:lnTo>
                    <a:pt x="1279" y="1438"/>
                  </a:lnTo>
                  <a:lnTo>
                    <a:pt x="1283" y="1434"/>
                  </a:lnTo>
                  <a:lnTo>
                    <a:pt x="1286" y="1434"/>
                  </a:lnTo>
                  <a:lnTo>
                    <a:pt x="1293" y="1434"/>
                  </a:lnTo>
                  <a:lnTo>
                    <a:pt x="1300" y="1434"/>
                  </a:lnTo>
                  <a:lnTo>
                    <a:pt x="1311" y="1434"/>
                  </a:lnTo>
                  <a:lnTo>
                    <a:pt x="1314" y="1431"/>
                  </a:lnTo>
                  <a:lnTo>
                    <a:pt x="1314" y="1431"/>
                  </a:lnTo>
                  <a:lnTo>
                    <a:pt x="1314" y="1427"/>
                  </a:lnTo>
                  <a:lnTo>
                    <a:pt x="1321" y="1424"/>
                  </a:lnTo>
                  <a:lnTo>
                    <a:pt x="1325" y="1424"/>
                  </a:lnTo>
                  <a:lnTo>
                    <a:pt x="1332" y="1424"/>
                  </a:lnTo>
                  <a:lnTo>
                    <a:pt x="1335" y="1424"/>
                  </a:lnTo>
                  <a:lnTo>
                    <a:pt x="1339" y="1424"/>
                  </a:lnTo>
                  <a:lnTo>
                    <a:pt x="1343" y="1427"/>
                  </a:lnTo>
                  <a:lnTo>
                    <a:pt x="1346" y="1431"/>
                  </a:lnTo>
                  <a:lnTo>
                    <a:pt x="1346" y="1434"/>
                  </a:lnTo>
                  <a:lnTo>
                    <a:pt x="1350" y="1441"/>
                  </a:lnTo>
                  <a:lnTo>
                    <a:pt x="1350" y="1445"/>
                  </a:lnTo>
                  <a:lnTo>
                    <a:pt x="1350" y="1445"/>
                  </a:lnTo>
                  <a:lnTo>
                    <a:pt x="1350" y="1452"/>
                  </a:lnTo>
                  <a:lnTo>
                    <a:pt x="1353" y="1455"/>
                  </a:lnTo>
                  <a:lnTo>
                    <a:pt x="1357" y="1459"/>
                  </a:lnTo>
                  <a:lnTo>
                    <a:pt x="1357" y="1459"/>
                  </a:lnTo>
                  <a:lnTo>
                    <a:pt x="1360" y="1466"/>
                  </a:lnTo>
                  <a:lnTo>
                    <a:pt x="1364" y="1473"/>
                  </a:lnTo>
                  <a:lnTo>
                    <a:pt x="1367" y="1476"/>
                  </a:lnTo>
                  <a:lnTo>
                    <a:pt x="1371" y="1483"/>
                  </a:lnTo>
                  <a:lnTo>
                    <a:pt x="1374" y="1487"/>
                  </a:lnTo>
                  <a:lnTo>
                    <a:pt x="1374" y="1491"/>
                  </a:lnTo>
                  <a:lnTo>
                    <a:pt x="1374" y="1498"/>
                  </a:lnTo>
                  <a:lnTo>
                    <a:pt x="1374" y="1505"/>
                  </a:lnTo>
                  <a:lnTo>
                    <a:pt x="1374" y="1512"/>
                  </a:lnTo>
                  <a:lnTo>
                    <a:pt x="1374" y="1519"/>
                  </a:lnTo>
                  <a:lnTo>
                    <a:pt x="1374" y="1522"/>
                  </a:lnTo>
                  <a:lnTo>
                    <a:pt x="1388" y="1526"/>
                  </a:lnTo>
                  <a:lnTo>
                    <a:pt x="1413" y="1508"/>
                  </a:lnTo>
                  <a:lnTo>
                    <a:pt x="1424" y="1529"/>
                  </a:lnTo>
                  <a:lnTo>
                    <a:pt x="1427" y="1554"/>
                  </a:lnTo>
                  <a:lnTo>
                    <a:pt x="1427" y="1575"/>
                  </a:lnTo>
                  <a:lnTo>
                    <a:pt x="1424" y="1582"/>
                  </a:lnTo>
                  <a:lnTo>
                    <a:pt x="1424" y="1600"/>
                  </a:lnTo>
                  <a:lnTo>
                    <a:pt x="1424" y="1610"/>
                  </a:lnTo>
                  <a:lnTo>
                    <a:pt x="1424" y="1617"/>
                  </a:lnTo>
                  <a:lnTo>
                    <a:pt x="1424" y="1624"/>
                  </a:lnTo>
                  <a:lnTo>
                    <a:pt x="1427" y="1628"/>
                  </a:lnTo>
                  <a:lnTo>
                    <a:pt x="1427" y="1631"/>
                  </a:lnTo>
                  <a:lnTo>
                    <a:pt x="1427" y="1631"/>
                  </a:lnTo>
                  <a:lnTo>
                    <a:pt x="1427" y="1631"/>
                  </a:lnTo>
                  <a:lnTo>
                    <a:pt x="1427" y="1631"/>
                  </a:lnTo>
                  <a:lnTo>
                    <a:pt x="1427" y="1635"/>
                  </a:lnTo>
                  <a:lnTo>
                    <a:pt x="1431" y="1638"/>
                  </a:lnTo>
                  <a:lnTo>
                    <a:pt x="1434" y="1646"/>
                  </a:lnTo>
                  <a:lnTo>
                    <a:pt x="1441" y="1653"/>
                  </a:lnTo>
                  <a:lnTo>
                    <a:pt x="1455" y="1660"/>
                  </a:lnTo>
                  <a:lnTo>
                    <a:pt x="1441" y="1653"/>
                  </a:lnTo>
                  <a:lnTo>
                    <a:pt x="1455" y="1681"/>
                  </a:lnTo>
                  <a:lnTo>
                    <a:pt x="1459" y="1681"/>
                  </a:lnTo>
                  <a:lnTo>
                    <a:pt x="1462" y="1684"/>
                  </a:lnTo>
                  <a:lnTo>
                    <a:pt x="1469" y="1691"/>
                  </a:lnTo>
                  <a:lnTo>
                    <a:pt x="1476" y="1698"/>
                  </a:lnTo>
                  <a:lnTo>
                    <a:pt x="1483" y="1705"/>
                  </a:lnTo>
                  <a:lnTo>
                    <a:pt x="1494" y="1712"/>
                  </a:lnTo>
                  <a:lnTo>
                    <a:pt x="1501" y="1716"/>
                  </a:lnTo>
                  <a:lnTo>
                    <a:pt x="1505" y="1720"/>
                  </a:lnTo>
                  <a:lnTo>
                    <a:pt x="1508" y="1723"/>
                  </a:lnTo>
                  <a:lnTo>
                    <a:pt x="1512" y="1723"/>
                  </a:lnTo>
                  <a:lnTo>
                    <a:pt x="1512" y="1720"/>
                  </a:lnTo>
                  <a:lnTo>
                    <a:pt x="1512" y="1716"/>
                  </a:lnTo>
                  <a:lnTo>
                    <a:pt x="1512" y="1712"/>
                  </a:lnTo>
                  <a:lnTo>
                    <a:pt x="1508" y="1709"/>
                  </a:lnTo>
                  <a:lnTo>
                    <a:pt x="1501" y="1698"/>
                  </a:lnTo>
                  <a:lnTo>
                    <a:pt x="1501" y="1695"/>
                  </a:lnTo>
                  <a:lnTo>
                    <a:pt x="1501" y="1688"/>
                  </a:lnTo>
                  <a:lnTo>
                    <a:pt x="1498" y="1684"/>
                  </a:lnTo>
                  <a:lnTo>
                    <a:pt x="1498" y="1677"/>
                  </a:lnTo>
                  <a:lnTo>
                    <a:pt x="1487" y="1667"/>
                  </a:lnTo>
                  <a:lnTo>
                    <a:pt x="1476" y="1653"/>
                  </a:lnTo>
                  <a:lnTo>
                    <a:pt x="1452" y="1624"/>
                  </a:lnTo>
                  <a:lnTo>
                    <a:pt x="1448" y="1624"/>
                  </a:lnTo>
                  <a:lnTo>
                    <a:pt x="1448" y="1621"/>
                  </a:lnTo>
                  <a:lnTo>
                    <a:pt x="1445" y="1617"/>
                  </a:lnTo>
                  <a:lnTo>
                    <a:pt x="1445" y="1610"/>
                  </a:lnTo>
                  <a:lnTo>
                    <a:pt x="1441" y="1600"/>
                  </a:lnTo>
                  <a:lnTo>
                    <a:pt x="1445" y="1589"/>
                  </a:lnTo>
                  <a:lnTo>
                    <a:pt x="1445" y="1586"/>
                  </a:lnTo>
                  <a:lnTo>
                    <a:pt x="1448" y="1582"/>
                  </a:lnTo>
                  <a:lnTo>
                    <a:pt x="1448" y="1572"/>
                  </a:lnTo>
                  <a:lnTo>
                    <a:pt x="1452" y="1564"/>
                  </a:lnTo>
                  <a:lnTo>
                    <a:pt x="1452" y="1557"/>
                  </a:lnTo>
                  <a:lnTo>
                    <a:pt x="1455" y="1547"/>
                  </a:lnTo>
                  <a:lnTo>
                    <a:pt x="1455" y="1543"/>
                  </a:lnTo>
                  <a:lnTo>
                    <a:pt x="1455" y="1543"/>
                  </a:lnTo>
                  <a:lnTo>
                    <a:pt x="1455" y="1540"/>
                  </a:lnTo>
                  <a:lnTo>
                    <a:pt x="1455" y="1536"/>
                  </a:lnTo>
                  <a:lnTo>
                    <a:pt x="1462" y="1536"/>
                  </a:lnTo>
                  <a:lnTo>
                    <a:pt x="1462" y="1536"/>
                  </a:lnTo>
                  <a:lnTo>
                    <a:pt x="1462" y="1543"/>
                  </a:lnTo>
                  <a:lnTo>
                    <a:pt x="1462" y="1547"/>
                  </a:lnTo>
                  <a:lnTo>
                    <a:pt x="1473" y="1564"/>
                  </a:lnTo>
                  <a:lnTo>
                    <a:pt x="1480" y="1572"/>
                  </a:lnTo>
                  <a:lnTo>
                    <a:pt x="1480" y="1568"/>
                  </a:lnTo>
                  <a:lnTo>
                    <a:pt x="1476" y="1564"/>
                  </a:lnTo>
                  <a:lnTo>
                    <a:pt x="1476" y="1557"/>
                  </a:lnTo>
                  <a:lnTo>
                    <a:pt x="1476" y="1564"/>
                  </a:lnTo>
                  <a:lnTo>
                    <a:pt x="1480" y="1568"/>
                  </a:lnTo>
                  <a:lnTo>
                    <a:pt x="1480" y="1572"/>
                  </a:lnTo>
                  <a:lnTo>
                    <a:pt x="1501" y="1593"/>
                  </a:lnTo>
                  <a:lnTo>
                    <a:pt x="1522" y="1586"/>
                  </a:lnTo>
                  <a:lnTo>
                    <a:pt x="1529" y="1586"/>
                  </a:lnTo>
                  <a:lnTo>
                    <a:pt x="1547" y="1589"/>
                  </a:lnTo>
                  <a:lnTo>
                    <a:pt x="1547" y="1586"/>
                  </a:lnTo>
                  <a:lnTo>
                    <a:pt x="1550" y="1582"/>
                  </a:lnTo>
                  <a:lnTo>
                    <a:pt x="1557" y="1575"/>
                  </a:lnTo>
                  <a:lnTo>
                    <a:pt x="1561" y="1568"/>
                  </a:lnTo>
                  <a:lnTo>
                    <a:pt x="1568" y="1564"/>
                  </a:lnTo>
                  <a:lnTo>
                    <a:pt x="1572" y="1557"/>
                  </a:lnTo>
                  <a:lnTo>
                    <a:pt x="1575" y="1554"/>
                  </a:lnTo>
                  <a:lnTo>
                    <a:pt x="1575" y="1547"/>
                  </a:lnTo>
                  <a:lnTo>
                    <a:pt x="1575" y="1543"/>
                  </a:lnTo>
                  <a:lnTo>
                    <a:pt x="1575" y="1540"/>
                  </a:lnTo>
                  <a:lnTo>
                    <a:pt x="1572" y="1519"/>
                  </a:lnTo>
                  <a:lnTo>
                    <a:pt x="1572" y="1515"/>
                  </a:lnTo>
                  <a:lnTo>
                    <a:pt x="1572" y="1512"/>
                  </a:lnTo>
                  <a:lnTo>
                    <a:pt x="1568" y="1508"/>
                  </a:lnTo>
                  <a:lnTo>
                    <a:pt x="1568" y="1501"/>
                  </a:lnTo>
                  <a:lnTo>
                    <a:pt x="1561" y="1498"/>
                  </a:lnTo>
                  <a:lnTo>
                    <a:pt x="1554" y="1494"/>
                  </a:lnTo>
                  <a:lnTo>
                    <a:pt x="1543" y="1487"/>
                  </a:lnTo>
                  <a:lnTo>
                    <a:pt x="1529" y="1466"/>
                  </a:lnTo>
                  <a:lnTo>
                    <a:pt x="1529" y="1459"/>
                  </a:lnTo>
                  <a:lnTo>
                    <a:pt x="1529" y="1459"/>
                  </a:lnTo>
                  <a:lnTo>
                    <a:pt x="1533" y="1455"/>
                  </a:lnTo>
                  <a:lnTo>
                    <a:pt x="1533" y="1452"/>
                  </a:lnTo>
                  <a:lnTo>
                    <a:pt x="1536" y="1448"/>
                  </a:lnTo>
                  <a:lnTo>
                    <a:pt x="1543" y="1445"/>
                  </a:lnTo>
                  <a:lnTo>
                    <a:pt x="1547" y="1445"/>
                  </a:lnTo>
                  <a:lnTo>
                    <a:pt x="1550" y="1441"/>
                  </a:lnTo>
                  <a:lnTo>
                    <a:pt x="1554" y="1438"/>
                  </a:lnTo>
                  <a:lnTo>
                    <a:pt x="1554" y="1438"/>
                  </a:lnTo>
                  <a:lnTo>
                    <a:pt x="1554" y="1438"/>
                  </a:lnTo>
                  <a:lnTo>
                    <a:pt x="1557" y="1434"/>
                  </a:lnTo>
                  <a:lnTo>
                    <a:pt x="1561" y="1434"/>
                  </a:lnTo>
                  <a:lnTo>
                    <a:pt x="1564" y="1431"/>
                  </a:lnTo>
                  <a:lnTo>
                    <a:pt x="1568" y="1434"/>
                  </a:lnTo>
                  <a:lnTo>
                    <a:pt x="1572" y="1434"/>
                  </a:lnTo>
                  <a:lnTo>
                    <a:pt x="1575" y="1438"/>
                  </a:lnTo>
                  <a:lnTo>
                    <a:pt x="1582" y="1438"/>
                  </a:lnTo>
                  <a:lnTo>
                    <a:pt x="1582" y="1441"/>
                  </a:lnTo>
                  <a:lnTo>
                    <a:pt x="1582" y="1448"/>
                  </a:lnTo>
                  <a:lnTo>
                    <a:pt x="1582" y="1452"/>
                  </a:lnTo>
                  <a:lnTo>
                    <a:pt x="1579" y="1459"/>
                  </a:lnTo>
                  <a:lnTo>
                    <a:pt x="1575" y="1462"/>
                  </a:lnTo>
                  <a:lnTo>
                    <a:pt x="1572" y="1466"/>
                  </a:lnTo>
                  <a:lnTo>
                    <a:pt x="1575" y="1469"/>
                  </a:lnTo>
                  <a:lnTo>
                    <a:pt x="1575" y="1473"/>
                  </a:lnTo>
                  <a:lnTo>
                    <a:pt x="1579" y="1476"/>
                  </a:lnTo>
                  <a:lnTo>
                    <a:pt x="1579" y="1476"/>
                  </a:lnTo>
                  <a:lnTo>
                    <a:pt x="1593" y="1473"/>
                  </a:lnTo>
                  <a:lnTo>
                    <a:pt x="1593" y="1473"/>
                  </a:lnTo>
                  <a:lnTo>
                    <a:pt x="1596" y="1469"/>
                  </a:lnTo>
                  <a:lnTo>
                    <a:pt x="1596" y="1462"/>
                  </a:lnTo>
                  <a:lnTo>
                    <a:pt x="1596" y="1455"/>
                  </a:lnTo>
                  <a:lnTo>
                    <a:pt x="1593" y="1445"/>
                  </a:lnTo>
                  <a:lnTo>
                    <a:pt x="1593" y="1441"/>
                  </a:lnTo>
                  <a:lnTo>
                    <a:pt x="1596" y="1438"/>
                  </a:lnTo>
                  <a:lnTo>
                    <a:pt x="1600" y="1434"/>
                  </a:lnTo>
                  <a:lnTo>
                    <a:pt x="1603" y="1434"/>
                  </a:lnTo>
                  <a:lnTo>
                    <a:pt x="1607" y="1434"/>
                  </a:lnTo>
                  <a:lnTo>
                    <a:pt x="1607" y="1434"/>
                  </a:lnTo>
                  <a:lnTo>
                    <a:pt x="1617" y="1431"/>
                  </a:lnTo>
                  <a:lnTo>
                    <a:pt x="1628" y="1420"/>
                  </a:lnTo>
                  <a:lnTo>
                    <a:pt x="1635" y="1420"/>
                  </a:lnTo>
                  <a:lnTo>
                    <a:pt x="1645" y="1420"/>
                  </a:lnTo>
                  <a:lnTo>
                    <a:pt x="1653" y="1420"/>
                  </a:lnTo>
                  <a:lnTo>
                    <a:pt x="1663" y="1420"/>
                  </a:lnTo>
                  <a:lnTo>
                    <a:pt x="1667" y="1420"/>
                  </a:lnTo>
                  <a:lnTo>
                    <a:pt x="1670" y="1420"/>
                  </a:lnTo>
                  <a:lnTo>
                    <a:pt x="1674" y="1409"/>
                  </a:lnTo>
                  <a:lnTo>
                    <a:pt x="1691" y="1399"/>
                  </a:lnTo>
                  <a:lnTo>
                    <a:pt x="1712" y="1378"/>
                  </a:lnTo>
                  <a:lnTo>
                    <a:pt x="1723" y="1353"/>
                  </a:lnTo>
                  <a:lnTo>
                    <a:pt x="1737" y="1332"/>
                  </a:lnTo>
                  <a:lnTo>
                    <a:pt x="1737" y="1332"/>
                  </a:lnTo>
                  <a:lnTo>
                    <a:pt x="1741" y="1328"/>
                  </a:lnTo>
                  <a:lnTo>
                    <a:pt x="1744" y="1321"/>
                  </a:lnTo>
                  <a:lnTo>
                    <a:pt x="1744" y="1314"/>
                  </a:lnTo>
                  <a:lnTo>
                    <a:pt x="1748" y="1307"/>
                  </a:lnTo>
                  <a:lnTo>
                    <a:pt x="1748" y="1304"/>
                  </a:lnTo>
                  <a:lnTo>
                    <a:pt x="1748" y="1293"/>
                  </a:lnTo>
                  <a:lnTo>
                    <a:pt x="1744" y="1290"/>
                  </a:lnTo>
                  <a:lnTo>
                    <a:pt x="1741" y="1283"/>
                  </a:lnTo>
                  <a:lnTo>
                    <a:pt x="1741" y="1283"/>
                  </a:lnTo>
                  <a:lnTo>
                    <a:pt x="1734" y="1254"/>
                  </a:lnTo>
                  <a:lnTo>
                    <a:pt x="1730" y="1254"/>
                  </a:lnTo>
                  <a:lnTo>
                    <a:pt x="1730" y="1247"/>
                  </a:lnTo>
                  <a:lnTo>
                    <a:pt x="1727" y="1240"/>
                  </a:lnTo>
                  <a:lnTo>
                    <a:pt x="1719" y="1233"/>
                  </a:lnTo>
                  <a:lnTo>
                    <a:pt x="1712" y="1223"/>
                  </a:lnTo>
                  <a:lnTo>
                    <a:pt x="1712" y="1219"/>
                  </a:lnTo>
                  <a:lnTo>
                    <a:pt x="1712" y="1212"/>
                  </a:lnTo>
                  <a:lnTo>
                    <a:pt x="1716" y="1209"/>
                  </a:lnTo>
                  <a:lnTo>
                    <a:pt x="1719" y="1205"/>
                  </a:lnTo>
                  <a:lnTo>
                    <a:pt x="1719" y="1205"/>
                  </a:lnTo>
                  <a:lnTo>
                    <a:pt x="1723" y="1205"/>
                  </a:lnTo>
                  <a:lnTo>
                    <a:pt x="1723" y="1202"/>
                  </a:lnTo>
                  <a:lnTo>
                    <a:pt x="1730" y="1198"/>
                  </a:lnTo>
                  <a:lnTo>
                    <a:pt x="1737" y="1195"/>
                  </a:lnTo>
                  <a:lnTo>
                    <a:pt x="1744" y="1191"/>
                  </a:lnTo>
                  <a:lnTo>
                    <a:pt x="1751" y="1191"/>
                  </a:lnTo>
                  <a:lnTo>
                    <a:pt x="1755" y="1188"/>
                  </a:lnTo>
                  <a:lnTo>
                    <a:pt x="1758" y="1188"/>
                  </a:lnTo>
                  <a:lnTo>
                    <a:pt x="1755" y="1180"/>
                  </a:lnTo>
                  <a:lnTo>
                    <a:pt x="1751" y="1180"/>
                  </a:lnTo>
                  <a:lnTo>
                    <a:pt x="1748" y="1177"/>
                  </a:lnTo>
                  <a:lnTo>
                    <a:pt x="1741" y="1177"/>
                  </a:lnTo>
                  <a:lnTo>
                    <a:pt x="1734" y="1177"/>
                  </a:lnTo>
                  <a:lnTo>
                    <a:pt x="1727" y="1177"/>
                  </a:lnTo>
                  <a:lnTo>
                    <a:pt x="1719" y="1180"/>
                  </a:lnTo>
                  <a:lnTo>
                    <a:pt x="1716" y="1180"/>
                  </a:lnTo>
                  <a:lnTo>
                    <a:pt x="1712" y="1180"/>
                  </a:lnTo>
                  <a:lnTo>
                    <a:pt x="1709" y="1180"/>
                  </a:lnTo>
                  <a:lnTo>
                    <a:pt x="1709" y="1180"/>
                  </a:lnTo>
                  <a:lnTo>
                    <a:pt x="1705" y="1177"/>
                  </a:lnTo>
                  <a:lnTo>
                    <a:pt x="1698" y="1173"/>
                  </a:lnTo>
                  <a:lnTo>
                    <a:pt x="1691" y="1170"/>
                  </a:lnTo>
                  <a:lnTo>
                    <a:pt x="1684" y="1163"/>
                  </a:lnTo>
                  <a:lnTo>
                    <a:pt x="1681" y="1159"/>
                  </a:lnTo>
                  <a:lnTo>
                    <a:pt x="1681" y="1156"/>
                  </a:lnTo>
                  <a:lnTo>
                    <a:pt x="1681" y="1152"/>
                  </a:lnTo>
                  <a:lnTo>
                    <a:pt x="1684" y="1149"/>
                  </a:lnTo>
                  <a:lnTo>
                    <a:pt x="1684" y="1149"/>
                  </a:lnTo>
                  <a:lnTo>
                    <a:pt x="1684" y="1149"/>
                  </a:lnTo>
                  <a:lnTo>
                    <a:pt x="1688" y="1149"/>
                  </a:lnTo>
                  <a:lnTo>
                    <a:pt x="1695" y="1152"/>
                  </a:lnTo>
                  <a:lnTo>
                    <a:pt x="1705" y="1152"/>
                  </a:lnTo>
                  <a:lnTo>
                    <a:pt x="1712" y="1149"/>
                  </a:lnTo>
                  <a:lnTo>
                    <a:pt x="1719" y="1142"/>
                  </a:lnTo>
                  <a:lnTo>
                    <a:pt x="1727" y="1138"/>
                  </a:lnTo>
                  <a:lnTo>
                    <a:pt x="1730" y="1135"/>
                  </a:lnTo>
                  <a:lnTo>
                    <a:pt x="1737" y="1135"/>
                  </a:lnTo>
                  <a:lnTo>
                    <a:pt x="1741" y="1138"/>
                  </a:lnTo>
                  <a:lnTo>
                    <a:pt x="1741" y="1142"/>
                  </a:lnTo>
                  <a:lnTo>
                    <a:pt x="1737" y="1145"/>
                  </a:lnTo>
                  <a:lnTo>
                    <a:pt x="1734" y="1152"/>
                  </a:lnTo>
                  <a:lnTo>
                    <a:pt x="1730" y="1156"/>
                  </a:lnTo>
                  <a:lnTo>
                    <a:pt x="1734" y="1159"/>
                  </a:lnTo>
                  <a:lnTo>
                    <a:pt x="1737" y="1159"/>
                  </a:lnTo>
                  <a:lnTo>
                    <a:pt x="1737" y="1159"/>
                  </a:lnTo>
                  <a:lnTo>
                    <a:pt x="1741" y="1159"/>
                  </a:lnTo>
                  <a:lnTo>
                    <a:pt x="1744" y="1159"/>
                  </a:lnTo>
                  <a:lnTo>
                    <a:pt x="1751" y="1152"/>
                  </a:lnTo>
                  <a:lnTo>
                    <a:pt x="1758" y="1149"/>
                  </a:lnTo>
                  <a:lnTo>
                    <a:pt x="1762" y="1149"/>
                  </a:lnTo>
                  <a:lnTo>
                    <a:pt x="1762" y="1145"/>
                  </a:lnTo>
                  <a:lnTo>
                    <a:pt x="1762" y="1145"/>
                  </a:lnTo>
                  <a:lnTo>
                    <a:pt x="1772" y="1142"/>
                  </a:lnTo>
                  <a:lnTo>
                    <a:pt x="1783" y="1152"/>
                  </a:lnTo>
                  <a:lnTo>
                    <a:pt x="1776" y="1166"/>
                  </a:lnTo>
                  <a:lnTo>
                    <a:pt x="1779" y="1166"/>
                  </a:lnTo>
                  <a:lnTo>
                    <a:pt x="1783" y="1170"/>
                  </a:lnTo>
                  <a:lnTo>
                    <a:pt x="1786" y="1173"/>
                  </a:lnTo>
                  <a:lnTo>
                    <a:pt x="1793" y="1177"/>
                  </a:lnTo>
                  <a:lnTo>
                    <a:pt x="1797" y="1180"/>
                  </a:lnTo>
                  <a:lnTo>
                    <a:pt x="1804" y="1180"/>
                  </a:lnTo>
                  <a:lnTo>
                    <a:pt x="1804" y="1184"/>
                  </a:lnTo>
                  <a:lnTo>
                    <a:pt x="1804" y="1188"/>
                  </a:lnTo>
                  <a:lnTo>
                    <a:pt x="1804" y="1188"/>
                  </a:lnTo>
                  <a:lnTo>
                    <a:pt x="1804" y="1191"/>
                  </a:lnTo>
                  <a:lnTo>
                    <a:pt x="1804" y="1195"/>
                  </a:lnTo>
                  <a:lnTo>
                    <a:pt x="1804" y="1202"/>
                  </a:lnTo>
                  <a:lnTo>
                    <a:pt x="1804" y="1212"/>
                  </a:lnTo>
                  <a:lnTo>
                    <a:pt x="1804" y="1219"/>
                  </a:lnTo>
                  <a:lnTo>
                    <a:pt x="1808" y="1223"/>
                  </a:lnTo>
                  <a:lnTo>
                    <a:pt x="1811" y="1226"/>
                  </a:lnTo>
                  <a:lnTo>
                    <a:pt x="1818" y="1226"/>
                  </a:lnTo>
                  <a:lnTo>
                    <a:pt x="1825" y="1230"/>
                  </a:lnTo>
                  <a:lnTo>
                    <a:pt x="1829" y="1226"/>
                  </a:lnTo>
                  <a:lnTo>
                    <a:pt x="1832" y="1223"/>
                  </a:lnTo>
                  <a:lnTo>
                    <a:pt x="1836" y="1219"/>
                  </a:lnTo>
                  <a:lnTo>
                    <a:pt x="1839" y="1216"/>
                  </a:lnTo>
                  <a:lnTo>
                    <a:pt x="1839" y="1216"/>
                  </a:lnTo>
                  <a:lnTo>
                    <a:pt x="1843" y="1191"/>
                  </a:lnTo>
                  <a:lnTo>
                    <a:pt x="1843" y="1180"/>
                  </a:lnTo>
                  <a:lnTo>
                    <a:pt x="1839" y="1170"/>
                  </a:lnTo>
                  <a:lnTo>
                    <a:pt x="1836" y="1166"/>
                  </a:lnTo>
                  <a:lnTo>
                    <a:pt x="1829" y="1163"/>
                  </a:lnTo>
                  <a:lnTo>
                    <a:pt x="1829" y="1159"/>
                  </a:lnTo>
                  <a:lnTo>
                    <a:pt x="1825" y="1159"/>
                  </a:lnTo>
                  <a:lnTo>
                    <a:pt x="1818" y="1152"/>
                  </a:lnTo>
                  <a:lnTo>
                    <a:pt x="1818" y="1145"/>
                  </a:lnTo>
                  <a:lnTo>
                    <a:pt x="1815" y="1142"/>
                  </a:lnTo>
                  <a:lnTo>
                    <a:pt x="1818" y="1138"/>
                  </a:lnTo>
                  <a:lnTo>
                    <a:pt x="1818" y="1138"/>
                  </a:lnTo>
                  <a:lnTo>
                    <a:pt x="1822" y="1138"/>
                  </a:lnTo>
                  <a:lnTo>
                    <a:pt x="1822" y="1135"/>
                  </a:lnTo>
                  <a:lnTo>
                    <a:pt x="1825" y="1135"/>
                  </a:lnTo>
                  <a:lnTo>
                    <a:pt x="1832" y="1128"/>
                  </a:lnTo>
                  <a:lnTo>
                    <a:pt x="1839" y="1117"/>
                  </a:lnTo>
                  <a:lnTo>
                    <a:pt x="1846" y="1110"/>
                  </a:lnTo>
                  <a:lnTo>
                    <a:pt x="1853" y="1103"/>
                  </a:lnTo>
                  <a:lnTo>
                    <a:pt x="1857" y="1096"/>
                  </a:lnTo>
                  <a:lnTo>
                    <a:pt x="1860" y="1092"/>
                  </a:lnTo>
                  <a:lnTo>
                    <a:pt x="1864" y="1092"/>
                  </a:lnTo>
                  <a:lnTo>
                    <a:pt x="1867" y="1085"/>
                  </a:lnTo>
                  <a:lnTo>
                    <a:pt x="1871" y="1075"/>
                  </a:lnTo>
                  <a:lnTo>
                    <a:pt x="1874" y="1068"/>
                  </a:lnTo>
                  <a:lnTo>
                    <a:pt x="1878" y="1061"/>
                  </a:lnTo>
                  <a:lnTo>
                    <a:pt x="1882" y="1057"/>
                  </a:lnTo>
                  <a:lnTo>
                    <a:pt x="1882" y="1057"/>
                  </a:lnTo>
                  <a:lnTo>
                    <a:pt x="1882" y="1050"/>
                  </a:lnTo>
                  <a:lnTo>
                    <a:pt x="1885" y="1043"/>
                  </a:lnTo>
                  <a:lnTo>
                    <a:pt x="1892" y="1033"/>
                  </a:lnTo>
                  <a:lnTo>
                    <a:pt x="1903" y="1022"/>
                  </a:lnTo>
                  <a:lnTo>
                    <a:pt x="1913" y="1011"/>
                  </a:lnTo>
                  <a:lnTo>
                    <a:pt x="1917" y="1001"/>
                  </a:lnTo>
                  <a:lnTo>
                    <a:pt x="1924" y="990"/>
                  </a:lnTo>
                  <a:lnTo>
                    <a:pt x="1920" y="1001"/>
                  </a:lnTo>
                  <a:lnTo>
                    <a:pt x="1913" y="1011"/>
                  </a:lnTo>
                  <a:lnTo>
                    <a:pt x="1903" y="1022"/>
                  </a:lnTo>
                  <a:lnTo>
                    <a:pt x="1885" y="1043"/>
                  </a:lnTo>
                  <a:lnTo>
                    <a:pt x="1882" y="1054"/>
                  </a:lnTo>
                  <a:lnTo>
                    <a:pt x="1885" y="1050"/>
                  </a:lnTo>
                  <a:lnTo>
                    <a:pt x="1885" y="1050"/>
                  </a:lnTo>
                  <a:lnTo>
                    <a:pt x="1885" y="1050"/>
                  </a:lnTo>
                  <a:lnTo>
                    <a:pt x="1882" y="1054"/>
                  </a:lnTo>
                  <a:lnTo>
                    <a:pt x="1882" y="1061"/>
                  </a:lnTo>
                  <a:lnTo>
                    <a:pt x="1882" y="1064"/>
                  </a:lnTo>
                  <a:lnTo>
                    <a:pt x="1878" y="1068"/>
                  </a:lnTo>
                  <a:lnTo>
                    <a:pt x="1878" y="1068"/>
                  </a:lnTo>
                  <a:lnTo>
                    <a:pt x="1882" y="1075"/>
                  </a:lnTo>
                  <a:lnTo>
                    <a:pt x="1885" y="1082"/>
                  </a:lnTo>
                  <a:lnTo>
                    <a:pt x="1892" y="1085"/>
                  </a:lnTo>
                  <a:lnTo>
                    <a:pt x="1896" y="1089"/>
                  </a:lnTo>
                  <a:lnTo>
                    <a:pt x="1899" y="1089"/>
                  </a:lnTo>
                  <a:lnTo>
                    <a:pt x="1899" y="1092"/>
                  </a:lnTo>
                  <a:lnTo>
                    <a:pt x="1913" y="1078"/>
                  </a:lnTo>
                  <a:lnTo>
                    <a:pt x="1931" y="1061"/>
                  </a:lnTo>
                  <a:lnTo>
                    <a:pt x="1945" y="1036"/>
                  </a:lnTo>
                  <a:lnTo>
                    <a:pt x="1963" y="1011"/>
                  </a:lnTo>
                  <a:lnTo>
                    <a:pt x="1973" y="990"/>
                  </a:lnTo>
                  <a:lnTo>
                    <a:pt x="1984" y="973"/>
                  </a:lnTo>
                  <a:lnTo>
                    <a:pt x="1987" y="966"/>
                  </a:lnTo>
                  <a:lnTo>
                    <a:pt x="1987" y="955"/>
                  </a:lnTo>
                  <a:lnTo>
                    <a:pt x="1991" y="944"/>
                  </a:lnTo>
                  <a:lnTo>
                    <a:pt x="1994" y="934"/>
                  </a:lnTo>
                  <a:lnTo>
                    <a:pt x="1998" y="927"/>
                  </a:lnTo>
                  <a:lnTo>
                    <a:pt x="2001" y="923"/>
                  </a:lnTo>
                  <a:lnTo>
                    <a:pt x="2001" y="920"/>
                  </a:lnTo>
                  <a:lnTo>
                    <a:pt x="2005" y="892"/>
                  </a:lnTo>
                  <a:lnTo>
                    <a:pt x="2005" y="892"/>
                  </a:lnTo>
                  <a:lnTo>
                    <a:pt x="2008" y="885"/>
                  </a:lnTo>
                  <a:lnTo>
                    <a:pt x="2008" y="878"/>
                  </a:lnTo>
                  <a:lnTo>
                    <a:pt x="2008" y="867"/>
                  </a:lnTo>
                  <a:lnTo>
                    <a:pt x="2005" y="860"/>
                  </a:lnTo>
                  <a:lnTo>
                    <a:pt x="2001" y="853"/>
                  </a:lnTo>
                  <a:lnTo>
                    <a:pt x="1994" y="849"/>
                  </a:lnTo>
                  <a:lnTo>
                    <a:pt x="1987" y="846"/>
                  </a:lnTo>
                  <a:lnTo>
                    <a:pt x="1980" y="849"/>
                  </a:lnTo>
                  <a:lnTo>
                    <a:pt x="1977" y="853"/>
                  </a:lnTo>
                  <a:lnTo>
                    <a:pt x="1966" y="853"/>
                  </a:lnTo>
                  <a:lnTo>
                    <a:pt x="1959" y="853"/>
                  </a:lnTo>
                  <a:lnTo>
                    <a:pt x="1956" y="849"/>
                  </a:lnTo>
                  <a:lnTo>
                    <a:pt x="1948" y="846"/>
                  </a:lnTo>
                  <a:lnTo>
                    <a:pt x="1948" y="842"/>
                  </a:lnTo>
                  <a:lnTo>
                    <a:pt x="1945" y="842"/>
                  </a:lnTo>
                  <a:lnTo>
                    <a:pt x="1934" y="839"/>
                  </a:lnTo>
                  <a:lnTo>
                    <a:pt x="1959" y="811"/>
                  </a:lnTo>
                  <a:lnTo>
                    <a:pt x="1963" y="804"/>
                  </a:lnTo>
                  <a:lnTo>
                    <a:pt x="1984" y="779"/>
                  </a:lnTo>
                  <a:lnTo>
                    <a:pt x="2037" y="722"/>
                  </a:lnTo>
                  <a:lnTo>
                    <a:pt x="2044" y="726"/>
                  </a:lnTo>
                  <a:lnTo>
                    <a:pt x="2058" y="726"/>
                  </a:lnTo>
                  <a:lnTo>
                    <a:pt x="2079" y="733"/>
                  </a:lnTo>
                  <a:lnTo>
                    <a:pt x="2096" y="733"/>
                  </a:lnTo>
                  <a:lnTo>
                    <a:pt x="2107" y="737"/>
                  </a:lnTo>
                  <a:lnTo>
                    <a:pt x="2111" y="733"/>
                  </a:lnTo>
                  <a:lnTo>
                    <a:pt x="2111" y="733"/>
                  </a:lnTo>
                  <a:lnTo>
                    <a:pt x="2111" y="726"/>
                  </a:lnTo>
                  <a:lnTo>
                    <a:pt x="2111" y="726"/>
                  </a:lnTo>
                  <a:lnTo>
                    <a:pt x="2111" y="722"/>
                  </a:lnTo>
                  <a:lnTo>
                    <a:pt x="2121" y="715"/>
                  </a:lnTo>
                  <a:lnTo>
                    <a:pt x="2132" y="719"/>
                  </a:lnTo>
                  <a:lnTo>
                    <a:pt x="2142" y="719"/>
                  </a:lnTo>
                  <a:lnTo>
                    <a:pt x="2149" y="737"/>
                  </a:lnTo>
                  <a:lnTo>
                    <a:pt x="2199" y="722"/>
                  </a:lnTo>
                  <a:lnTo>
                    <a:pt x="2195" y="712"/>
                  </a:lnTo>
                  <a:lnTo>
                    <a:pt x="2237" y="677"/>
                  </a:lnTo>
                  <a:lnTo>
                    <a:pt x="2241" y="677"/>
                  </a:lnTo>
                  <a:lnTo>
                    <a:pt x="2244" y="673"/>
                  </a:lnTo>
                  <a:lnTo>
                    <a:pt x="2248" y="666"/>
                  </a:lnTo>
                  <a:lnTo>
                    <a:pt x="2255" y="663"/>
                  </a:lnTo>
                  <a:lnTo>
                    <a:pt x="2262" y="659"/>
                  </a:lnTo>
                  <a:lnTo>
                    <a:pt x="2266" y="659"/>
                  </a:lnTo>
                  <a:lnTo>
                    <a:pt x="2269" y="659"/>
                  </a:lnTo>
                  <a:lnTo>
                    <a:pt x="2269" y="666"/>
                  </a:lnTo>
                  <a:lnTo>
                    <a:pt x="2269" y="670"/>
                  </a:lnTo>
                  <a:lnTo>
                    <a:pt x="2262" y="680"/>
                  </a:lnTo>
                  <a:lnTo>
                    <a:pt x="2262" y="684"/>
                  </a:lnTo>
                  <a:lnTo>
                    <a:pt x="2262" y="687"/>
                  </a:lnTo>
                  <a:lnTo>
                    <a:pt x="2262" y="691"/>
                  </a:lnTo>
                  <a:lnTo>
                    <a:pt x="2266" y="691"/>
                  </a:lnTo>
                  <a:lnTo>
                    <a:pt x="2269" y="691"/>
                  </a:lnTo>
                  <a:lnTo>
                    <a:pt x="2273" y="687"/>
                  </a:lnTo>
                  <a:lnTo>
                    <a:pt x="2280" y="684"/>
                  </a:lnTo>
                  <a:lnTo>
                    <a:pt x="2283" y="680"/>
                  </a:lnTo>
                  <a:lnTo>
                    <a:pt x="2287" y="673"/>
                  </a:lnTo>
                  <a:lnTo>
                    <a:pt x="2294" y="666"/>
                  </a:lnTo>
                  <a:lnTo>
                    <a:pt x="2297" y="659"/>
                  </a:lnTo>
                  <a:lnTo>
                    <a:pt x="2301" y="652"/>
                  </a:lnTo>
                  <a:lnTo>
                    <a:pt x="2304" y="649"/>
                  </a:lnTo>
                  <a:lnTo>
                    <a:pt x="2308" y="649"/>
                  </a:lnTo>
                  <a:lnTo>
                    <a:pt x="2301" y="656"/>
                  </a:lnTo>
                  <a:lnTo>
                    <a:pt x="2301" y="666"/>
                  </a:lnTo>
                  <a:lnTo>
                    <a:pt x="2301" y="673"/>
                  </a:lnTo>
                  <a:lnTo>
                    <a:pt x="2301" y="680"/>
                  </a:lnTo>
                  <a:lnTo>
                    <a:pt x="2304" y="687"/>
                  </a:lnTo>
                  <a:lnTo>
                    <a:pt x="2304" y="687"/>
                  </a:lnTo>
                  <a:lnTo>
                    <a:pt x="2269" y="712"/>
                  </a:lnTo>
                  <a:lnTo>
                    <a:pt x="2258" y="744"/>
                  </a:lnTo>
                  <a:lnTo>
                    <a:pt x="2216" y="775"/>
                  </a:lnTo>
                  <a:lnTo>
                    <a:pt x="2202" y="818"/>
                  </a:lnTo>
                  <a:lnTo>
                    <a:pt x="2202" y="821"/>
                  </a:lnTo>
                  <a:lnTo>
                    <a:pt x="2199" y="825"/>
                  </a:lnTo>
                  <a:lnTo>
                    <a:pt x="2199" y="832"/>
                  </a:lnTo>
                  <a:lnTo>
                    <a:pt x="2199" y="839"/>
                  </a:lnTo>
                  <a:lnTo>
                    <a:pt x="2199" y="849"/>
                  </a:lnTo>
                  <a:lnTo>
                    <a:pt x="2206" y="870"/>
                  </a:lnTo>
                  <a:lnTo>
                    <a:pt x="2213" y="892"/>
                  </a:lnTo>
                  <a:lnTo>
                    <a:pt x="2220" y="913"/>
                  </a:lnTo>
                  <a:lnTo>
                    <a:pt x="2223" y="923"/>
                  </a:lnTo>
                  <a:lnTo>
                    <a:pt x="2241" y="895"/>
                  </a:lnTo>
                  <a:lnTo>
                    <a:pt x="2273" y="846"/>
                  </a:lnTo>
                  <a:lnTo>
                    <a:pt x="2290" y="842"/>
                  </a:lnTo>
                  <a:lnTo>
                    <a:pt x="2290" y="839"/>
                  </a:lnTo>
                  <a:lnTo>
                    <a:pt x="2287" y="832"/>
                  </a:lnTo>
                  <a:lnTo>
                    <a:pt x="2290" y="821"/>
                  </a:lnTo>
                  <a:lnTo>
                    <a:pt x="2290" y="811"/>
                  </a:lnTo>
                  <a:lnTo>
                    <a:pt x="2294" y="800"/>
                  </a:lnTo>
                  <a:lnTo>
                    <a:pt x="2301" y="789"/>
                  </a:lnTo>
                  <a:lnTo>
                    <a:pt x="2301" y="782"/>
                  </a:lnTo>
                  <a:lnTo>
                    <a:pt x="2301" y="775"/>
                  </a:lnTo>
                  <a:lnTo>
                    <a:pt x="2301" y="772"/>
                  </a:lnTo>
                  <a:lnTo>
                    <a:pt x="2301" y="768"/>
                  </a:lnTo>
                  <a:lnTo>
                    <a:pt x="2297" y="768"/>
                  </a:lnTo>
                  <a:lnTo>
                    <a:pt x="2297" y="765"/>
                  </a:lnTo>
                  <a:lnTo>
                    <a:pt x="2294" y="761"/>
                  </a:lnTo>
                  <a:lnTo>
                    <a:pt x="2294" y="754"/>
                  </a:lnTo>
                  <a:lnTo>
                    <a:pt x="2294" y="751"/>
                  </a:lnTo>
                  <a:lnTo>
                    <a:pt x="2297" y="744"/>
                  </a:lnTo>
                  <a:lnTo>
                    <a:pt x="2304" y="744"/>
                  </a:lnTo>
                  <a:lnTo>
                    <a:pt x="2311" y="740"/>
                  </a:lnTo>
                  <a:lnTo>
                    <a:pt x="2322" y="737"/>
                  </a:lnTo>
                  <a:lnTo>
                    <a:pt x="2325" y="737"/>
                  </a:lnTo>
                  <a:lnTo>
                    <a:pt x="2329" y="733"/>
                  </a:lnTo>
                  <a:lnTo>
                    <a:pt x="2329" y="726"/>
                  </a:lnTo>
                  <a:lnTo>
                    <a:pt x="2329" y="722"/>
                  </a:lnTo>
                  <a:lnTo>
                    <a:pt x="2329" y="715"/>
                  </a:lnTo>
                  <a:lnTo>
                    <a:pt x="2332" y="712"/>
                  </a:lnTo>
                  <a:lnTo>
                    <a:pt x="2336" y="712"/>
                  </a:lnTo>
                  <a:lnTo>
                    <a:pt x="2340" y="712"/>
                  </a:lnTo>
                  <a:lnTo>
                    <a:pt x="2347" y="712"/>
                  </a:lnTo>
                  <a:lnTo>
                    <a:pt x="2350" y="712"/>
                  </a:lnTo>
                  <a:lnTo>
                    <a:pt x="2354" y="708"/>
                  </a:lnTo>
                  <a:lnTo>
                    <a:pt x="2361" y="705"/>
                  </a:lnTo>
                  <a:lnTo>
                    <a:pt x="2371" y="694"/>
                  </a:lnTo>
                  <a:lnTo>
                    <a:pt x="2378" y="691"/>
                  </a:lnTo>
                  <a:lnTo>
                    <a:pt x="2382" y="691"/>
                  </a:lnTo>
                  <a:lnTo>
                    <a:pt x="2389" y="691"/>
                  </a:lnTo>
                  <a:lnTo>
                    <a:pt x="2392" y="694"/>
                  </a:lnTo>
                  <a:lnTo>
                    <a:pt x="2396" y="698"/>
                  </a:lnTo>
                  <a:lnTo>
                    <a:pt x="2399" y="698"/>
                  </a:lnTo>
                  <a:lnTo>
                    <a:pt x="2399" y="701"/>
                  </a:lnTo>
                  <a:lnTo>
                    <a:pt x="2421" y="691"/>
                  </a:lnTo>
                  <a:lnTo>
                    <a:pt x="2428" y="677"/>
                  </a:lnTo>
                  <a:lnTo>
                    <a:pt x="2442" y="663"/>
                  </a:lnTo>
                  <a:lnTo>
                    <a:pt x="2463" y="656"/>
                  </a:lnTo>
                  <a:lnTo>
                    <a:pt x="2466" y="641"/>
                  </a:lnTo>
                  <a:lnTo>
                    <a:pt x="2484" y="641"/>
                  </a:lnTo>
                  <a:lnTo>
                    <a:pt x="2484" y="641"/>
                  </a:lnTo>
                  <a:lnTo>
                    <a:pt x="2491" y="641"/>
                  </a:lnTo>
                  <a:lnTo>
                    <a:pt x="2498" y="645"/>
                  </a:lnTo>
                  <a:lnTo>
                    <a:pt x="2502" y="645"/>
                  </a:lnTo>
                  <a:lnTo>
                    <a:pt x="2505" y="645"/>
                  </a:lnTo>
                  <a:lnTo>
                    <a:pt x="2512" y="641"/>
                  </a:lnTo>
                  <a:lnTo>
                    <a:pt x="2516" y="638"/>
                  </a:lnTo>
                  <a:lnTo>
                    <a:pt x="2523" y="634"/>
                  </a:lnTo>
                  <a:lnTo>
                    <a:pt x="2526" y="631"/>
                  </a:lnTo>
                  <a:lnTo>
                    <a:pt x="2526" y="627"/>
                  </a:lnTo>
                  <a:lnTo>
                    <a:pt x="2526" y="627"/>
                  </a:lnTo>
                  <a:lnTo>
                    <a:pt x="2523" y="620"/>
                  </a:lnTo>
                  <a:lnTo>
                    <a:pt x="2516" y="617"/>
                  </a:lnTo>
                  <a:lnTo>
                    <a:pt x="2512" y="610"/>
                  </a:lnTo>
                  <a:lnTo>
                    <a:pt x="2505" y="603"/>
                  </a:lnTo>
                  <a:lnTo>
                    <a:pt x="2502" y="596"/>
                  </a:lnTo>
                  <a:lnTo>
                    <a:pt x="2495" y="592"/>
                  </a:lnTo>
                  <a:lnTo>
                    <a:pt x="2491" y="589"/>
                  </a:lnTo>
                  <a:lnTo>
                    <a:pt x="2491" y="585"/>
                  </a:lnTo>
                  <a:lnTo>
                    <a:pt x="2491" y="582"/>
                  </a:lnTo>
                  <a:lnTo>
                    <a:pt x="2491" y="578"/>
                  </a:lnTo>
                  <a:lnTo>
                    <a:pt x="2491" y="575"/>
                  </a:lnTo>
                  <a:lnTo>
                    <a:pt x="2495" y="575"/>
                  </a:lnTo>
                  <a:lnTo>
                    <a:pt x="2502" y="575"/>
                  </a:lnTo>
                  <a:lnTo>
                    <a:pt x="2505" y="575"/>
                  </a:lnTo>
                  <a:lnTo>
                    <a:pt x="2512" y="571"/>
                  </a:lnTo>
                  <a:lnTo>
                    <a:pt x="2512" y="571"/>
                  </a:lnTo>
                  <a:lnTo>
                    <a:pt x="2516" y="567"/>
                  </a:lnTo>
                  <a:lnTo>
                    <a:pt x="2537" y="546"/>
                  </a:lnTo>
                  <a:lnTo>
                    <a:pt x="2533" y="529"/>
                  </a:lnTo>
                  <a:lnTo>
                    <a:pt x="2544" y="522"/>
                  </a:lnTo>
                  <a:lnTo>
                    <a:pt x="2554" y="539"/>
                  </a:lnTo>
                  <a:lnTo>
                    <a:pt x="2576" y="546"/>
                  </a:lnTo>
                  <a:lnTo>
                    <a:pt x="2576" y="546"/>
                  </a:lnTo>
                  <a:lnTo>
                    <a:pt x="2579" y="550"/>
                  </a:lnTo>
                  <a:lnTo>
                    <a:pt x="2586" y="557"/>
                  </a:lnTo>
                  <a:lnTo>
                    <a:pt x="2590" y="560"/>
                  </a:lnTo>
                  <a:lnTo>
                    <a:pt x="2597" y="567"/>
                  </a:lnTo>
                  <a:lnTo>
                    <a:pt x="2604" y="575"/>
                  </a:lnTo>
                  <a:lnTo>
                    <a:pt x="2607" y="578"/>
                  </a:lnTo>
                  <a:lnTo>
                    <a:pt x="2614" y="582"/>
                  </a:lnTo>
                  <a:lnTo>
                    <a:pt x="2618" y="582"/>
                  </a:lnTo>
                  <a:lnTo>
                    <a:pt x="2621" y="582"/>
                  </a:lnTo>
                  <a:lnTo>
                    <a:pt x="2621" y="578"/>
                  </a:lnTo>
                  <a:lnTo>
                    <a:pt x="2625" y="553"/>
                  </a:lnTo>
                  <a:lnTo>
                    <a:pt x="2628" y="546"/>
                  </a:lnTo>
                  <a:lnTo>
                    <a:pt x="2628" y="546"/>
                  </a:lnTo>
                  <a:lnTo>
                    <a:pt x="2632" y="546"/>
                  </a:lnTo>
                  <a:lnTo>
                    <a:pt x="2639" y="546"/>
                  </a:lnTo>
                  <a:lnTo>
                    <a:pt x="2646" y="543"/>
                  </a:lnTo>
                  <a:lnTo>
                    <a:pt x="2653" y="539"/>
                  </a:lnTo>
                  <a:lnTo>
                    <a:pt x="2660" y="536"/>
                  </a:lnTo>
                  <a:lnTo>
                    <a:pt x="2660" y="529"/>
                  </a:lnTo>
                  <a:lnTo>
                    <a:pt x="2657" y="525"/>
                  </a:lnTo>
                  <a:lnTo>
                    <a:pt x="2650" y="518"/>
                  </a:lnTo>
                  <a:lnTo>
                    <a:pt x="2642" y="515"/>
                  </a:lnTo>
                  <a:lnTo>
                    <a:pt x="2632" y="511"/>
                  </a:lnTo>
                  <a:lnTo>
                    <a:pt x="2625" y="504"/>
                  </a:lnTo>
                  <a:lnTo>
                    <a:pt x="2618" y="501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12" name="Freeform 340"/>
            <p:cNvSpPr>
              <a:spLocks noEditPoints="1"/>
            </p:cNvSpPr>
            <p:nvPr userDrawn="1"/>
          </p:nvSpPr>
          <p:spPr bwMode="gray">
            <a:xfrm>
              <a:off x="3204" y="766"/>
              <a:ext cx="1763" cy="2437"/>
            </a:xfrm>
            <a:custGeom>
              <a:avLst/>
              <a:gdLst/>
              <a:ahLst/>
              <a:cxnLst>
                <a:cxn ang="0">
                  <a:pos x="1585" y="1427"/>
                </a:cxn>
                <a:cxn ang="0">
                  <a:pos x="1384" y="1262"/>
                </a:cxn>
                <a:cxn ang="0">
                  <a:pos x="1314" y="1237"/>
                </a:cxn>
                <a:cxn ang="0">
                  <a:pos x="1176" y="1318"/>
                </a:cxn>
                <a:cxn ang="0">
                  <a:pos x="1134" y="1237"/>
                </a:cxn>
                <a:cxn ang="0">
                  <a:pos x="1088" y="1149"/>
                </a:cxn>
                <a:cxn ang="0">
                  <a:pos x="954" y="1145"/>
                </a:cxn>
                <a:cxn ang="0">
                  <a:pos x="1144" y="1054"/>
                </a:cxn>
                <a:cxn ang="0">
                  <a:pos x="1236" y="902"/>
                </a:cxn>
                <a:cxn ang="0">
                  <a:pos x="1289" y="811"/>
                </a:cxn>
                <a:cxn ang="0">
                  <a:pos x="1395" y="733"/>
                </a:cxn>
                <a:cxn ang="0">
                  <a:pos x="1373" y="677"/>
                </a:cxn>
                <a:cxn ang="0">
                  <a:pos x="1476" y="617"/>
                </a:cxn>
                <a:cxn ang="0">
                  <a:pos x="1398" y="398"/>
                </a:cxn>
                <a:cxn ang="0">
                  <a:pos x="1225" y="324"/>
                </a:cxn>
                <a:cxn ang="0">
                  <a:pos x="1197" y="582"/>
                </a:cxn>
                <a:cxn ang="0">
                  <a:pos x="1060" y="515"/>
                </a:cxn>
                <a:cxn ang="0">
                  <a:pos x="1067" y="314"/>
                </a:cxn>
                <a:cxn ang="0">
                  <a:pos x="1159" y="194"/>
                </a:cxn>
                <a:cxn ang="0">
                  <a:pos x="1113" y="141"/>
                </a:cxn>
                <a:cxn ang="0">
                  <a:pos x="1035" y="43"/>
                </a:cxn>
                <a:cxn ang="0">
                  <a:pos x="1025" y="131"/>
                </a:cxn>
                <a:cxn ang="0">
                  <a:pos x="884" y="155"/>
                </a:cxn>
                <a:cxn ang="0">
                  <a:pos x="785" y="166"/>
                </a:cxn>
                <a:cxn ang="0">
                  <a:pos x="690" y="117"/>
                </a:cxn>
                <a:cxn ang="0">
                  <a:pos x="535" y="67"/>
                </a:cxn>
                <a:cxn ang="0">
                  <a:pos x="327" y="74"/>
                </a:cxn>
                <a:cxn ang="0">
                  <a:pos x="123" y="36"/>
                </a:cxn>
                <a:cxn ang="0">
                  <a:pos x="0" y="240"/>
                </a:cxn>
                <a:cxn ang="0">
                  <a:pos x="28" y="370"/>
                </a:cxn>
                <a:cxn ang="0">
                  <a:pos x="140" y="448"/>
                </a:cxn>
                <a:cxn ang="0">
                  <a:pos x="214" y="370"/>
                </a:cxn>
                <a:cxn ang="0">
                  <a:pos x="285" y="381"/>
                </a:cxn>
                <a:cxn ang="0">
                  <a:pos x="486" y="497"/>
                </a:cxn>
                <a:cxn ang="0">
                  <a:pos x="598" y="684"/>
                </a:cxn>
                <a:cxn ang="0">
                  <a:pos x="715" y="1040"/>
                </a:cxn>
                <a:cxn ang="0">
                  <a:pos x="778" y="1050"/>
                </a:cxn>
                <a:cxn ang="0">
                  <a:pos x="1032" y="1247"/>
                </a:cxn>
                <a:cxn ang="0">
                  <a:pos x="1095" y="1286"/>
                </a:cxn>
                <a:cxn ang="0">
                  <a:pos x="1106" y="1307"/>
                </a:cxn>
                <a:cxn ang="0">
                  <a:pos x="1194" y="1325"/>
                </a:cxn>
                <a:cxn ang="0">
                  <a:pos x="1152" y="1494"/>
                </a:cxn>
                <a:cxn ang="0">
                  <a:pos x="1303" y="1709"/>
                </a:cxn>
                <a:cxn ang="0">
                  <a:pos x="1282" y="2075"/>
                </a:cxn>
                <a:cxn ang="0">
                  <a:pos x="1377" y="2463"/>
                </a:cxn>
                <a:cxn ang="0">
                  <a:pos x="1349" y="2216"/>
                </a:cxn>
                <a:cxn ang="0">
                  <a:pos x="1486" y="1987"/>
                </a:cxn>
                <a:cxn ang="0">
                  <a:pos x="1828" y="1519"/>
                </a:cxn>
                <a:cxn ang="0">
                  <a:pos x="1345" y="694"/>
                </a:cxn>
                <a:cxn ang="0">
                  <a:pos x="1141" y="712"/>
                </a:cxn>
                <a:cxn ang="0">
                  <a:pos x="1155" y="790"/>
                </a:cxn>
                <a:cxn ang="0">
                  <a:pos x="1197" y="782"/>
                </a:cxn>
                <a:cxn ang="0">
                  <a:pos x="1088" y="800"/>
                </a:cxn>
                <a:cxn ang="0">
                  <a:pos x="1025" y="708"/>
                </a:cxn>
                <a:cxn ang="0">
                  <a:pos x="1120" y="1223"/>
                </a:cxn>
                <a:cxn ang="0">
                  <a:pos x="1331" y="1656"/>
                </a:cxn>
                <a:cxn ang="0">
                  <a:pos x="1345" y="1589"/>
                </a:cxn>
                <a:cxn ang="0">
                  <a:pos x="1483" y="1378"/>
                </a:cxn>
                <a:cxn ang="0">
                  <a:pos x="1409" y="1378"/>
                </a:cxn>
                <a:cxn ang="0">
                  <a:pos x="1528" y="1374"/>
                </a:cxn>
                <a:cxn ang="0">
                  <a:pos x="1384" y="1413"/>
                </a:cxn>
                <a:cxn ang="0">
                  <a:pos x="1225" y="1410"/>
                </a:cxn>
                <a:cxn ang="0">
                  <a:pos x="1391" y="1769"/>
                </a:cxn>
              </a:cxnLst>
              <a:rect l="0" t="0" r="r" b="b"/>
              <a:pathLst>
                <a:path w="1828" h="2470">
                  <a:moveTo>
                    <a:pt x="1796" y="1491"/>
                  </a:moveTo>
                  <a:lnTo>
                    <a:pt x="1789" y="1487"/>
                  </a:lnTo>
                  <a:lnTo>
                    <a:pt x="1779" y="1480"/>
                  </a:lnTo>
                  <a:lnTo>
                    <a:pt x="1757" y="1469"/>
                  </a:lnTo>
                  <a:lnTo>
                    <a:pt x="1740" y="1466"/>
                  </a:lnTo>
                  <a:lnTo>
                    <a:pt x="1687" y="1448"/>
                  </a:lnTo>
                  <a:lnTo>
                    <a:pt x="1680" y="1448"/>
                  </a:lnTo>
                  <a:lnTo>
                    <a:pt x="1676" y="1452"/>
                  </a:lnTo>
                  <a:lnTo>
                    <a:pt x="1669" y="1452"/>
                  </a:lnTo>
                  <a:lnTo>
                    <a:pt x="1666" y="1455"/>
                  </a:lnTo>
                  <a:lnTo>
                    <a:pt x="1666" y="1455"/>
                  </a:lnTo>
                  <a:lnTo>
                    <a:pt x="1669" y="1448"/>
                  </a:lnTo>
                  <a:lnTo>
                    <a:pt x="1669" y="1445"/>
                  </a:lnTo>
                  <a:lnTo>
                    <a:pt x="1669" y="1438"/>
                  </a:lnTo>
                  <a:lnTo>
                    <a:pt x="1669" y="1438"/>
                  </a:lnTo>
                  <a:lnTo>
                    <a:pt x="1669" y="1434"/>
                  </a:lnTo>
                  <a:lnTo>
                    <a:pt x="1666" y="1431"/>
                  </a:lnTo>
                  <a:lnTo>
                    <a:pt x="1662" y="1431"/>
                  </a:lnTo>
                  <a:lnTo>
                    <a:pt x="1659" y="1431"/>
                  </a:lnTo>
                  <a:lnTo>
                    <a:pt x="1655" y="1431"/>
                  </a:lnTo>
                  <a:lnTo>
                    <a:pt x="1652" y="1431"/>
                  </a:lnTo>
                  <a:lnTo>
                    <a:pt x="1645" y="1431"/>
                  </a:lnTo>
                  <a:lnTo>
                    <a:pt x="1638" y="1431"/>
                  </a:lnTo>
                  <a:lnTo>
                    <a:pt x="1631" y="1427"/>
                  </a:lnTo>
                  <a:lnTo>
                    <a:pt x="1624" y="1427"/>
                  </a:lnTo>
                  <a:lnTo>
                    <a:pt x="1620" y="1427"/>
                  </a:lnTo>
                  <a:lnTo>
                    <a:pt x="1613" y="1431"/>
                  </a:lnTo>
                  <a:lnTo>
                    <a:pt x="1602" y="1434"/>
                  </a:lnTo>
                  <a:lnTo>
                    <a:pt x="1595" y="1438"/>
                  </a:lnTo>
                  <a:lnTo>
                    <a:pt x="1592" y="1438"/>
                  </a:lnTo>
                  <a:lnTo>
                    <a:pt x="1588" y="1441"/>
                  </a:lnTo>
                  <a:lnTo>
                    <a:pt x="1581" y="1448"/>
                  </a:lnTo>
                  <a:lnTo>
                    <a:pt x="1571" y="1452"/>
                  </a:lnTo>
                  <a:lnTo>
                    <a:pt x="1564" y="1455"/>
                  </a:lnTo>
                  <a:lnTo>
                    <a:pt x="1560" y="1455"/>
                  </a:lnTo>
                  <a:lnTo>
                    <a:pt x="1560" y="1455"/>
                  </a:lnTo>
                  <a:lnTo>
                    <a:pt x="1564" y="1452"/>
                  </a:lnTo>
                  <a:lnTo>
                    <a:pt x="1571" y="1448"/>
                  </a:lnTo>
                  <a:lnTo>
                    <a:pt x="1574" y="1445"/>
                  </a:lnTo>
                  <a:lnTo>
                    <a:pt x="1578" y="1441"/>
                  </a:lnTo>
                  <a:lnTo>
                    <a:pt x="1578" y="1438"/>
                  </a:lnTo>
                  <a:lnTo>
                    <a:pt x="1581" y="1434"/>
                  </a:lnTo>
                  <a:lnTo>
                    <a:pt x="1585" y="1427"/>
                  </a:lnTo>
                  <a:lnTo>
                    <a:pt x="1592" y="1424"/>
                  </a:lnTo>
                  <a:lnTo>
                    <a:pt x="1595" y="1420"/>
                  </a:lnTo>
                  <a:lnTo>
                    <a:pt x="1599" y="1417"/>
                  </a:lnTo>
                  <a:lnTo>
                    <a:pt x="1602" y="1410"/>
                  </a:lnTo>
                  <a:lnTo>
                    <a:pt x="1606" y="1403"/>
                  </a:lnTo>
                  <a:lnTo>
                    <a:pt x="1606" y="1399"/>
                  </a:lnTo>
                  <a:lnTo>
                    <a:pt x="1599" y="1385"/>
                  </a:lnTo>
                  <a:lnTo>
                    <a:pt x="1588" y="1371"/>
                  </a:lnTo>
                  <a:lnTo>
                    <a:pt x="1578" y="1360"/>
                  </a:lnTo>
                  <a:lnTo>
                    <a:pt x="1571" y="1353"/>
                  </a:lnTo>
                  <a:lnTo>
                    <a:pt x="1564" y="1350"/>
                  </a:lnTo>
                  <a:lnTo>
                    <a:pt x="1557" y="1346"/>
                  </a:lnTo>
                  <a:lnTo>
                    <a:pt x="1550" y="1343"/>
                  </a:lnTo>
                  <a:lnTo>
                    <a:pt x="1536" y="1336"/>
                  </a:lnTo>
                  <a:lnTo>
                    <a:pt x="1525" y="1332"/>
                  </a:lnTo>
                  <a:lnTo>
                    <a:pt x="1514" y="1329"/>
                  </a:lnTo>
                  <a:lnTo>
                    <a:pt x="1507" y="1329"/>
                  </a:lnTo>
                  <a:lnTo>
                    <a:pt x="1497" y="1321"/>
                  </a:lnTo>
                  <a:lnTo>
                    <a:pt x="1497" y="1321"/>
                  </a:lnTo>
                  <a:lnTo>
                    <a:pt x="1493" y="1318"/>
                  </a:lnTo>
                  <a:lnTo>
                    <a:pt x="1490" y="1311"/>
                  </a:lnTo>
                  <a:lnTo>
                    <a:pt x="1483" y="1307"/>
                  </a:lnTo>
                  <a:lnTo>
                    <a:pt x="1476" y="1300"/>
                  </a:lnTo>
                  <a:lnTo>
                    <a:pt x="1465" y="1290"/>
                  </a:lnTo>
                  <a:lnTo>
                    <a:pt x="1462" y="1286"/>
                  </a:lnTo>
                  <a:lnTo>
                    <a:pt x="1458" y="1283"/>
                  </a:lnTo>
                  <a:lnTo>
                    <a:pt x="1454" y="1283"/>
                  </a:lnTo>
                  <a:lnTo>
                    <a:pt x="1451" y="1279"/>
                  </a:lnTo>
                  <a:lnTo>
                    <a:pt x="1447" y="1276"/>
                  </a:lnTo>
                  <a:lnTo>
                    <a:pt x="1444" y="1272"/>
                  </a:lnTo>
                  <a:lnTo>
                    <a:pt x="1437" y="1269"/>
                  </a:lnTo>
                  <a:lnTo>
                    <a:pt x="1430" y="1269"/>
                  </a:lnTo>
                  <a:lnTo>
                    <a:pt x="1430" y="1265"/>
                  </a:lnTo>
                  <a:lnTo>
                    <a:pt x="1426" y="1262"/>
                  </a:lnTo>
                  <a:lnTo>
                    <a:pt x="1423" y="1258"/>
                  </a:lnTo>
                  <a:lnTo>
                    <a:pt x="1419" y="1258"/>
                  </a:lnTo>
                  <a:lnTo>
                    <a:pt x="1419" y="1255"/>
                  </a:lnTo>
                  <a:lnTo>
                    <a:pt x="1412" y="1255"/>
                  </a:lnTo>
                  <a:lnTo>
                    <a:pt x="1405" y="1255"/>
                  </a:lnTo>
                  <a:lnTo>
                    <a:pt x="1398" y="1258"/>
                  </a:lnTo>
                  <a:lnTo>
                    <a:pt x="1395" y="1258"/>
                  </a:lnTo>
                  <a:lnTo>
                    <a:pt x="1391" y="1258"/>
                  </a:lnTo>
                  <a:lnTo>
                    <a:pt x="1384" y="1262"/>
                  </a:lnTo>
                  <a:lnTo>
                    <a:pt x="1377" y="1265"/>
                  </a:lnTo>
                  <a:lnTo>
                    <a:pt x="1370" y="1265"/>
                  </a:lnTo>
                  <a:lnTo>
                    <a:pt x="1366" y="1265"/>
                  </a:lnTo>
                  <a:lnTo>
                    <a:pt x="1363" y="1265"/>
                  </a:lnTo>
                  <a:lnTo>
                    <a:pt x="1356" y="1262"/>
                  </a:lnTo>
                  <a:lnTo>
                    <a:pt x="1349" y="1258"/>
                  </a:lnTo>
                  <a:lnTo>
                    <a:pt x="1345" y="1255"/>
                  </a:lnTo>
                  <a:lnTo>
                    <a:pt x="1345" y="1255"/>
                  </a:lnTo>
                  <a:lnTo>
                    <a:pt x="1338" y="1247"/>
                  </a:lnTo>
                  <a:lnTo>
                    <a:pt x="1335" y="1244"/>
                  </a:lnTo>
                  <a:lnTo>
                    <a:pt x="1331" y="1240"/>
                  </a:lnTo>
                  <a:lnTo>
                    <a:pt x="1331" y="1237"/>
                  </a:lnTo>
                  <a:lnTo>
                    <a:pt x="1328" y="1233"/>
                  </a:lnTo>
                  <a:lnTo>
                    <a:pt x="1328" y="1233"/>
                  </a:lnTo>
                  <a:lnTo>
                    <a:pt x="1324" y="1233"/>
                  </a:lnTo>
                  <a:lnTo>
                    <a:pt x="1324" y="1233"/>
                  </a:lnTo>
                  <a:lnTo>
                    <a:pt x="1324" y="1233"/>
                  </a:lnTo>
                  <a:lnTo>
                    <a:pt x="1324" y="1230"/>
                  </a:lnTo>
                  <a:lnTo>
                    <a:pt x="1324" y="1233"/>
                  </a:lnTo>
                  <a:lnTo>
                    <a:pt x="1324" y="1233"/>
                  </a:lnTo>
                  <a:lnTo>
                    <a:pt x="1324" y="1233"/>
                  </a:lnTo>
                  <a:lnTo>
                    <a:pt x="1324" y="1237"/>
                  </a:lnTo>
                  <a:lnTo>
                    <a:pt x="1321" y="1237"/>
                  </a:lnTo>
                  <a:lnTo>
                    <a:pt x="1321" y="1240"/>
                  </a:lnTo>
                  <a:lnTo>
                    <a:pt x="1321" y="1240"/>
                  </a:lnTo>
                  <a:lnTo>
                    <a:pt x="1321" y="1240"/>
                  </a:lnTo>
                  <a:lnTo>
                    <a:pt x="1321" y="1244"/>
                  </a:lnTo>
                  <a:lnTo>
                    <a:pt x="1317" y="1244"/>
                  </a:lnTo>
                  <a:lnTo>
                    <a:pt x="1317" y="1244"/>
                  </a:lnTo>
                  <a:lnTo>
                    <a:pt x="1317" y="1247"/>
                  </a:lnTo>
                  <a:lnTo>
                    <a:pt x="1321" y="1247"/>
                  </a:lnTo>
                  <a:lnTo>
                    <a:pt x="1317" y="1251"/>
                  </a:lnTo>
                  <a:lnTo>
                    <a:pt x="1317" y="1251"/>
                  </a:lnTo>
                  <a:lnTo>
                    <a:pt x="1314" y="1251"/>
                  </a:lnTo>
                  <a:lnTo>
                    <a:pt x="1314" y="1251"/>
                  </a:lnTo>
                  <a:lnTo>
                    <a:pt x="1314" y="1247"/>
                  </a:lnTo>
                  <a:lnTo>
                    <a:pt x="1314" y="1247"/>
                  </a:lnTo>
                  <a:lnTo>
                    <a:pt x="1314" y="1244"/>
                  </a:lnTo>
                  <a:lnTo>
                    <a:pt x="1317" y="1244"/>
                  </a:lnTo>
                  <a:lnTo>
                    <a:pt x="1317" y="1240"/>
                  </a:lnTo>
                  <a:lnTo>
                    <a:pt x="1314" y="1240"/>
                  </a:lnTo>
                  <a:lnTo>
                    <a:pt x="1314" y="1237"/>
                  </a:lnTo>
                  <a:lnTo>
                    <a:pt x="1314" y="1237"/>
                  </a:lnTo>
                  <a:lnTo>
                    <a:pt x="1310" y="1237"/>
                  </a:lnTo>
                  <a:lnTo>
                    <a:pt x="1307" y="1240"/>
                  </a:lnTo>
                  <a:lnTo>
                    <a:pt x="1310" y="1237"/>
                  </a:lnTo>
                  <a:lnTo>
                    <a:pt x="1314" y="1237"/>
                  </a:lnTo>
                  <a:lnTo>
                    <a:pt x="1314" y="1233"/>
                  </a:lnTo>
                  <a:lnTo>
                    <a:pt x="1317" y="1233"/>
                  </a:lnTo>
                  <a:lnTo>
                    <a:pt x="1317" y="1233"/>
                  </a:lnTo>
                  <a:lnTo>
                    <a:pt x="1317" y="1230"/>
                  </a:lnTo>
                  <a:lnTo>
                    <a:pt x="1317" y="1230"/>
                  </a:lnTo>
                  <a:lnTo>
                    <a:pt x="1314" y="1230"/>
                  </a:lnTo>
                  <a:lnTo>
                    <a:pt x="1314" y="1230"/>
                  </a:lnTo>
                  <a:lnTo>
                    <a:pt x="1307" y="1230"/>
                  </a:lnTo>
                  <a:lnTo>
                    <a:pt x="1303" y="1233"/>
                  </a:lnTo>
                  <a:lnTo>
                    <a:pt x="1296" y="1233"/>
                  </a:lnTo>
                  <a:lnTo>
                    <a:pt x="1296" y="1237"/>
                  </a:lnTo>
                  <a:lnTo>
                    <a:pt x="1292" y="1237"/>
                  </a:lnTo>
                  <a:lnTo>
                    <a:pt x="1289" y="1237"/>
                  </a:lnTo>
                  <a:lnTo>
                    <a:pt x="1285" y="1237"/>
                  </a:lnTo>
                  <a:lnTo>
                    <a:pt x="1278" y="1240"/>
                  </a:lnTo>
                  <a:lnTo>
                    <a:pt x="1275" y="1244"/>
                  </a:lnTo>
                  <a:lnTo>
                    <a:pt x="1275" y="1244"/>
                  </a:lnTo>
                  <a:lnTo>
                    <a:pt x="1268" y="1251"/>
                  </a:lnTo>
                  <a:lnTo>
                    <a:pt x="1250" y="1255"/>
                  </a:lnTo>
                  <a:lnTo>
                    <a:pt x="1243" y="1265"/>
                  </a:lnTo>
                  <a:lnTo>
                    <a:pt x="1229" y="1283"/>
                  </a:lnTo>
                  <a:lnTo>
                    <a:pt x="1215" y="1286"/>
                  </a:lnTo>
                  <a:lnTo>
                    <a:pt x="1215" y="1286"/>
                  </a:lnTo>
                  <a:lnTo>
                    <a:pt x="1215" y="1290"/>
                  </a:lnTo>
                  <a:lnTo>
                    <a:pt x="1218" y="1293"/>
                  </a:lnTo>
                  <a:lnTo>
                    <a:pt x="1215" y="1300"/>
                  </a:lnTo>
                  <a:lnTo>
                    <a:pt x="1215" y="1300"/>
                  </a:lnTo>
                  <a:lnTo>
                    <a:pt x="1215" y="1304"/>
                  </a:lnTo>
                  <a:lnTo>
                    <a:pt x="1215" y="1307"/>
                  </a:lnTo>
                  <a:lnTo>
                    <a:pt x="1215" y="1311"/>
                  </a:lnTo>
                  <a:lnTo>
                    <a:pt x="1215" y="1314"/>
                  </a:lnTo>
                  <a:lnTo>
                    <a:pt x="1208" y="1311"/>
                  </a:lnTo>
                  <a:lnTo>
                    <a:pt x="1204" y="1311"/>
                  </a:lnTo>
                  <a:lnTo>
                    <a:pt x="1204" y="1311"/>
                  </a:lnTo>
                  <a:lnTo>
                    <a:pt x="1197" y="1311"/>
                  </a:lnTo>
                  <a:lnTo>
                    <a:pt x="1197" y="1311"/>
                  </a:lnTo>
                  <a:lnTo>
                    <a:pt x="1190" y="1314"/>
                  </a:lnTo>
                  <a:lnTo>
                    <a:pt x="1183" y="1314"/>
                  </a:lnTo>
                  <a:lnTo>
                    <a:pt x="1176" y="1318"/>
                  </a:lnTo>
                  <a:lnTo>
                    <a:pt x="1176" y="1318"/>
                  </a:lnTo>
                  <a:lnTo>
                    <a:pt x="1169" y="1318"/>
                  </a:lnTo>
                  <a:lnTo>
                    <a:pt x="1166" y="1314"/>
                  </a:lnTo>
                  <a:lnTo>
                    <a:pt x="1166" y="1314"/>
                  </a:lnTo>
                  <a:lnTo>
                    <a:pt x="1166" y="1314"/>
                  </a:lnTo>
                  <a:lnTo>
                    <a:pt x="1162" y="1314"/>
                  </a:lnTo>
                  <a:lnTo>
                    <a:pt x="1159" y="1311"/>
                  </a:lnTo>
                  <a:lnTo>
                    <a:pt x="1148" y="1307"/>
                  </a:lnTo>
                  <a:lnTo>
                    <a:pt x="1141" y="1314"/>
                  </a:lnTo>
                  <a:lnTo>
                    <a:pt x="1137" y="1318"/>
                  </a:lnTo>
                  <a:lnTo>
                    <a:pt x="1137" y="1321"/>
                  </a:lnTo>
                  <a:lnTo>
                    <a:pt x="1137" y="1321"/>
                  </a:lnTo>
                  <a:lnTo>
                    <a:pt x="1134" y="1325"/>
                  </a:lnTo>
                  <a:lnTo>
                    <a:pt x="1130" y="1329"/>
                  </a:lnTo>
                  <a:lnTo>
                    <a:pt x="1130" y="1329"/>
                  </a:lnTo>
                  <a:lnTo>
                    <a:pt x="1134" y="1325"/>
                  </a:lnTo>
                  <a:lnTo>
                    <a:pt x="1137" y="1321"/>
                  </a:lnTo>
                  <a:lnTo>
                    <a:pt x="1137" y="1318"/>
                  </a:lnTo>
                  <a:lnTo>
                    <a:pt x="1137" y="1314"/>
                  </a:lnTo>
                  <a:lnTo>
                    <a:pt x="1141" y="1311"/>
                  </a:lnTo>
                  <a:lnTo>
                    <a:pt x="1144" y="1304"/>
                  </a:lnTo>
                  <a:lnTo>
                    <a:pt x="1144" y="1304"/>
                  </a:lnTo>
                  <a:lnTo>
                    <a:pt x="1144" y="1304"/>
                  </a:lnTo>
                  <a:lnTo>
                    <a:pt x="1144" y="1304"/>
                  </a:lnTo>
                  <a:lnTo>
                    <a:pt x="1141" y="1300"/>
                  </a:lnTo>
                  <a:lnTo>
                    <a:pt x="1137" y="1297"/>
                  </a:lnTo>
                  <a:lnTo>
                    <a:pt x="1137" y="1297"/>
                  </a:lnTo>
                  <a:lnTo>
                    <a:pt x="1134" y="1293"/>
                  </a:lnTo>
                  <a:lnTo>
                    <a:pt x="1134" y="1293"/>
                  </a:lnTo>
                  <a:lnTo>
                    <a:pt x="1134" y="1293"/>
                  </a:lnTo>
                  <a:lnTo>
                    <a:pt x="1130" y="1290"/>
                  </a:lnTo>
                  <a:lnTo>
                    <a:pt x="1127" y="1283"/>
                  </a:lnTo>
                  <a:lnTo>
                    <a:pt x="1127" y="1283"/>
                  </a:lnTo>
                  <a:lnTo>
                    <a:pt x="1127" y="1279"/>
                  </a:lnTo>
                  <a:lnTo>
                    <a:pt x="1127" y="1276"/>
                  </a:lnTo>
                  <a:lnTo>
                    <a:pt x="1127" y="1269"/>
                  </a:lnTo>
                  <a:lnTo>
                    <a:pt x="1127" y="1269"/>
                  </a:lnTo>
                  <a:lnTo>
                    <a:pt x="1130" y="1262"/>
                  </a:lnTo>
                  <a:lnTo>
                    <a:pt x="1130" y="1258"/>
                  </a:lnTo>
                  <a:lnTo>
                    <a:pt x="1130" y="1258"/>
                  </a:lnTo>
                  <a:lnTo>
                    <a:pt x="1130" y="1251"/>
                  </a:lnTo>
                  <a:lnTo>
                    <a:pt x="1130" y="1244"/>
                  </a:lnTo>
                  <a:lnTo>
                    <a:pt x="1134" y="1237"/>
                  </a:lnTo>
                  <a:lnTo>
                    <a:pt x="1134" y="1230"/>
                  </a:lnTo>
                  <a:lnTo>
                    <a:pt x="1134" y="1230"/>
                  </a:lnTo>
                  <a:lnTo>
                    <a:pt x="1134" y="1223"/>
                  </a:lnTo>
                  <a:lnTo>
                    <a:pt x="1134" y="1219"/>
                  </a:lnTo>
                  <a:lnTo>
                    <a:pt x="1134" y="1219"/>
                  </a:lnTo>
                  <a:lnTo>
                    <a:pt x="1134" y="1216"/>
                  </a:lnTo>
                  <a:lnTo>
                    <a:pt x="1134" y="1216"/>
                  </a:lnTo>
                  <a:lnTo>
                    <a:pt x="1130" y="1216"/>
                  </a:lnTo>
                  <a:lnTo>
                    <a:pt x="1127" y="1212"/>
                  </a:lnTo>
                  <a:lnTo>
                    <a:pt x="1123" y="1212"/>
                  </a:lnTo>
                  <a:lnTo>
                    <a:pt x="1116" y="1212"/>
                  </a:lnTo>
                  <a:lnTo>
                    <a:pt x="1109" y="1212"/>
                  </a:lnTo>
                  <a:lnTo>
                    <a:pt x="1102" y="1212"/>
                  </a:lnTo>
                  <a:lnTo>
                    <a:pt x="1095" y="1212"/>
                  </a:lnTo>
                  <a:lnTo>
                    <a:pt x="1092" y="1212"/>
                  </a:lnTo>
                  <a:lnTo>
                    <a:pt x="1092" y="1212"/>
                  </a:lnTo>
                  <a:lnTo>
                    <a:pt x="1088" y="1212"/>
                  </a:lnTo>
                  <a:lnTo>
                    <a:pt x="1085" y="1212"/>
                  </a:lnTo>
                  <a:lnTo>
                    <a:pt x="1081" y="1212"/>
                  </a:lnTo>
                  <a:lnTo>
                    <a:pt x="1081" y="1212"/>
                  </a:lnTo>
                  <a:lnTo>
                    <a:pt x="1078" y="1212"/>
                  </a:lnTo>
                  <a:lnTo>
                    <a:pt x="1078" y="1212"/>
                  </a:lnTo>
                  <a:lnTo>
                    <a:pt x="1078" y="1212"/>
                  </a:lnTo>
                  <a:lnTo>
                    <a:pt x="1074" y="1209"/>
                  </a:lnTo>
                  <a:lnTo>
                    <a:pt x="1074" y="1209"/>
                  </a:lnTo>
                  <a:lnTo>
                    <a:pt x="1074" y="1205"/>
                  </a:lnTo>
                  <a:lnTo>
                    <a:pt x="1074" y="1205"/>
                  </a:lnTo>
                  <a:lnTo>
                    <a:pt x="1074" y="1202"/>
                  </a:lnTo>
                  <a:lnTo>
                    <a:pt x="1074" y="1202"/>
                  </a:lnTo>
                  <a:lnTo>
                    <a:pt x="1074" y="1198"/>
                  </a:lnTo>
                  <a:lnTo>
                    <a:pt x="1078" y="1195"/>
                  </a:lnTo>
                  <a:lnTo>
                    <a:pt x="1078" y="1195"/>
                  </a:lnTo>
                  <a:lnTo>
                    <a:pt x="1078" y="1188"/>
                  </a:lnTo>
                  <a:lnTo>
                    <a:pt x="1074" y="1184"/>
                  </a:lnTo>
                  <a:lnTo>
                    <a:pt x="1074" y="1177"/>
                  </a:lnTo>
                  <a:lnTo>
                    <a:pt x="1078" y="1174"/>
                  </a:lnTo>
                  <a:lnTo>
                    <a:pt x="1078" y="1170"/>
                  </a:lnTo>
                  <a:lnTo>
                    <a:pt x="1078" y="1166"/>
                  </a:lnTo>
                  <a:lnTo>
                    <a:pt x="1081" y="1159"/>
                  </a:lnTo>
                  <a:lnTo>
                    <a:pt x="1081" y="1156"/>
                  </a:lnTo>
                  <a:lnTo>
                    <a:pt x="1085" y="1152"/>
                  </a:lnTo>
                  <a:lnTo>
                    <a:pt x="1085" y="1152"/>
                  </a:lnTo>
                  <a:lnTo>
                    <a:pt x="1088" y="1149"/>
                  </a:lnTo>
                  <a:lnTo>
                    <a:pt x="1088" y="1145"/>
                  </a:lnTo>
                  <a:lnTo>
                    <a:pt x="1092" y="1145"/>
                  </a:lnTo>
                  <a:lnTo>
                    <a:pt x="1092" y="1145"/>
                  </a:lnTo>
                  <a:lnTo>
                    <a:pt x="1092" y="1142"/>
                  </a:lnTo>
                  <a:lnTo>
                    <a:pt x="1092" y="1138"/>
                  </a:lnTo>
                  <a:lnTo>
                    <a:pt x="1092" y="1138"/>
                  </a:lnTo>
                  <a:lnTo>
                    <a:pt x="1088" y="1135"/>
                  </a:lnTo>
                  <a:lnTo>
                    <a:pt x="1081" y="1135"/>
                  </a:lnTo>
                  <a:lnTo>
                    <a:pt x="1081" y="1135"/>
                  </a:lnTo>
                  <a:lnTo>
                    <a:pt x="1074" y="1135"/>
                  </a:lnTo>
                  <a:lnTo>
                    <a:pt x="1067" y="1135"/>
                  </a:lnTo>
                  <a:lnTo>
                    <a:pt x="1060" y="1135"/>
                  </a:lnTo>
                  <a:lnTo>
                    <a:pt x="1056" y="1138"/>
                  </a:lnTo>
                  <a:lnTo>
                    <a:pt x="1053" y="1138"/>
                  </a:lnTo>
                  <a:lnTo>
                    <a:pt x="1049" y="1138"/>
                  </a:lnTo>
                  <a:lnTo>
                    <a:pt x="1046" y="1138"/>
                  </a:lnTo>
                  <a:lnTo>
                    <a:pt x="1046" y="1138"/>
                  </a:lnTo>
                  <a:lnTo>
                    <a:pt x="1042" y="1138"/>
                  </a:lnTo>
                  <a:lnTo>
                    <a:pt x="1039" y="1138"/>
                  </a:lnTo>
                  <a:lnTo>
                    <a:pt x="1039" y="1142"/>
                  </a:lnTo>
                  <a:lnTo>
                    <a:pt x="1039" y="1145"/>
                  </a:lnTo>
                  <a:lnTo>
                    <a:pt x="1035" y="1152"/>
                  </a:lnTo>
                  <a:lnTo>
                    <a:pt x="1035" y="1156"/>
                  </a:lnTo>
                  <a:lnTo>
                    <a:pt x="1035" y="1159"/>
                  </a:lnTo>
                  <a:lnTo>
                    <a:pt x="1035" y="1163"/>
                  </a:lnTo>
                  <a:lnTo>
                    <a:pt x="1032" y="1163"/>
                  </a:lnTo>
                  <a:lnTo>
                    <a:pt x="1028" y="1166"/>
                  </a:lnTo>
                  <a:lnTo>
                    <a:pt x="1025" y="1166"/>
                  </a:lnTo>
                  <a:lnTo>
                    <a:pt x="1021" y="1170"/>
                  </a:lnTo>
                  <a:lnTo>
                    <a:pt x="1018" y="1170"/>
                  </a:lnTo>
                  <a:lnTo>
                    <a:pt x="1014" y="1174"/>
                  </a:lnTo>
                  <a:lnTo>
                    <a:pt x="1011" y="1174"/>
                  </a:lnTo>
                  <a:lnTo>
                    <a:pt x="1004" y="1174"/>
                  </a:lnTo>
                  <a:lnTo>
                    <a:pt x="996" y="1174"/>
                  </a:lnTo>
                  <a:lnTo>
                    <a:pt x="986" y="1170"/>
                  </a:lnTo>
                  <a:lnTo>
                    <a:pt x="975" y="1170"/>
                  </a:lnTo>
                  <a:lnTo>
                    <a:pt x="968" y="1166"/>
                  </a:lnTo>
                  <a:lnTo>
                    <a:pt x="961" y="1163"/>
                  </a:lnTo>
                  <a:lnTo>
                    <a:pt x="961" y="1163"/>
                  </a:lnTo>
                  <a:lnTo>
                    <a:pt x="958" y="1159"/>
                  </a:lnTo>
                  <a:lnTo>
                    <a:pt x="954" y="1156"/>
                  </a:lnTo>
                  <a:lnTo>
                    <a:pt x="954" y="1149"/>
                  </a:lnTo>
                  <a:lnTo>
                    <a:pt x="954" y="1145"/>
                  </a:lnTo>
                  <a:lnTo>
                    <a:pt x="951" y="1142"/>
                  </a:lnTo>
                  <a:lnTo>
                    <a:pt x="951" y="1131"/>
                  </a:lnTo>
                  <a:lnTo>
                    <a:pt x="947" y="1121"/>
                  </a:lnTo>
                  <a:lnTo>
                    <a:pt x="944" y="1114"/>
                  </a:lnTo>
                  <a:lnTo>
                    <a:pt x="944" y="1110"/>
                  </a:lnTo>
                  <a:lnTo>
                    <a:pt x="940" y="1107"/>
                  </a:lnTo>
                  <a:lnTo>
                    <a:pt x="940" y="1096"/>
                  </a:lnTo>
                  <a:lnTo>
                    <a:pt x="940" y="1089"/>
                  </a:lnTo>
                  <a:lnTo>
                    <a:pt x="944" y="1085"/>
                  </a:lnTo>
                  <a:lnTo>
                    <a:pt x="940" y="1068"/>
                  </a:lnTo>
                  <a:lnTo>
                    <a:pt x="944" y="1064"/>
                  </a:lnTo>
                  <a:lnTo>
                    <a:pt x="944" y="1061"/>
                  </a:lnTo>
                  <a:lnTo>
                    <a:pt x="944" y="1054"/>
                  </a:lnTo>
                  <a:lnTo>
                    <a:pt x="944" y="1050"/>
                  </a:lnTo>
                  <a:lnTo>
                    <a:pt x="944" y="1050"/>
                  </a:lnTo>
                  <a:lnTo>
                    <a:pt x="954" y="1029"/>
                  </a:lnTo>
                  <a:lnTo>
                    <a:pt x="975" y="1022"/>
                  </a:lnTo>
                  <a:lnTo>
                    <a:pt x="979" y="1015"/>
                  </a:lnTo>
                  <a:lnTo>
                    <a:pt x="989" y="1015"/>
                  </a:lnTo>
                  <a:lnTo>
                    <a:pt x="996" y="1011"/>
                  </a:lnTo>
                  <a:lnTo>
                    <a:pt x="1004" y="1011"/>
                  </a:lnTo>
                  <a:lnTo>
                    <a:pt x="1007" y="1015"/>
                  </a:lnTo>
                  <a:lnTo>
                    <a:pt x="1011" y="1015"/>
                  </a:lnTo>
                  <a:lnTo>
                    <a:pt x="1025" y="1015"/>
                  </a:lnTo>
                  <a:lnTo>
                    <a:pt x="1039" y="1011"/>
                  </a:lnTo>
                  <a:lnTo>
                    <a:pt x="1046" y="1011"/>
                  </a:lnTo>
                  <a:lnTo>
                    <a:pt x="1049" y="1008"/>
                  </a:lnTo>
                  <a:lnTo>
                    <a:pt x="1049" y="1008"/>
                  </a:lnTo>
                  <a:lnTo>
                    <a:pt x="1053" y="1004"/>
                  </a:lnTo>
                  <a:lnTo>
                    <a:pt x="1053" y="1004"/>
                  </a:lnTo>
                  <a:lnTo>
                    <a:pt x="1067" y="1001"/>
                  </a:lnTo>
                  <a:lnTo>
                    <a:pt x="1088" y="1004"/>
                  </a:lnTo>
                  <a:lnTo>
                    <a:pt x="1109" y="1004"/>
                  </a:lnTo>
                  <a:lnTo>
                    <a:pt x="1120" y="1008"/>
                  </a:lnTo>
                  <a:lnTo>
                    <a:pt x="1127" y="1008"/>
                  </a:lnTo>
                  <a:lnTo>
                    <a:pt x="1130" y="1011"/>
                  </a:lnTo>
                  <a:lnTo>
                    <a:pt x="1134" y="1015"/>
                  </a:lnTo>
                  <a:lnTo>
                    <a:pt x="1137" y="1019"/>
                  </a:lnTo>
                  <a:lnTo>
                    <a:pt x="1137" y="1026"/>
                  </a:lnTo>
                  <a:lnTo>
                    <a:pt x="1137" y="1029"/>
                  </a:lnTo>
                  <a:lnTo>
                    <a:pt x="1137" y="1029"/>
                  </a:lnTo>
                  <a:lnTo>
                    <a:pt x="1141" y="1043"/>
                  </a:lnTo>
                  <a:lnTo>
                    <a:pt x="1144" y="1054"/>
                  </a:lnTo>
                  <a:lnTo>
                    <a:pt x="1152" y="1064"/>
                  </a:lnTo>
                  <a:lnTo>
                    <a:pt x="1155" y="1071"/>
                  </a:lnTo>
                  <a:lnTo>
                    <a:pt x="1162" y="1075"/>
                  </a:lnTo>
                  <a:lnTo>
                    <a:pt x="1166" y="1078"/>
                  </a:lnTo>
                  <a:lnTo>
                    <a:pt x="1166" y="1078"/>
                  </a:lnTo>
                  <a:lnTo>
                    <a:pt x="1173" y="1085"/>
                  </a:lnTo>
                  <a:lnTo>
                    <a:pt x="1176" y="1089"/>
                  </a:lnTo>
                  <a:lnTo>
                    <a:pt x="1180" y="1089"/>
                  </a:lnTo>
                  <a:lnTo>
                    <a:pt x="1183" y="1085"/>
                  </a:lnTo>
                  <a:lnTo>
                    <a:pt x="1183" y="1085"/>
                  </a:lnTo>
                  <a:lnTo>
                    <a:pt x="1187" y="1085"/>
                  </a:lnTo>
                  <a:lnTo>
                    <a:pt x="1187" y="1061"/>
                  </a:lnTo>
                  <a:lnTo>
                    <a:pt x="1180" y="1043"/>
                  </a:lnTo>
                  <a:lnTo>
                    <a:pt x="1173" y="1033"/>
                  </a:lnTo>
                  <a:lnTo>
                    <a:pt x="1169" y="1026"/>
                  </a:lnTo>
                  <a:lnTo>
                    <a:pt x="1166" y="1019"/>
                  </a:lnTo>
                  <a:lnTo>
                    <a:pt x="1162" y="1008"/>
                  </a:lnTo>
                  <a:lnTo>
                    <a:pt x="1162" y="1001"/>
                  </a:lnTo>
                  <a:lnTo>
                    <a:pt x="1162" y="997"/>
                  </a:lnTo>
                  <a:lnTo>
                    <a:pt x="1162" y="994"/>
                  </a:lnTo>
                  <a:lnTo>
                    <a:pt x="1162" y="987"/>
                  </a:lnTo>
                  <a:lnTo>
                    <a:pt x="1166" y="980"/>
                  </a:lnTo>
                  <a:lnTo>
                    <a:pt x="1169" y="976"/>
                  </a:lnTo>
                  <a:lnTo>
                    <a:pt x="1169" y="976"/>
                  </a:lnTo>
                  <a:lnTo>
                    <a:pt x="1176" y="966"/>
                  </a:lnTo>
                  <a:lnTo>
                    <a:pt x="1187" y="959"/>
                  </a:lnTo>
                  <a:lnTo>
                    <a:pt x="1194" y="952"/>
                  </a:lnTo>
                  <a:lnTo>
                    <a:pt x="1204" y="941"/>
                  </a:lnTo>
                  <a:lnTo>
                    <a:pt x="1211" y="934"/>
                  </a:lnTo>
                  <a:lnTo>
                    <a:pt x="1215" y="930"/>
                  </a:lnTo>
                  <a:lnTo>
                    <a:pt x="1218" y="927"/>
                  </a:lnTo>
                  <a:lnTo>
                    <a:pt x="1222" y="927"/>
                  </a:lnTo>
                  <a:lnTo>
                    <a:pt x="1225" y="920"/>
                  </a:lnTo>
                  <a:lnTo>
                    <a:pt x="1225" y="916"/>
                  </a:lnTo>
                  <a:lnTo>
                    <a:pt x="1229" y="913"/>
                  </a:lnTo>
                  <a:lnTo>
                    <a:pt x="1233" y="913"/>
                  </a:lnTo>
                  <a:lnTo>
                    <a:pt x="1233" y="913"/>
                  </a:lnTo>
                  <a:lnTo>
                    <a:pt x="1236" y="913"/>
                  </a:lnTo>
                  <a:lnTo>
                    <a:pt x="1236" y="909"/>
                  </a:lnTo>
                  <a:lnTo>
                    <a:pt x="1240" y="909"/>
                  </a:lnTo>
                  <a:lnTo>
                    <a:pt x="1240" y="906"/>
                  </a:lnTo>
                  <a:lnTo>
                    <a:pt x="1240" y="906"/>
                  </a:lnTo>
                  <a:lnTo>
                    <a:pt x="1236" y="902"/>
                  </a:lnTo>
                  <a:lnTo>
                    <a:pt x="1236" y="902"/>
                  </a:lnTo>
                  <a:lnTo>
                    <a:pt x="1233" y="902"/>
                  </a:lnTo>
                  <a:lnTo>
                    <a:pt x="1233" y="892"/>
                  </a:lnTo>
                  <a:lnTo>
                    <a:pt x="1229" y="888"/>
                  </a:lnTo>
                  <a:lnTo>
                    <a:pt x="1229" y="881"/>
                  </a:lnTo>
                  <a:lnTo>
                    <a:pt x="1229" y="881"/>
                  </a:lnTo>
                  <a:lnTo>
                    <a:pt x="1236" y="881"/>
                  </a:lnTo>
                  <a:lnTo>
                    <a:pt x="1240" y="878"/>
                  </a:lnTo>
                  <a:lnTo>
                    <a:pt x="1243" y="878"/>
                  </a:lnTo>
                  <a:lnTo>
                    <a:pt x="1243" y="874"/>
                  </a:lnTo>
                  <a:lnTo>
                    <a:pt x="1243" y="867"/>
                  </a:lnTo>
                  <a:lnTo>
                    <a:pt x="1243" y="863"/>
                  </a:lnTo>
                  <a:lnTo>
                    <a:pt x="1240" y="860"/>
                  </a:lnTo>
                  <a:lnTo>
                    <a:pt x="1240" y="860"/>
                  </a:lnTo>
                  <a:lnTo>
                    <a:pt x="1236" y="853"/>
                  </a:lnTo>
                  <a:lnTo>
                    <a:pt x="1236" y="853"/>
                  </a:lnTo>
                  <a:lnTo>
                    <a:pt x="1236" y="849"/>
                  </a:lnTo>
                  <a:lnTo>
                    <a:pt x="1236" y="849"/>
                  </a:lnTo>
                  <a:lnTo>
                    <a:pt x="1236" y="849"/>
                  </a:lnTo>
                  <a:lnTo>
                    <a:pt x="1247" y="856"/>
                  </a:lnTo>
                  <a:lnTo>
                    <a:pt x="1250" y="846"/>
                  </a:lnTo>
                  <a:lnTo>
                    <a:pt x="1254" y="856"/>
                  </a:lnTo>
                  <a:lnTo>
                    <a:pt x="1254" y="860"/>
                  </a:lnTo>
                  <a:lnTo>
                    <a:pt x="1254" y="863"/>
                  </a:lnTo>
                  <a:lnTo>
                    <a:pt x="1257" y="867"/>
                  </a:lnTo>
                  <a:lnTo>
                    <a:pt x="1261" y="867"/>
                  </a:lnTo>
                  <a:lnTo>
                    <a:pt x="1261" y="863"/>
                  </a:lnTo>
                  <a:lnTo>
                    <a:pt x="1261" y="856"/>
                  </a:lnTo>
                  <a:lnTo>
                    <a:pt x="1264" y="849"/>
                  </a:lnTo>
                  <a:lnTo>
                    <a:pt x="1264" y="846"/>
                  </a:lnTo>
                  <a:lnTo>
                    <a:pt x="1264" y="839"/>
                  </a:lnTo>
                  <a:lnTo>
                    <a:pt x="1264" y="832"/>
                  </a:lnTo>
                  <a:lnTo>
                    <a:pt x="1264" y="825"/>
                  </a:lnTo>
                  <a:lnTo>
                    <a:pt x="1261" y="825"/>
                  </a:lnTo>
                  <a:lnTo>
                    <a:pt x="1257" y="818"/>
                  </a:lnTo>
                  <a:lnTo>
                    <a:pt x="1257" y="814"/>
                  </a:lnTo>
                  <a:lnTo>
                    <a:pt x="1261" y="814"/>
                  </a:lnTo>
                  <a:lnTo>
                    <a:pt x="1264" y="811"/>
                  </a:lnTo>
                  <a:lnTo>
                    <a:pt x="1264" y="811"/>
                  </a:lnTo>
                  <a:lnTo>
                    <a:pt x="1268" y="814"/>
                  </a:lnTo>
                  <a:lnTo>
                    <a:pt x="1275" y="814"/>
                  </a:lnTo>
                  <a:lnTo>
                    <a:pt x="1282" y="811"/>
                  </a:lnTo>
                  <a:lnTo>
                    <a:pt x="1289" y="811"/>
                  </a:lnTo>
                  <a:lnTo>
                    <a:pt x="1292" y="807"/>
                  </a:lnTo>
                  <a:lnTo>
                    <a:pt x="1296" y="807"/>
                  </a:lnTo>
                  <a:lnTo>
                    <a:pt x="1303" y="807"/>
                  </a:lnTo>
                  <a:lnTo>
                    <a:pt x="1310" y="807"/>
                  </a:lnTo>
                  <a:lnTo>
                    <a:pt x="1314" y="807"/>
                  </a:lnTo>
                  <a:lnTo>
                    <a:pt x="1321" y="804"/>
                  </a:lnTo>
                  <a:lnTo>
                    <a:pt x="1321" y="800"/>
                  </a:lnTo>
                  <a:lnTo>
                    <a:pt x="1321" y="797"/>
                  </a:lnTo>
                  <a:lnTo>
                    <a:pt x="1314" y="797"/>
                  </a:lnTo>
                  <a:lnTo>
                    <a:pt x="1310" y="797"/>
                  </a:lnTo>
                  <a:lnTo>
                    <a:pt x="1307" y="793"/>
                  </a:lnTo>
                  <a:lnTo>
                    <a:pt x="1303" y="793"/>
                  </a:lnTo>
                  <a:lnTo>
                    <a:pt x="1299" y="793"/>
                  </a:lnTo>
                  <a:lnTo>
                    <a:pt x="1299" y="790"/>
                  </a:lnTo>
                  <a:lnTo>
                    <a:pt x="1299" y="786"/>
                  </a:lnTo>
                  <a:lnTo>
                    <a:pt x="1303" y="782"/>
                  </a:lnTo>
                  <a:lnTo>
                    <a:pt x="1310" y="779"/>
                  </a:lnTo>
                  <a:lnTo>
                    <a:pt x="1310" y="775"/>
                  </a:lnTo>
                  <a:lnTo>
                    <a:pt x="1314" y="775"/>
                  </a:lnTo>
                  <a:lnTo>
                    <a:pt x="1317" y="772"/>
                  </a:lnTo>
                  <a:lnTo>
                    <a:pt x="1321" y="765"/>
                  </a:lnTo>
                  <a:lnTo>
                    <a:pt x="1324" y="761"/>
                  </a:lnTo>
                  <a:lnTo>
                    <a:pt x="1328" y="758"/>
                  </a:lnTo>
                  <a:lnTo>
                    <a:pt x="1328" y="754"/>
                  </a:lnTo>
                  <a:lnTo>
                    <a:pt x="1338" y="754"/>
                  </a:lnTo>
                  <a:lnTo>
                    <a:pt x="1345" y="751"/>
                  </a:lnTo>
                  <a:lnTo>
                    <a:pt x="1349" y="747"/>
                  </a:lnTo>
                  <a:lnTo>
                    <a:pt x="1352" y="747"/>
                  </a:lnTo>
                  <a:lnTo>
                    <a:pt x="1359" y="744"/>
                  </a:lnTo>
                  <a:lnTo>
                    <a:pt x="1359" y="744"/>
                  </a:lnTo>
                  <a:lnTo>
                    <a:pt x="1359" y="740"/>
                  </a:lnTo>
                  <a:lnTo>
                    <a:pt x="1359" y="740"/>
                  </a:lnTo>
                  <a:lnTo>
                    <a:pt x="1359" y="740"/>
                  </a:lnTo>
                  <a:lnTo>
                    <a:pt x="1359" y="740"/>
                  </a:lnTo>
                  <a:lnTo>
                    <a:pt x="1359" y="740"/>
                  </a:lnTo>
                  <a:lnTo>
                    <a:pt x="1366" y="740"/>
                  </a:lnTo>
                  <a:lnTo>
                    <a:pt x="1373" y="737"/>
                  </a:lnTo>
                  <a:lnTo>
                    <a:pt x="1380" y="733"/>
                  </a:lnTo>
                  <a:lnTo>
                    <a:pt x="1384" y="733"/>
                  </a:lnTo>
                  <a:lnTo>
                    <a:pt x="1384" y="730"/>
                  </a:lnTo>
                  <a:lnTo>
                    <a:pt x="1391" y="730"/>
                  </a:lnTo>
                  <a:lnTo>
                    <a:pt x="1395" y="733"/>
                  </a:lnTo>
                  <a:lnTo>
                    <a:pt x="1395" y="733"/>
                  </a:lnTo>
                  <a:lnTo>
                    <a:pt x="1391" y="737"/>
                  </a:lnTo>
                  <a:lnTo>
                    <a:pt x="1391" y="740"/>
                  </a:lnTo>
                  <a:lnTo>
                    <a:pt x="1388" y="740"/>
                  </a:lnTo>
                  <a:lnTo>
                    <a:pt x="1384" y="744"/>
                  </a:lnTo>
                  <a:lnTo>
                    <a:pt x="1384" y="744"/>
                  </a:lnTo>
                  <a:lnTo>
                    <a:pt x="1373" y="747"/>
                  </a:lnTo>
                  <a:lnTo>
                    <a:pt x="1370" y="751"/>
                  </a:lnTo>
                  <a:lnTo>
                    <a:pt x="1370" y="754"/>
                  </a:lnTo>
                  <a:lnTo>
                    <a:pt x="1370" y="761"/>
                  </a:lnTo>
                  <a:lnTo>
                    <a:pt x="1373" y="761"/>
                  </a:lnTo>
                  <a:lnTo>
                    <a:pt x="1373" y="765"/>
                  </a:lnTo>
                  <a:lnTo>
                    <a:pt x="1377" y="765"/>
                  </a:lnTo>
                  <a:lnTo>
                    <a:pt x="1384" y="765"/>
                  </a:lnTo>
                  <a:lnTo>
                    <a:pt x="1391" y="761"/>
                  </a:lnTo>
                  <a:lnTo>
                    <a:pt x="1398" y="758"/>
                  </a:lnTo>
                  <a:lnTo>
                    <a:pt x="1405" y="754"/>
                  </a:lnTo>
                  <a:lnTo>
                    <a:pt x="1412" y="751"/>
                  </a:lnTo>
                  <a:lnTo>
                    <a:pt x="1419" y="751"/>
                  </a:lnTo>
                  <a:lnTo>
                    <a:pt x="1419" y="747"/>
                  </a:lnTo>
                  <a:lnTo>
                    <a:pt x="1426" y="747"/>
                  </a:lnTo>
                  <a:lnTo>
                    <a:pt x="1426" y="744"/>
                  </a:lnTo>
                  <a:lnTo>
                    <a:pt x="1426" y="740"/>
                  </a:lnTo>
                  <a:lnTo>
                    <a:pt x="1423" y="737"/>
                  </a:lnTo>
                  <a:lnTo>
                    <a:pt x="1419" y="737"/>
                  </a:lnTo>
                  <a:lnTo>
                    <a:pt x="1419" y="737"/>
                  </a:lnTo>
                  <a:lnTo>
                    <a:pt x="1412" y="733"/>
                  </a:lnTo>
                  <a:lnTo>
                    <a:pt x="1405" y="730"/>
                  </a:lnTo>
                  <a:lnTo>
                    <a:pt x="1398" y="723"/>
                  </a:lnTo>
                  <a:lnTo>
                    <a:pt x="1395" y="716"/>
                  </a:lnTo>
                  <a:lnTo>
                    <a:pt x="1391" y="712"/>
                  </a:lnTo>
                  <a:lnTo>
                    <a:pt x="1388" y="708"/>
                  </a:lnTo>
                  <a:lnTo>
                    <a:pt x="1384" y="705"/>
                  </a:lnTo>
                  <a:lnTo>
                    <a:pt x="1384" y="698"/>
                  </a:lnTo>
                  <a:lnTo>
                    <a:pt x="1384" y="694"/>
                  </a:lnTo>
                  <a:lnTo>
                    <a:pt x="1384" y="691"/>
                  </a:lnTo>
                  <a:lnTo>
                    <a:pt x="1388" y="691"/>
                  </a:lnTo>
                  <a:lnTo>
                    <a:pt x="1384" y="684"/>
                  </a:lnTo>
                  <a:lnTo>
                    <a:pt x="1384" y="684"/>
                  </a:lnTo>
                  <a:lnTo>
                    <a:pt x="1380" y="684"/>
                  </a:lnTo>
                  <a:lnTo>
                    <a:pt x="1377" y="684"/>
                  </a:lnTo>
                  <a:lnTo>
                    <a:pt x="1377" y="684"/>
                  </a:lnTo>
                  <a:lnTo>
                    <a:pt x="1373" y="684"/>
                  </a:lnTo>
                  <a:lnTo>
                    <a:pt x="1373" y="677"/>
                  </a:lnTo>
                  <a:lnTo>
                    <a:pt x="1380" y="677"/>
                  </a:lnTo>
                  <a:lnTo>
                    <a:pt x="1388" y="673"/>
                  </a:lnTo>
                  <a:lnTo>
                    <a:pt x="1391" y="670"/>
                  </a:lnTo>
                  <a:lnTo>
                    <a:pt x="1395" y="666"/>
                  </a:lnTo>
                  <a:lnTo>
                    <a:pt x="1395" y="663"/>
                  </a:lnTo>
                  <a:lnTo>
                    <a:pt x="1391" y="659"/>
                  </a:lnTo>
                  <a:lnTo>
                    <a:pt x="1388" y="656"/>
                  </a:lnTo>
                  <a:lnTo>
                    <a:pt x="1384" y="656"/>
                  </a:lnTo>
                  <a:lnTo>
                    <a:pt x="1380" y="656"/>
                  </a:lnTo>
                  <a:lnTo>
                    <a:pt x="1377" y="659"/>
                  </a:lnTo>
                  <a:lnTo>
                    <a:pt x="1373" y="659"/>
                  </a:lnTo>
                  <a:lnTo>
                    <a:pt x="1359" y="663"/>
                  </a:lnTo>
                  <a:lnTo>
                    <a:pt x="1349" y="666"/>
                  </a:lnTo>
                  <a:lnTo>
                    <a:pt x="1342" y="673"/>
                  </a:lnTo>
                  <a:lnTo>
                    <a:pt x="1338" y="677"/>
                  </a:lnTo>
                  <a:lnTo>
                    <a:pt x="1338" y="677"/>
                  </a:lnTo>
                  <a:lnTo>
                    <a:pt x="1331" y="684"/>
                  </a:lnTo>
                  <a:lnTo>
                    <a:pt x="1324" y="691"/>
                  </a:lnTo>
                  <a:lnTo>
                    <a:pt x="1314" y="698"/>
                  </a:lnTo>
                  <a:lnTo>
                    <a:pt x="1307" y="701"/>
                  </a:lnTo>
                  <a:lnTo>
                    <a:pt x="1303" y="705"/>
                  </a:lnTo>
                  <a:lnTo>
                    <a:pt x="1299" y="705"/>
                  </a:lnTo>
                  <a:lnTo>
                    <a:pt x="1307" y="698"/>
                  </a:lnTo>
                  <a:lnTo>
                    <a:pt x="1314" y="691"/>
                  </a:lnTo>
                  <a:lnTo>
                    <a:pt x="1321" y="684"/>
                  </a:lnTo>
                  <a:lnTo>
                    <a:pt x="1324" y="673"/>
                  </a:lnTo>
                  <a:lnTo>
                    <a:pt x="1331" y="666"/>
                  </a:lnTo>
                  <a:lnTo>
                    <a:pt x="1335" y="659"/>
                  </a:lnTo>
                  <a:lnTo>
                    <a:pt x="1338" y="656"/>
                  </a:lnTo>
                  <a:lnTo>
                    <a:pt x="1338" y="656"/>
                  </a:lnTo>
                  <a:lnTo>
                    <a:pt x="1356" y="645"/>
                  </a:lnTo>
                  <a:lnTo>
                    <a:pt x="1366" y="638"/>
                  </a:lnTo>
                  <a:lnTo>
                    <a:pt x="1377" y="634"/>
                  </a:lnTo>
                  <a:lnTo>
                    <a:pt x="1384" y="631"/>
                  </a:lnTo>
                  <a:lnTo>
                    <a:pt x="1388" y="631"/>
                  </a:lnTo>
                  <a:lnTo>
                    <a:pt x="1405" y="634"/>
                  </a:lnTo>
                  <a:lnTo>
                    <a:pt x="1430" y="634"/>
                  </a:lnTo>
                  <a:lnTo>
                    <a:pt x="1447" y="634"/>
                  </a:lnTo>
                  <a:lnTo>
                    <a:pt x="1454" y="631"/>
                  </a:lnTo>
                  <a:lnTo>
                    <a:pt x="1465" y="631"/>
                  </a:lnTo>
                  <a:lnTo>
                    <a:pt x="1472" y="627"/>
                  </a:lnTo>
                  <a:lnTo>
                    <a:pt x="1476" y="620"/>
                  </a:lnTo>
                  <a:lnTo>
                    <a:pt x="1476" y="617"/>
                  </a:lnTo>
                  <a:lnTo>
                    <a:pt x="1476" y="613"/>
                  </a:lnTo>
                  <a:lnTo>
                    <a:pt x="1476" y="613"/>
                  </a:lnTo>
                  <a:lnTo>
                    <a:pt x="1483" y="606"/>
                  </a:lnTo>
                  <a:lnTo>
                    <a:pt x="1486" y="603"/>
                  </a:lnTo>
                  <a:lnTo>
                    <a:pt x="1493" y="599"/>
                  </a:lnTo>
                  <a:lnTo>
                    <a:pt x="1497" y="599"/>
                  </a:lnTo>
                  <a:lnTo>
                    <a:pt x="1500" y="599"/>
                  </a:lnTo>
                  <a:lnTo>
                    <a:pt x="1500" y="599"/>
                  </a:lnTo>
                  <a:lnTo>
                    <a:pt x="1507" y="596"/>
                  </a:lnTo>
                  <a:lnTo>
                    <a:pt x="1511" y="589"/>
                  </a:lnTo>
                  <a:lnTo>
                    <a:pt x="1514" y="578"/>
                  </a:lnTo>
                  <a:lnTo>
                    <a:pt x="1514" y="571"/>
                  </a:lnTo>
                  <a:lnTo>
                    <a:pt x="1511" y="561"/>
                  </a:lnTo>
                  <a:lnTo>
                    <a:pt x="1507" y="553"/>
                  </a:lnTo>
                  <a:lnTo>
                    <a:pt x="1500" y="550"/>
                  </a:lnTo>
                  <a:lnTo>
                    <a:pt x="1497" y="546"/>
                  </a:lnTo>
                  <a:lnTo>
                    <a:pt x="1497" y="546"/>
                  </a:lnTo>
                  <a:lnTo>
                    <a:pt x="1493" y="539"/>
                  </a:lnTo>
                  <a:lnTo>
                    <a:pt x="1490" y="532"/>
                  </a:lnTo>
                  <a:lnTo>
                    <a:pt x="1490" y="529"/>
                  </a:lnTo>
                  <a:lnTo>
                    <a:pt x="1490" y="529"/>
                  </a:lnTo>
                  <a:lnTo>
                    <a:pt x="1490" y="529"/>
                  </a:lnTo>
                  <a:lnTo>
                    <a:pt x="1469" y="529"/>
                  </a:lnTo>
                  <a:lnTo>
                    <a:pt x="1465" y="532"/>
                  </a:lnTo>
                  <a:lnTo>
                    <a:pt x="1462" y="532"/>
                  </a:lnTo>
                  <a:lnTo>
                    <a:pt x="1458" y="532"/>
                  </a:lnTo>
                  <a:lnTo>
                    <a:pt x="1458" y="529"/>
                  </a:lnTo>
                  <a:lnTo>
                    <a:pt x="1454" y="529"/>
                  </a:lnTo>
                  <a:lnTo>
                    <a:pt x="1451" y="518"/>
                  </a:lnTo>
                  <a:lnTo>
                    <a:pt x="1447" y="508"/>
                  </a:lnTo>
                  <a:lnTo>
                    <a:pt x="1444" y="494"/>
                  </a:lnTo>
                  <a:lnTo>
                    <a:pt x="1440" y="487"/>
                  </a:lnTo>
                  <a:lnTo>
                    <a:pt x="1440" y="479"/>
                  </a:lnTo>
                  <a:lnTo>
                    <a:pt x="1440" y="479"/>
                  </a:lnTo>
                  <a:lnTo>
                    <a:pt x="1440" y="479"/>
                  </a:lnTo>
                  <a:lnTo>
                    <a:pt x="1440" y="483"/>
                  </a:lnTo>
                  <a:lnTo>
                    <a:pt x="1437" y="472"/>
                  </a:lnTo>
                  <a:lnTo>
                    <a:pt x="1426" y="455"/>
                  </a:lnTo>
                  <a:lnTo>
                    <a:pt x="1419" y="437"/>
                  </a:lnTo>
                  <a:lnTo>
                    <a:pt x="1412" y="423"/>
                  </a:lnTo>
                  <a:lnTo>
                    <a:pt x="1409" y="416"/>
                  </a:lnTo>
                  <a:lnTo>
                    <a:pt x="1405" y="405"/>
                  </a:lnTo>
                  <a:lnTo>
                    <a:pt x="1398" y="398"/>
                  </a:lnTo>
                  <a:lnTo>
                    <a:pt x="1395" y="391"/>
                  </a:lnTo>
                  <a:lnTo>
                    <a:pt x="1391" y="391"/>
                  </a:lnTo>
                  <a:lnTo>
                    <a:pt x="1388" y="391"/>
                  </a:lnTo>
                  <a:lnTo>
                    <a:pt x="1384" y="391"/>
                  </a:lnTo>
                  <a:lnTo>
                    <a:pt x="1384" y="395"/>
                  </a:lnTo>
                  <a:lnTo>
                    <a:pt x="1388" y="405"/>
                  </a:lnTo>
                  <a:lnTo>
                    <a:pt x="1384" y="413"/>
                  </a:lnTo>
                  <a:lnTo>
                    <a:pt x="1380" y="420"/>
                  </a:lnTo>
                  <a:lnTo>
                    <a:pt x="1377" y="423"/>
                  </a:lnTo>
                  <a:lnTo>
                    <a:pt x="1370" y="427"/>
                  </a:lnTo>
                  <a:lnTo>
                    <a:pt x="1366" y="427"/>
                  </a:lnTo>
                  <a:lnTo>
                    <a:pt x="1366" y="427"/>
                  </a:lnTo>
                  <a:lnTo>
                    <a:pt x="1356" y="430"/>
                  </a:lnTo>
                  <a:lnTo>
                    <a:pt x="1349" y="434"/>
                  </a:lnTo>
                  <a:lnTo>
                    <a:pt x="1342" y="434"/>
                  </a:lnTo>
                  <a:lnTo>
                    <a:pt x="1338" y="430"/>
                  </a:lnTo>
                  <a:lnTo>
                    <a:pt x="1335" y="427"/>
                  </a:lnTo>
                  <a:lnTo>
                    <a:pt x="1335" y="427"/>
                  </a:lnTo>
                  <a:lnTo>
                    <a:pt x="1331" y="423"/>
                  </a:lnTo>
                  <a:lnTo>
                    <a:pt x="1331" y="423"/>
                  </a:lnTo>
                  <a:lnTo>
                    <a:pt x="1328" y="413"/>
                  </a:lnTo>
                  <a:lnTo>
                    <a:pt x="1328" y="405"/>
                  </a:lnTo>
                  <a:lnTo>
                    <a:pt x="1328" y="395"/>
                  </a:lnTo>
                  <a:lnTo>
                    <a:pt x="1328" y="391"/>
                  </a:lnTo>
                  <a:lnTo>
                    <a:pt x="1331" y="388"/>
                  </a:lnTo>
                  <a:lnTo>
                    <a:pt x="1324" y="374"/>
                  </a:lnTo>
                  <a:lnTo>
                    <a:pt x="1328" y="370"/>
                  </a:lnTo>
                  <a:lnTo>
                    <a:pt x="1328" y="367"/>
                  </a:lnTo>
                  <a:lnTo>
                    <a:pt x="1324" y="363"/>
                  </a:lnTo>
                  <a:lnTo>
                    <a:pt x="1324" y="363"/>
                  </a:lnTo>
                  <a:lnTo>
                    <a:pt x="1321" y="360"/>
                  </a:lnTo>
                  <a:lnTo>
                    <a:pt x="1314" y="356"/>
                  </a:lnTo>
                  <a:lnTo>
                    <a:pt x="1310" y="353"/>
                  </a:lnTo>
                  <a:lnTo>
                    <a:pt x="1307" y="349"/>
                  </a:lnTo>
                  <a:lnTo>
                    <a:pt x="1303" y="346"/>
                  </a:lnTo>
                  <a:lnTo>
                    <a:pt x="1303" y="346"/>
                  </a:lnTo>
                  <a:lnTo>
                    <a:pt x="1296" y="335"/>
                  </a:lnTo>
                  <a:lnTo>
                    <a:pt x="1289" y="332"/>
                  </a:lnTo>
                  <a:lnTo>
                    <a:pt x="1282" y="332"/>
                  </a:lnTo>
                  <a:lnTo>
                    <a:pt x="1278" y="328"/>
                  </a:lnTo>
                  <a:lnTo>
                    <a:pt x="1275" y="328"/>
                  </a:lnTo>
                  <a:lnTo>
                    <a:pt x="1236" y="328"/>
                  </a:lnTo>
                  <a:lnTo>
                    <a:pt x="1225" y="324"/>
                  </a:lnTo>
                  <a:lnTo>
                    <a:pt x="1222" y="324"/>
                  </a:lnTo>
                  <a:lnTo>
                    <a:pt x="1218" y="328"/>
                  </a:lnTo>
                  <a:lnTo>
                    <a:pt x="1215" y="335"/>
                  </a:lnTo>
                  <a:lnTo>
                    <a:pt x="1211" y="339"/>
                  </a:lnTo>
                  <a:lnTo>
                    <a:pt x="1211" y="342"/>
                  </a:lnTo>
                  <a:lnTo>
                    <a:pt x="1211" y="342"/>
                  </a:lnTo>
                  <a:lnTo>
                    <a:pt x="1208" y="346"/>
                  </a:lnTo>
                  <a:lnTo>
                    <a:pt x="1208" y="353"/>
                  </a:lnTo>
                  <a:lnTo>
                    <a:pt x="1208" y="356"/>
                  </a:lnTo>
                  <a:lnTo>
                    <a:pt x="1208" y="363"/>
                  </a:lnTo>
                  <a:lnTo>
                    <a:pt x="1208" y="363"/>
                  </a:lnTo>
                  <a:lnTo>
                    <a:pt x="1215" y="370"/>
                  </a:lnTo>
                  <a:lnTo>
                    <a:pt x="1215" y="377"/>
                  </a:lnTo>
                  <a:lnTo>
                    <a:pt x="1218" y="384"/>
                  </a:lnTo>
                  <a:lnTo>
                    <a:pt x="1218" y="388"/>
                  </a:lnTo>
                  <a:lnTo>
                    <a:pt x="1211" y="402"/>
                  </a:lnTo>
                  <a:lnTo>
                    <a:pt x="1208" y="416"/>
                  </a:lnTo>
                  <a:lnTo>
                    <a:pt x="1204" y="423"/>
                  </a:lnTo>
                  <a:lnTo>
                    <a:pt x="1204" y="430"/>
                  </a:lnTo>
                  <a:lnTo>
                    <a:pt x="1204" y="430"/>
                  </a:lnTo>
                  <a:lnTo>
                    <a:pt x="1211" y="444"/>
                  </a:lnTo>
                  <a:lnTo>
                    <a:pt x="1215" y="465"/>
                  </a:lnTo>
                  <a:lnTo>
                    <a:pt x="1218" y="483"/>
                  </a:lnTo>
                  <a:lnTo>
                    <a:pt x="1222" y="490"/>
                  </a:lnTo>
                  <a:lnTo>
                    <a:pt x="1218" y="501"/>
                  </a:lnTo>
                  <a:lnTo>
                    <a:pt x="1218" y="504"/>
                  </a:lnTo>
                  <a:lnTo>
                    <a:pt x="1215" y="511"/>
                  </a:lnTo>
                  <a:lnTo>
                    <a:pt x="1211" y="511"/>
                  </a:lnTo>
                  <a:lnTo>
                    <a:pt x="1208" y="511"/>
                  </a:lnTo>
                  <a:lnTo>
                    <a:pt x="1204" y="522"/>
                  </a:lnTo>
                  <a:lnTo>
                    <a:pt x="1201" y="525"/>
                  </a:lnTo>
                  <a:lnTo>
                    <a:pt x="1194" y="529"/>
                  </a:lnTo>
                  <a:lnTo>
                    <a:pt x="1190" y="532"/>
                  </a:lnTo>
                  <a:lnTo>
                    <a:pt x="1190" y="532"/>
                  </a:lnTo>
                  <a:lnTo>
                    <a:pt x="1190" y="536"/>
                  </a:lnTo>
                  <a:lnTo>
                    <a:pt x="1190" y="543"/>
                  </a:lnTo>
                  <a:lnTo>
                    <a:pt x="1194" y="550"/>
                  </a:lnTo>
                  <a:lnTo>
                    <a:pt x="1190" y="557"/>
                  </a:lnTo>
                  <a:lnTo>
                    <a:pt x="1190" y="564"/>
                  </a:lnTo>
                  <a:lnTo>
                    <a:pt x="1190" y="564"/>
                  </a:lnTo>
                  <a:lnTo>
                    <a:pt x="1194" y="571"/>
                  </a:lnTo>
                  <a:lnTo>
                    <a:pt x="1194" y="578"/>
                  </a:lnTo>
                  <a:lnTo>
                    <a:pt x="1197" y="582"/>
                  </a:lnTo>
                  <a:lnTo>
                    <a:pt x="1201" y="585"/>
                  </a:lnTo>
                  <a:lnTo>
                    <a:pt x="1201" y="589"/>
                  </a:lnTo>
                  <a:lnTo>
                    <a:pt x="1201" y="596"/>
                  </a:lnTo>
                  <a:lnTo>
                    <a:pt x="1197" y="603"/>
                  </a:lnTo>
                  <a:lnTo>
                    <a:pt x="1194" y="606"/>
                  </a:lnTo>
                  <a:lnTo>
                    <a:pt x="1194" y="610"/>
                  </a:lnTo>
                  <a:lnTo>
                    <a:pt x="1190" y="610"/>
                  </a:lnTo>
                  <a:lnTo>
                    <a:pt x="1187" y="617"/>
                  </a:lnTo>
                  <a:lnTo>
                    <a:pt x="1183" y="620"/>
                  </a:lnTo>
                  <a:lnTo>
                    <a:pt x="1180" y="617"/>
                  </a:lnTo>
                  <a:lnTo>
                    <a:pt x="1176" y="617"/>
                  </a:lnTo>
                  <a:lnTo>
                    <a:pt x="1173" y="613"/>
                  </a:lnTo>
                  <a:lnTo>
                    <a:pt x="1173" y="610"/>
                  </a:lnTo>
                  <a:lnTo>
                    <a:pt x="1169" y="606"/>
                  </a:lnTo>
                  <a:lnTo>
                    <a:pt x="1169" y="603"/>
                  </a:lnTo>
                  <a:lnTo>
                    <a:pt x="1166" y="596"/>
                  </a:lnTo>
                  <a:lnTo>
                    <a:pt x="1162" y="592"/>
                  </a:lnTo>
                  <a:lnTo>
                    <a:pt x="1162" y="592"/>
                  </a:lnTo>
                  <a:lnTo>
                    <a:pt x="1155" y="589"/>
                  </a:lnTo>
                  <a:lnTo>
                    <a:pt x="1152" y="585"/>
                  </a:lnTo>
                  <a:lnTo>
                    <a:pt x="1152" y="578"/>
                  </a:lnTo>
                  <a:lnTo>
                    <a:pt x="1152" y="575"/>
                  </a:lnTo>
                  <a:lnTo>
                    <a:pt x="1152" y="575"/>
                  </a:lnTo>
                  <a:lnTo>
                    <a:pt x="1148" y="571"/>
                  </a:lnTo>
                  <a:lnTo>
                    <a:pt x="1144" y="564"/>
                  </a:lnTo>
                  <a:lnTo>
                    <a:pt x="1144" y="557"/>
                  </a:lnTo>
                  <a:lnTo>
                    <a:pt x="1144" y="553"/>
                  </a:lnTo>
                  <a:lnTo>
                    <a:pt x="1144" y="550"/>
                  </a:lnTo>
                  <a:lnTo>
                    <a:pt x="1141" y="539"/>
                  </a:lnTo>
                  <a:lnTo>
                    <a:pt x="1137" y="529"/>
                  </a:lnTo>
                  <a:lnTo>
                    <a:pt x="1134" y="525"/>
                  </a:lnTo>
                  <a:lnTo>
                    <a:pt x="1130" y="522"/>
                  </a:lnTo>
                  <a:lnTo>
                    <a:pt x="1127" y="522"/>
                  </a:lnTo>
                  <a:lnTo>
                    <a:pt x="1123" y="522"/>
                  </a:lnTo>
                  <a:lnTo>
                    <a:pt x="1123" y="522"/>
                  </a:lnTo>
                  <a:lnTo>
                    <a:pt x="1116" y="518"/>
                  </a:lnTo>
                  <a:lnTo>
                    <a:pt x="1106" y="518"/>
                  </a:lnTo>
                  <a:lnTo>
                    <a:pt x="1099" y="518"/>
                  </a:lnTo>
                  <a:lnTo>
                    <a:pt x="1088" y="518"/>
                  </a:lnTo>
                  <a:lnTo>
                    <a:pt x="1085" y="522"/>
                  </a:lnTo>
                  <a:lnTo>
                    <a:pt x="1081" y="522"/>
                  </a:lnTo>
                  <a:lnTo>
                    <a:pt x="1070" y="518"/>
                  </a:lnTo>
                  <a:lnTo>
                    <a:pt x="1060" y="515"/>
                  </a:lnTo>
                  <a:lnTo>
                    <a:pt x="1053" y="508"/>
                  </a:lnTo>
                  <a:lnTo>
                    <a:pt x="1049" y="501"/>
                  </a:lnTo>
                  <a:lnTo>
                    <a:pt x="1046" y="494"/>
                  </a:lnTo>
                  <a:lnTo>
                    <a:pt x="1042" y="487"/>
                  </a:lnTo>
                  <a:lnTo>
                    <a:pt x="1042" y="483"/>
                  </a:lnTo>
                  <a:lnTo>
                    <a:pt x="1042" y="483"/>
                  </a:lnTo>
                  <a:lnTo>
                    <a:pt x="1035" y="469"/>
                  </a:lnTo>
                  <a:lnTo>
                    <a:pt x="1028" y="462"/>
                  </a:lnTo>
                  <a:lnTo>
                    <a:pt x="1021" y="455"/>
                  </a:lnTo>
                  <a:lnTo>
                    <a:pt x="1018" y="451"/>
                  </a:lnTo>
                  <a:lnTo>
                    <a:pt x="1014" y="451"/>
                  </a:lnTo>
                  <a:lnTo>
                    <a:pt x="1014" y="444"/>
                  </a:lnTo>
                  <a:lnTo>
                    <a:pt x="1011" y="437"/>
                  </a:lnTo>
                  <a:lnTo>
                    <a:pt x="1011" y="437"/>
                  </a:lnTo>
                  <a:lnTo>
                    <a:pt x="1007" y="434"/>
                  </a:lnTo>
                  <a:lnTo>
                    <a:pt x="1000" y="437"/>
                  </a:lnTo>
                  <a:lnTo>
                    <a:pt x="993" y="434"/>
                  </a:lnTo>
                  <a:lnTo>
                    <a:pt x="986" y="430"/>
                  </a:lnTo>
                  <a:lnTo>
                    <a:pt x="982" y="423"/>
                  </a:lnTo>
                  <a:lnTo>
                    <a:pt x="982" y="420"/>
                  </a:lnTo>
                  <a:lnTo>
                    <a:pt x="982" y="413"/>
                  </a:lnTo>
                  <a:lnTo>
                    <a:pt x="979" y="409"/>
                  </a:lnTo>
                  <a:lnTo>
                    <a:pt x="979" y="405"/>
                  </a:lnTo>
                  <a:lnTo>
                    <a:pt x="982" y="391"/>
                  </a:lnTo>
                  <a:lnTo>
                    <a:pt x="993" y="374"/>
                  </a:lnTo>
                  <a:lnTo>
                    <a:pt x="1004" y="353"/>
                  </a:lnTo>
                  <a:lnTo>
                    <a:pt x="1014" y="342"/>
                  </a:lnTo>
                  <a:lnTo>
                    <a:pt x="1021" y="335"/>
                  </a:lnTo>
                  <a:lnTo>
                    <a:pt x="1028" y="332"/>
                  </a:lnTo>
                  <a:lnTo>
                    <a:pt x="1032" y="328"/>
                  </a:lnTo>
                  <a:lnTo>
                    <a:pt x="1035" y="324"/>
                  </a:lnTo>
                  <a:lnTo>
                    <a:pt x="1039" y="321"/>
                  </a:lnTo>
                  <a:lnTo>
                    <a:pt x="1039" y="321"/>
                  </a:lnTo>
                  <a:lnTo>
                    <a:pt x="1035" y="314"/>
                  </a:lnTo>
                  <a:lnTo>
                    <a:pt x="1039" y="310"/>
                  </a:lnTo>
                  <a:lnTo>
                    <a:pt x="1039" y="310"/>
                  </a:lnTo>
                  <a:lnTo>
                    <a:pt x="1042" y="310"/>
                  </a:lnTo>
                  <a:lnTo>
                    <a:pt x="1042" y="310"/>
                  </a:lnTo>
                  <a:lnTo>
                    <a:pt x="1046" y="307"/>
                  </a:lnTo>
                  <a:lnTo>
                    <a:pt x="1053" y="310"/>
                  </a:lnTo>
                  <a:lnTo>
                    <a:pt x="1056" y="310"/>
                  </a:lnTo>
                  <a:lnTo>
                    <a:pt x="1063" y="314"/>
                  </a:lnTo>
                  <a:lnTo>
                    <a:pt x="1067" y="314"/>
                  </a:lnTo>
                  <a:lnTo>
                    <a:pt x="1070" y="314"/>
                  </a:lnTo>
                  <a:lnTo>
                    <a:pt x="1070" y="314"/>
                  </a:lnTo>
                  <a:lnTo>
                    <a:pt x="1074" y="307"/>
                  </a:lnTo>
                  <a:lnTo>
                    <a:pt x="1078" y="300"/>
                  </a:lnTo>
                  <a:lnTo>
                    <a:pt x="1078" y="293"/>
                  </a:lnTo>
                  <a:lnTo>
                    <a:pt x="1078" y="289"/>
                  </a:lnTo>
                  <a:lnTo>
                    <a:pt x="1078" y="282"/>
                  </a:lnTo>
                  <a:lnTo>
                    <a:pt x="1078" y="282"/>
                  </a:lnTo>
                  <a:lnTo>
                    <a:pt x="1078" y="272"/>
                  </a:lnTo>
                  <a:lnTo>
                    <a:pt x="1081" y="261"/>
                  </a:lnTo>
                  <a:lnTo>
                    <a:pt x="1088" y="250"/>
                  </a:lnTo>
                  <a:lnTo>
                    <a:pt x="1092" y="243"/>
                  </a:lnTo>
                  <a:lnTo>
                    <a:pt x="1095" y="240"/>
                  </a:lnTo>
                  <a:lnTo>
                    <a:pt x="1095" y="240"/>
                  </a:lnTo>
                  <a:lnTo>
                    <a:pt x="1099" y="233"/>
                  </a:lnTo>
                  <a:lnTo>
                    <a:pt x="1099" y="229"/>
                  </a:lnTo>
                  <a:lnTo>
                    <a:pt x="1099" y="226"/>
                  </a:lnTo>
                  <a:lnTo>
                    <a:pt x="1099" y="226"/>
                  </a:lnTo>
                  <a:lnTo>
                    <a:pt x="1095" y="226"/>
                  </a:lnTo>
                  <a:lnTo>
                    <a:pt x="1095" y="229"/>
                  </a:lnTo>
                  <a:lnTo>
                    <a:pt x="1063" y="212"/>
                  </a:lnTo>
                  <a:lnTo>
                    <a:pt x="1063" y="208"/>
                  </a:lnTo>
                  <a:lnTo>
                    <a:pt x="1067" y="205"/>
                  </a:lnTo>
                  <a:lnTo>
                    <a:pt x="1070" y="205"/>
                  </a:lnTo>
                  <a:lnTo>
                    <a:pt x="1074" y="205"/>
                  </a:lnTo>
                  <a:lnTo>
                    <a:pt x="1081" y="208"/>
                  </a:lnTo>
                  <a:lnTo>
                    <a:pt x="1085" y="208"/>
                  </a:lnTo>
                  <a:lnTo>
                    <a:pt x="1092" y="208"/>
                  </a:lnTo>
                  <a:lnTo>
                    <a:pt x="1092" y="208"/>
                  </a:lnTo>
                  <a:lnTo>
                    <a:pt x="1095" y="208"/>
                  </a:lnTo>
                  <a:lnTo>
                    <a:pt x="1102" y="208"/>
                  </a:lnTo>
                  <a:lnTo>
                    <a:pt x="1109" y="208"/>
                  </a:lnTo>
                  <a:lnTo>
                    <a:pt x="1116" y="212"/>
                  </a:lnTo>
                  <a:lnTo>
                    <a:pt x="1120" y="212"/>
                  </a:lnTo>
                  <a:lnTo>
                    <a:pt x="1123" y="212"/>
                  </a:lnTo>
                  <a:lnTo>
                    <a:pt x="1130" y="201"/>
                  </a:lnTo>
                  <a:lnTo>
                    <a:pt x="1137" y="205"/>
                  </a:lnTo>
                  <a:lnTo>
                    <a:pt x="1144" y="205"/>
                  </a:lnTo>
                  <a:lnTo>
                    <a:pt x="1152" y="205"/>
                  </a:lnTo>
                  <a:lnTo>
                    <a:pt x="1155" y="201"/>
                  </a:lnTo>
                  <a:lnTo>
                    <a:pt x="1155" y="201"/>
                  </a:lnTo>
                  <a:lnTo>
                    <a:pt x="1155" y="201"/>
                  </a:lnTo>
                  <a:lnTo>
                    <a:pt x="1159" y="194"/>
                  </a:lnTo>
                  <a:lnTo>
                    <a:pt x="1159" y="191"/>
                  </a:lnTo>
                  <a:lnTo>
                    <a:pt x="1162" y="184"/>
                  </a:lnTo>
                  <a:lnTo>
                    <a:pt x="1166" y="180"/>
                  </a:lnTo>
                  <a:lnTo>
                    <a:pt x="1169" y="180"/>
                  </a:lnTo>
                  <a:lnTo>
                    <a:pt x="1173" y="176"/>
                  </a:lnTo>
                  <a:lnTo>
                    <a:pt x="1173" y="173"/>
                  </a:lnTo>
                  <a:lnTo>
                    <a:pt x="1173" y="166"/>
                  </a:lnTo>
                  <a:lnTo>
                    <a:pt x="1173" y="159"/>
                  </a:lnTo>
                  <a:lnTo>
                    <a:pt x="1169" y="148"/>
                  </a:lnTo>
                  <a:lnTo>
                    <a:pt x="1169" y="148"/>
                  </a:lnTo>
                  <a:lnTo>
                    <a:pt x="1166" y="145"/>
                  </a:lnTo>
                  <a:lnTo>
                    <a:pt x="1162" y="145"/>
                  </a:lnTo>
                  <a:lnTo>
                    <a:pt x="1159" y="138"/>
                  </a:lnTo>
                  <a:lnTo>
                    <a:pt x="1155" y="134"/>
                  </a:lnTo>
                  <a:lnTo>
                    <a:pt x="1155" y="131"/>
                  </a:lnTo>
                  <a:lnTo>
                    <a:pt x="1159" y="124"/>
                  </a:lnTo>
                  <a:lnTo>
                    <a:pt x="1166" y="120"/>
                  </a:lnTo>
                  <a:lnTo>
                    <a:pt x="1166" y="120"/>
                  </a:lnTo>
                  <a:lnTo>
                    <a:pt x="1169" y="120"/>
                  </a:lnTo>
                  <a:lnTo>
                    <a:pt x="1173" y="120"/>
                  </a:lnTo>
                  <a:lnTo>
                    <a:pt x="1173" y="117"/>
                  </a:lnTo>
                  <a:lnTo>
                    <a:pt x="1176" y="113"/>
                  </a:lnTo>
                  <a:lnTo>
                    <a:pt x="1173" y="110"/>
                  </a:lnTo>
                  <a:lnTo>
                    <a:pt x="1173" y="106"/>
                  </a:lnTo>
                  <a:lnTo>
                    <a:pt x="1169" y="103"/>
                  </a:lnTo>
                  <a:lnTo>
                    <a:pt x="1166" y="103"/>
                  </a:lnTo>
                  <a:lnTo>
                    <a:pt x="1162" y="99"/>
                  </a:lnTo>
                  <a:lnTo>
                    <a:pt x="1162" y="103"/>
                  </a:lnTo>
                  <a:lnTo>
                    <a:pt x="1159" y="78"/>
                  </a:lnTo>
                  <a:lnTo>
                    <a:pt x="1152" y="78"/>
                  </a:lnTo>
                  <a:lnTo>
                    <a:pt x="1148" y="78"/>
                  </a:lnTo>
                  <a:lnTo>
                    <a:pt x="1141" y="78"/>
                  </a:lnTo>
                  <a:lnTo>
                    <a:pt x="1134" y="74"/>
                  </a:lnTo>
                  <a:lnTo>
                    <a:pt x="1130" y="74"/>
                  </a:lnTo>
                  <a:lnTo>
                    <a:pt x="1130" y="74"/>
                  </a:lnTo>
                  <a:lnTo>
                    <a:pt x="1134" y="106"/>
                  </a:lnTo>
                  <a:lnTo>
                    <a:pt x="1130" y="106"/>
                  </a:lnTo>
                  <a:lnTo>
                    <a:pt x="1130" y="110"/>
                  </a:lnTo>
                  <a:lnTo>
                    <a:pt x="1123" y="117"/>
                  </a:lnTo>
                  <a:lnTo>
                    <a:pt x="1120" y="127"/>
                  </a:lnTo>
                  <a:lnTo>
                    <a:pt x="1116" y="141"/>
                  </a:lnTo>
                  <a:lnTo>
                    <a:pt x="1116" y="141"/>
                  </a:lnTo>
                  <a:lnTo>
                    <a:pt x="1113" y="141"/>
                  </a:lnTo>
                  <a:lnTo>
                    <a:pt x="1113" y="145"/>
                  </a:lnTo>
                  <a:lnTo>
                    <a:pt x="1109" y="148"/>
                  </a:lnTo>
                  <a:lnTo>
                    <a:pt x="1106" y="148"/>
                  </a:lnTo>
                  <a:lnTo>
                    <a:pt x="1102" y="145"/>
                  </a:lnTo>
                  <a:lnTo>
                    <a:pt x="1095" y="141"/>
                  </a:lnTo>
                  <a:lnTo>
                    <a:pt x="1092" y="103"/>
                  </a:lnTo>
                  <a:lnTo>
                    <a:pt x="1092" y="103"/>
                  </a:lnTo>
                  <a:lnTo>
                    <a:pt x="1092" y="103"/>
                  </a:lnTo>
                  <a:lnTo>
                    <a:pt x="1088" y="99"/>
                  </a:lnTo>
                  <a:lnTo>
                    <a:pt x="1088" y="99"/>
                  </a:lnTo>
                  <a:lnTo>
                    <a:pt x="1088" y="103"/>
                  </a:lnTo>
                  <a:lnTo>
                    <a:pt x="1085" y="110"/>
                  </a:lnTo>
                  <a:lnTo>
                    <a:pt x="1085" y="110"/>
                  </a:lnTo>
                  <a:lnTo>
                    <a:pt x="1081" y="113"/>
                  </a:lnTo>
                  <a:lnTo>
                    <a:pt x="1078" y="117"/>
                  </a:lnTo>
                  <a:lnTo>
                    <a:pt x="1078" y="120"/>
                  </a:lnTo>
                  <a:lnTo>
                    <a:pt x="1074" y="120"/>
                  </a:lnTo>
                  <a:lnTo>
                    <a:pt x="1070" y="124"/>
                  </a:lnTo>
                  <a:lnTo>
                    <a:pt x="1067" y="124"/>
                  </a:lnTo>
                  <a:lnTo>
                    <a:pt x="1067" y="120"/>
                  </a:lnTo>
                  <a:lnTo>
                    <a:pt x="1063" y="113"/>
                  </a:lnTo>
                  <a:lnTo>
                    <a:pt x="1063" y="106"/>
                  </a:lnTo>
                  <a:lnTo>
                    <a:pt x="1063" y="103"/>
                  </a:lnTo>
                  <a:lnTo>
                    <a:pt x="1060" y="103"/>
                  </a:lnTo>
                  <a:lnTo>
                    <a:pt x="1056" y="103"/>
                  </a:lnTo>
                  <a:lnTo>
                    <a:pt x="1053" y="106"/>
                  </a:lnTo>
                  <a:lnTo>
                    <a:pt x="1053" y="106"/>
                  </a:lnTo>
                  <a:lnTo>
                    <a:pt x="1049" y="106"/>
                  </a:lnTo>
                  <a:lnTo>
                    <a:pt x="1042" y="103"/>
                  </a:lnTo>
                  <a:lnTo>
                    <a:pt x="1039" y="99"/>
                  </a:lnTo>
                  <a:lnTo>
                    <a:pt x="1039" y="99"/>
                  </a:lnTo>
                  <a:lnTo>
                    <a:pt x="1035" y="95"/>
                  </a:lnTo>
                  <a:lnTo>
                    <a:pt x="1039" y="92"/>
                  </a:lnTo>
                  <a:lnTo>
                    <a:pt x="1042" y="85"/>
                  </a:lnTo>
                  <a:lnTo>
                    <a:pt x="1042" y="78"/>
                  </a:lnTo>
                  <a:lnTo>
                    <a:pt x="1046" y="71"/>
                  </a:lnTo>
                  <a:lnTo>
                    <a:pt x="1046" y="64"/>
                  </a:lnTo>
                  <a:lnTo>
                    <a:pt x="1046" y="64"/>
                  </a:lnTo>
                  <a:lnTo>
                    <a:pt x="1039" y="60"/>
                  </a:lnTo>
                  <a:lnTo>
                    <a:pt x="1039" y="53"/>
                  </a:lnTo>
                  <a:lnTo>
                    <a:pt x="1035" y="50"/>
                  </a:lnTo>
                  <a:lnTo>
                    <a:pt x="1035" y="46"/>
                  </a:lnTo>
                  <a:lnTo>
                    <a:pt x="1035" y="43"/>
                  </a:lnTo>
                  <a:lnTo>
                    <a:pt x="1035" y="39"/>
                  </a:lnTo>
                  <a:lnTo>
                    <a:pt x="1035" y="32"/>
                  </a:lnTo>
                  <a:lnTo>
                    <a:pt x="1032" y="25"/>
                  </a:lnTo>
                  <a:lnTo>
                    <a:pt x="1025" y="18"/>
                  </a:lnTo>
                  <a:lnTo>
                    <a:pt x="1021" y="14"/>
                  </a:lnTo>
                  <a:lnTo>
                    <a:pt x="1018" y="11"/>
                  </a:lnTo>
                  <a:lnTo>
                    <a:pt x="1014" y="7"/>
                  </a:lnTo>
                  <a:lnTo>
                    <a:pt x="1014" y="4"/>
                  </a:lnTo>
                  <a:lnTo>
                    <a:pt x="1011" y="0"/>
                  </a:lnTo>
                  <a:lnTo>
                    <a:pt x="1007" y="0"/>
                  </a:lnTo>
                  <a:lnTo>
                    <a:pt x="1004" y="0"/>
                  </a:lnTo>
                  <a:lnTo>
                    <a:pt x="1004" y="4"/>
                  </a:lnTo>
                  <a:lnTo>
                    <a:pt x="1000" y="4"/>
                  </a:lnTo>
                  <a:lnTo>
                    <a:pt x="996" y="4"/>
                  </a:lnTo>
                  <a:lnTo>
                    <a:pt x="996" y="7"/>
                  </a:lnTo>
                  <a:lnTo>
                    <a:pt x="993" y="14"/>
                  </a:lnTo>
                  <a:lnTo>
                    <a:pt x="993" y="18"/>
                  </a:lnTo>
                  <a:lnTo>
                    <a:pt x="993" y="25"/>
                  </a:lnTo>
                  <a:lnTo>
                    <a:pt x="993" y="25"/>
                  </a:lnTo>
                  <a:lnTo>
                    <a:pt x="982" y="32"/>
                  </a:lnTo>
                  <a:lnTo>
                    <a:pt x="979" y="43"/>
                  </a:lnTo>
                  <a:lnTo>
                    <a:pt x="979" y="50"/>
                  </a:lnTo>
                  <a:lnTo>
                    <a:pt x="979" y="53"/>
                  </a:lnTo>
                  <a:lnTo>
                    <a:pt x="979" y="57"/>
                  </a:lnTo>
                  <a:lnTo>
                    <a:pt x="979" y="67"/>
                  </a:lnTo>
                  <a:lnTo>
                    <a:pt x="982" y="74"/>
                  </a:lnTo>
                  <a:lnTo>
                    <a:pt x="986" y="81"/>
                  </a:lnTo>
                  <a:lnTo>
                    <a:pt x="993" y="88"/>
                  </a:lnTo>
                  <a:lnTo>
                    <a:pt x="996" y="92"/>
                  </a:lnTo>
                  <a:lnTo>
                    <a:pt x="1004" y="92"/>
                  </a:lnTo>
                  <a:lnTo>
                    <a:pt x="1007" y="92"/>
                  </a:lnTo>
                  <a:lnTo>
                    <a:pt x="1007" y="92"/>
                  </a:lnTo>
                  <a:lnTo>
                    <a:pt x="1000" y="99"/>
                  </a:lnTo>
                  <a:lnTo>
                    <a:pt x="1000" y="106"/>
                  </a:lnTo>
                  <a:lnTo>
                    <a:pt x="1000" y="113"/>
                  </a:lnTo>
                  <a:lnTo>
                    <a:pt x="1004" y="117"/>
                  </a:lnTo>
                  <a:lnTo>
                    <a:pt x="1007" y="120"/>
                  </a:lnTo>
                  <a:lnTo>
                    <a:pt x="1011" y="120"/>
                  </a:lnTo>
                  <a:lnTo>
                    <a:pt x="1014" y="124"/>
                  </a:lnTo>
                  <a:lnTo>
                    <a:pt x="1014" y="124"/>
                  </a:lnTo>
                  <a:lnTo>
                    <a:pt x="1021" y="124"/>
                  </a:lnTo>
                  <a:lnTo>
                    <a:pt x="1021" y="127"/>
                  </a:lnTo>
                  <a:lnTo>
                    <a:pt x="1025" y="131"/>
                  </a:lnTo>
                  <a:lnTo>
                    <a:pt x="1021" y="134"/>
                  </a:lnTo>
                  <a:lnTo>
                    <a:pt x="1021" y="138"/>
                  </a:lnTo>
                  <a:lnTo>
                    <a:pt x="1021" y="138"/>
                  </a:lnTo>
                  <a:lnTo>
                    <a:pt x="1018" y="141"/>
                  </a:lnTo>
                  <a:lnTo>
                    <a:pt x="1011" y="145"/>
                  </a:lnTo>
                  <a:lnTo>
                    <a:pt x="1004" y="148"/>
                  </a:lnTo>
                  <a:lnTo>
                    <a:pt x="996" y="152"/>
                  </a:lnTo>
                  <a:lnTo>
                    <a:pt x="989" y="155"/>
                  </a:lnTo>
                  <a:lnTo>
                    <a:pt x="986" y="159"/>
                  </a:lnTo>
                  <a:lnTo>
                    <a:pt x="982" y="159"/>
                  </a:lnTo>
                  <a:lnTo>
                    <a:pt x="975" y="159"/>
                  </a:lnTo>
                  <a:lnTo>
                    <a:pt x="972" y="159"/>
                  </a:lnTo>
                  <a:lnTo>
                    <a:pt x="972" y="159"/>
                  </a:lnTo>
                  <a:lnTo>
                    <a:pt x="972" y="155"/>
                  </a:lnTo>
                  <a:lnTo>
                    <a:pt x="972" y="155"/>
                  </a:lnTo>
                  <a:lnTo>
                    <a:pt x="975" y="131"/>
                  </a:lnTo>
                  <a:lnTo>
                    <a:pt x="958" y="131"/>
                  </a:lnTo>
                  <a:lnTo>
                    <a:pt x="947" y="131"/>
                  </a:lnTo>
                  <a:lnTo>
                    <a:pt x="944" y="131"/>
                  </a:lnTo>
                  <a:lnTo>
                    <a:pt x="940" y="134"/>
                  </a:lnTo>
                  <a:lnTo>
                    <a:pt x="940" y="134"/>
                  </a:lnTo>
                  <a:lnTo>
                    <a:pt x="940" y="134"/>
                  </a:lnTo>
                  <a:lnTo>
                    <a:pt x="940" y="148"/>
                  </a:lnTo>
                  <a:lnTo>
                    <a:pt x="940" y="155"/>
                  </a:lnTo>
                  <a:lnTo>
                    <a:pt x="940" y="159"/>
                  </a:lnTo>
                  <a:lnTo>
                    <a:pt x="937" y="162"/>
                  </a:lnTo>
                  <a:lnTo>
                    <a:pt x="937" y="162"/>
                  </a:lnTo>
                  <a:lnTo>
                    <a:pt x="933" y="162"/>
                  </a:lnTo>
                  <a:lnTo>
                    <a:pt x="930" y="159"/>
                  </a:lnTo>
                  <a:lnTo>
                    <a:pt x="930" y="159"/>
                  </a:lnTo>
                  <a:lnTo>
                    <a:pt x="930" y="159"/>
                  </a:lnTo>
                  <a:lnTo>
                    <a:pt x="923" y="155"/>
                  </a:lnTo>
                  <a:lnTo>
                    <a:pt x="919" y="152"/>
                  </a:lnTo>
                  <a:lnTo>
                    <a:pt x="912" y="152"/>
                  </a:lnTo>
                  <a:lnTo>
                    <a:pt x="912" y="155"/>
                  </a:lnTo>
                  <a:lnTo>
                    <a:pt x="908" y="155"/>
                  </a:lnTo>
                  <a:lnTo>
                    <a:pt x="908" y="155"/>
                  </a:lnTo>
                  <a:lnTo>
                    <a:pt x="901" y="162"/>
                  </a:lnTo>
                  <a:lnTo>
                    <a:pt x="894" y="162"/>
                  </a:lnTo>
                  <a:lnTo>
                    <a:pt x="891" y="162"/>
                  </a:lnTo>
                  <a:lnTo>
                    <a:pt x="887" y="162"/>
                  </a:lnTo>
                  <a:lnTo>
                    <a:pt x="887" y="159"/>
                  </a:lnTo>
                  <a:lnTo>
                    <a:pt x="884" y="155"/>
                  </a:lnTo>
                  <a:lnTo>
                    <a:pt x="884" y="155"/>
                  </a:lnTo>
                  <a:lnTo>
                    <a:pt x="880" y="148"/>
                  </a:lnTo>
                  <a:lnTo>
                    <a:pt x="877" y="141"/>
                  </a:lnTo>
                  <a:lnTo>
                    <a:pt x="873" y="141"/>
                  </a:lnTo>
                  <a:lnTo>
                    <a:pt x="870" y="141"/>
                  </a:lnTo>
                  <a:lnTo>
                    <a:pt x="866" y="145"/>
                  </a:lnTo>
                  <a:lnTo>
                    <a:pt x="866" y="145"/>
                  </a:lnTo>
                  <a:lnTo>
                    <a:pt x="856" y="141"/>
                  </a:lnTo>
                  <a:lnTo>
                    <a:pt x="852" y="138"/>
                  </a:lnTo>
                  <a:lnTo>
                    <a:pt x="849" y="134"/>
                  </a:lnTo>
                  <a:lnTo>
                    <a:pt x="845" y="131"/>
                  </a:lnTo>
                  <a:lnTo>
                    <a:pt x="845" y="127"/>
                  </a:lnTo>
                  <a:lnTo>
                    <a:pt x="845" y="127"/>
                  </a:lnTo>
                  <a:lnTo>
                    <a:pt x="845" y="120"/>
                  </a:lnTo>
                  <a:lnTo>
                    <a:pt x="841" y="117"/>
                  </a:lnTo>
                  <a:lnTo>
                    <a:pt x="838" y="117"/>
                  </a:lnTo>
                  <a:lnTo>
                    <a:pt x="834" y="117"/>
                  </a:lnTo>
                  <a:lnTo>
                    <a:pt x="831" y="117"/>
                  </a:lnTo>
                  <a:lnTo>
                    <a:pt x="831" y="117"/>
                  </a:lnTo>
                  <a:lnTo>
                    <a:pt x="820" y="117"/>
                  </a:lnTo>
                  <a:lnTo>
                    <a:pt x="813" y="120"/>
                  </a:lnTo>
                  <a:lnTo>
                    <a:pt x="806" y="124"/>
                  </a:lnTo>
                  <a:lnTo>
                    <a:pt x="806" y="127"/>
                  </a:lnTo>
                  <a:lnTo>
                    <a:pt x="803" y="131"/>
                  </a:lnTo>
                  <a:lnTo>
                    <a:pt x="803" y="138"/>
                  </a:lnTo>
                  <a:lnTo>
                    <a:pt x="803" y="141"/>
                  </a:lnTo>
                  <a:lnTo>
                    <a:pt x="806" y="141"/>
                  </a:lnTo>
                  <a:lnTo>
                    <a:pt x="806" y="145"/>
                  </a:lnTo>
                  <a:lnTo>
                    <a:pt x="810" y="148"/>
                  </a:lnTo>
                  <a:lnTo>
                    <a:pt x="810" y="152"/>
                  </a:lnTo>
                  <a:lnTo>
                    <a:pt x="810" y="155"/>
                  </a:lnTo>
                  <a:lnTo>
                    <a:pt x="806" y="159"/>
                  </a:lnTo>
                  <a:lnTo>
                    <a:pt x="806" y="162"/>
                  </a:lnTo>
                  <a:lnTo>
                    <a:pt x="806" y="162"/>
                  </a:lnTo>
                  <a:lnTo>
                    <a:pt x="806" y="191"/>
                  </a:lnTo>
                  <a:lnTo>
                    <a:pt x="803" y="194"/>
                  </a:lnTo>
                  <a:lnTo>
                    <a:pt x="799" y="198"/>
                  </a:lnTo>
                  <a:lnTo>
                    <a:pt x="799" y="198"/>
                  </a:lnTo>
                  <a:lnTo>
                    <a:pt x="799" y="198"/>
                  </a:lnTo>
                  <a:lnTo>
                    <a:pt x="799" y="198"/>
                  </a:lnTo>
                  <a:lnTo>
                    <a:pt x="796" y="187"/>
                  </a:lnTo>
                  <a:lnTo>
                    <a:pt x="792" y="176"/>
                  </a:lnTo>
                  <a:lnTo>
                    <a:pt x="785" y="166"/>
                  </a:lnTo>
                  <a:lnTo>
                    <a:pt x="782" y="159"/>
                  </a:lnTo>
                  <a:lnTo>
                    <a:pt x="778" y="152"/>
                  </a:lnTo>
                  <a:lnTo>
                    <a:pt x="775" y="145"/>
                  </a:lnTo>
                  <a:lnTo>
                    <a:pt x="771" y="145"/>
                  </a:lnTo>
                  <a:lnTo>
                    <a:pt x="768" y="148"/>
                  </a:lnTo>
                  <a:lnTo>
                    <a:pt x="768" y="152"/>
                  </a:lnTo>
                  <a:lnTo>
                    <a:pt x="764" y="155"/>
                  </a:lnTo>
                  <a:lnTo>
                    <a:pt x="764" y="159"/>
                  </a:lnTo>
                  <a:lnTo>
                    <a:pt x="760" y="159"/>
                  </a:lnTo>
                  <a:lnTo>
                    <a:pt x="757" y="159"/>
                  </a:lnTo>
                  <a:lnTo>
                    <a:pt x="750" y="155"/>
                  </a:lnTo>
                  <a:lnTo>
                    <a:pt x="743" y="155"/>
                  </a:lnTo>
                  <a:lnTo>
                    <a:pt x="736" y="159"/>
                  </a:lnTo>
                  <a:lnTo>
                    <a:pt x="732" y="159"/>
                  </a:lnTo>
                  <a:lnTo>
                    <a:pt x="722" y="159"/>
                  </a:lnTo>
                  <a:lnTo>
                    <a:pt x="715" y="155"/>
                  </a:lnTo>
                  <a:lnTo>
                    <a:pt x="711" y="155"/>
                  </a:lnTo>
                  <a:lnTo>
                    <a:pt x="711" y="152"/>
                  </a:lnTo>
                  <a:lnTo>
                    <a:pt x="715" y="148"/>
                  </a:lnTo>
                  <a:lnTo>
                    <a:pt x="715" y="148"/>
                  </a:lnTo>
                  <a:lnTo>
                    <a:pt x="718" y="145"/>
                  </a:lnTo>
                  <a:lnTo>
                    <a:pt x="718" y="145"/>
                  </a:lnTo>
                  <a:lnTo>
                    <a:pt x="725" y="138"/>
                  </a:lnTo>
                  <a:lnTo>
                    <a:pt x="725" y="131"/>
                  </a:lnTo>
                  <a:lnTo>
                    <a:pt x="725" y="124"/>
                  </a:lnTo>
                  <a:lnTo>
                    <a:pt x="725" y="120"/>
                  </a:lnTo>
                  <a:lnTo>
                    <a:pt x="722" y="117"/>
                  </a:lnTo>
                  <a:lnTo>
                    <a:pt x="718" y="113"/>
                  </a:lnTo>
                  <a:lnTo>
                    <a:pt x="715" y="113"/>
                  </a:lnTo>
                  <a:lnTo>
                    <a:pt x="715" y="113"/>
                  </a:lnTo>
                  <a:lnTo>
                    <a:pt x="708" y="106"/>
                  </a:lnTo>
                  <a:lnTo>
                    <a:pt x="704" y="106"/>
                  </a:lnTo>
                  <a:lnTo>
                    <a:pt x="704" y="106"/>
                  </a:lnTo>
                  <a:lnTo>
                    <a:pt x="701" y="106"/>
                  </a:lnTo>
                  <a:lnTo>
                    <a:pt x="701" y="110"/>
                  </a:lnTo>
                  <a:lnTo>
                    <a:pt x="701" y="110"/>
                  </a:lnTo>
                  <a:lnTo>
                    <a:pt x="701" y="113"/>
                  </a:lnTo>
                  <a:lnTo>
                    <a:pt x="701" y="117"/>
                  </a:lnTo>
                  <a:lnTo>
                    <a:pt x="701" y="120"/>
                  </a:lnTo>
                  <a:lnTo>
                    <a:pt x="697" y="120"/>
                  </a:lnTo>
                  <a:lnTo>
                    <a:pt x="697" y="120"/>
                  </a:lnTo>
                  <a:lnTo>
                    <a:pt x="694" y="117"/>
                  </a:lnTo>
                  <a:lnTo>
                    <a:pt x="690" y="117"/>
                  </a:lnTo>
                  <a:lnTo>
                    <a:pt x="690" y="117"/>
                  </a:lnTo>
                  <a:lnTo>
                    <a:pt x="672" y="99"/>
                  </a:lnTo>
                  <a:lnTo>
                    <a:pt x="655" y="88"/>
                  </a:lnTo>
                  <a:lnTo>
                    <a:pt x="641" y="81"/>
                  </a:lnTo>
                  <a:lnTo>
                    <a:pt x="634" y="81"/>
                  </a:lnTo>
                  <a:lnTo>
                    <a:pt x="620" y="78"/>
                  </a:lnTo>
                  <a:lnTo>
                    <a:pt x="609" y="74"/>
                  </a:lnTo>
                  <a:lnTo>
                    <a:pt x="605" y="71"/>
                  </a:lnTo>
                  <a:lnTo>
                    <a:pt x="602" y="71"/>
                  </a:lnTo>
                  <a:lnTo>
                    <a:pt x="602" y="71"/>
                  </a:lnTo>
                  <a:lnTo>
                    <a:pt x="595" y="67"/>
                  </a:lnTo>
                  <a:lnTo>
                    <a:pt x="591" y="67"/>
                  </a:lnTo>
                  <a:lnTo>
                    <a:pt x="591" y="67"/>
                  </a:lnTo>
                  <a:lnTo>
                    <a:pt x="588" y="71"/>
                  </a:lnTo>
                  <a:lnTo>
                    <a:pt x="588" y="74"/>
                  </a:lnTo>
                  <a:lnTo>
                    <a:pt x="591" y="78"/>
                  </a:lnTo>
                  <a:lnTo>
                    <a:pt x="591" y="81"/>
                  </a:lnTo>
                  <a:lnTo>
                    <a:pt x="591" y="81"/>
                  </a:lnTo>
                  <a:lnTo>
                    <a:pt x="588" y="88"/>
                  </a:lnTo>
                  <a:lnTo>
                    <a:pt x="584" y="88"/>
                  </a:lnTo>
                  <a:lnTo>
                    <a:pt x="584" y="88"/>
                  </a:lnTo>
                  <a:lnTo>
                    <a:pt x="581" y="85"/>
                  </a:lnTo>
                  <a:lnTo>
                    <a:pt x="581" y="85"/>
                  </a:lnTo>
                  <a:lnTo>
                    <a:pt x="577" y="81"/>
                  </a:lnTo>
                  <a:lnTo>
                    <a:pt x="574" y="74"/>
                  </a:lnTo>
                  <a:lnTo>
                    <a:pt x="570" y="67"/>
                  </a:lnTo>
                  <a:lnTo>
                    <a:pt x="567" y="60"/>
                  </a:lnTo>
                  <a:lnTo>
                    <a:pt x="563" y="57"/>
                  </a:lnTo>
                  <a:lnTo>
                    <a:pt x="560" y="53"/>
                  </a:lnTo>
                  <a:lnTo>
                    <a:pt x="556" y="50"/>
                  </a:lnTo>
                  <a:lnTo>
                    <a:pt x="553" y="46"/>
                  </a:lnTo>
                  <a:lnTo>
                    <a:pt x="549" y="46"/>
                  </a:lnTo>
                  <a:lnTo>
                    <a:pt x="546" y="46"/>
                  </a:lnTo>
                  <a:lnTo>
                    <a:pt x="546" y="50"/>
                  </a:lnTo>
                  <a:lnTo>
                    <a:pt x="546" y="53"/>
                  </a:lnTo>
                  <a:lnTo>
                    <a:pt x="549" y="57"/>
                  </a:lnTo>
                  <a:lnTo>
                    <a:pt x="549" y="57"/>
                  </a:lnTo>
                  <a:lnTo>
                    <a:pt x="549" y="60"/>
                  </a:lnTo>
                  <a:lnTo>
                    <a:pt x="546" y="67"/>
                  </a:lnTo>
                  <a:lnTo>
                    <a:pt x="542" y="71"/>
                  </a:lnTo>
                  <a:lnTo>
                    <a:pt x="539" y="71"/>
                  </a:lnTo>
                  <a:lnTo>
                    <a:pt x="535" y="71"/>
                  </a:lnTo>
                  <a:lnTo>
                    <a:pt x="535" y="67"/>
                  </a:lnTo>
                  <a:lnTo>
                    <a:pt x="531" y="67"/>
                  </a:lnTo>
                  <a:lnTo>
                    <a:pt x="531" y="64"/>
                  </a:lnTo>
                  <a:lnTo>
                    <a:pt x="524" y="60"/>
                  </a:lnTo>
                  <a:lnTo>
                    <a:pt x="521" y="60"/>
                  </a:lnTo>
                  <a:lnTo>
                    <a:pt x="517" y="64"/>
                  </a:lnTo>
                  <a:lnTo>
                    <a:pt x="514" y="67"/>
                  </a:lnTo>
                  <a:lnTo>
                    <a:pt x="514" y="67"/>
                  </a:lnTo>
                  <a:lnTo>
                    <a:pt x="510" y="71"/>
                  </a:lnTo>
                  <a:lnTo>
                    <a:pt x="507" y="74"/>
                  </a:lnTo>
                  <a:lnTo>
                    <a:pt x="503" y="78"/>
                  </a:lnTo>
                  <a:lnTo>
                    <a:pt x="500" y="81"/>
                  </a:lnTo>
                  <a:lnTo>
                    <a:pt x="500" y="81"/>
                  </a:lnTo>
                  <a:lnTo>
                    <a:pt x="493" y="81"/>
                  </a:lnTo>
                  <a:lnTo>
                    <a:pt x="482" y="85"/>
                  </a:lnTo>
                  <a:lnTo>
                    <a:pt x="475" y="92"/>
                  </a:lnTo>
                  <a:lnTo>
                    <a:pt x="465" y="95"/>
                  </a:lnTo>
                  <a:lnTo>
                    <a:pt x="461" y="103"/>
                  </a:lnTo>
                  <a:lnTo>
                    <a:pt x="454" y="106"/>
                  </a:lnTo>
                  <a:lnTo>
                    <a:pt x="454" y="106"/>
                  </a:lnTo>
                  <a:lnTo>
                    <a:pt x="447" y="113"/>
                  </a:lnTo>
                  <a:lnTo>
                    <a:pt x="440" y="117"/>
                  </a:lnTo>
                  <a:lnTo>
                    <a:pt x="433" y="117"/>
                  </a:lnTo>
                  <a:lnTo>
                    <a:pt x="429" y="113"/>
                  </a:lnTo>
                  <a:lnTo>
                    <a:pt x="426" y="113"/>
                  </a:lnTo>
                  <a:lnTo>
                    <a:pt x="422" y="110"/>
                  </a:lnTo>
                  <a:lnTo>
                    <a:pt x="415" y="106"/>
                  </a:lnTo>
                  <a:lnTo>
                    <a:pt x="408" y="99"/>
                  </a:lnTo>
                  <a:lnTo>
                    <a:pt x="401" y="95"/>
                  </a:lnTo>
                  <a:lnTo>
                    <a:pt x="398" y="92"/>
                  </a:lnTo>
                  <a:lnTo>
                    <a:pt x="391" y="88"/>
                  </a:lnTo>
                  <a:lnTo>
                    <a:pt x="391" y="88"/>
                  </a:lnTo>
                  <a:lnTo>
                    <a:pt x="384" y="85"/>
                  </a:lnTo>
                  <a:lnTo>
                    <a:pt x="376" y="85"/>
                  </a:lnTo>
                  <a:lnTo>
                    <a:pt x="369" y="81"/>
                  </a:lnTo>
                  <a:lnTo>
                    <a:pt x="362" y="78"/>
                  </a:lnTo>
                  <a:lnTo>
                    <a:pt x="359" y="78"/>
                  </a:lnTo>
                  <a:lnTo>
                    <a:pt x="355" y="74"/>
                  </a:lnTo>
                  <a:lnTo>
                    <a:pt x="355" y="74"/>
                  </a:lnTo>
                  <a:lnTo>
                    <a:pt x="352" y="74"/>
                  </a:lnTo>
                  <a:lnTo>
                    <a:pt x="348" y="71"/>
                  </a:lnTo>
                  <a:lnTo>
                    <a:pt x="341" y="71"/>
                  </a:lnTo>
                  <a:lnTo>
                    <a:pt x="334" y="71"/>
                  </a:lnTo>
                  <a:lnTo>
                    <a:pt x="327" y="74"/>
                  </a:lnTo>
                  <a:lnTo>
                    <a:pt x="327" y="74"/>
                  </a:lnTo>
                  <a:lnTo>
                    <a:pt x="320" y="74"/>
                  </a:lnTo>
                  <a:lnTo>
                    <a:pt x="313" y="74"/>
                  </a:lnTo>
                  <a:lnTo>
                    <a:pt x="306" y="71"/>
                  </a:lnTo>
                  <a:lnTo>
                    <a:pt x="299" y="67"/>
                  </a:lnTo>
                  <a:lnTo>
                    <a:pt x="295" y="67"/>
                  </a:lnTo>
                  <a:lnTo>
                    <a:pt x="292" y="67"/>
                  </a:lnTo>
                  <a:lnTo>
                    <a:pt x="285" y="64"/>
                  </a:lnTo>
                  <a:lnTo>
                    <a:pt x="278" y="64"/>
                  </a:lnTo>
                  <a:lnTo>
                    <a:pt x="274" y="57"/>
                  </a:lnTo>
                  <a:lnTo>
                    <a:pt x="274" y="57"/>
                  </a:lnTo>
                  <a:lnTo>
                    <a:pt x="271" y="53"/>
                  </a:lnTo>
                  <a:lnTo>
                    <a:pt x="264" y="53"/>
                  </a:lnTo>
                  <a:lnTo>
                    <a:pt x="260" y="50"/>
                  </a:lnTo>
                  <a:lnTo>
                    <a:pt x="257" y="50"/>
                  </a:lnTo>
                  <a:lnTo>
                    <a:pt x="253" y="50"/>
                  </a:lnTo>
                  <a:lnTo>
                    <a:pt x="250" y="46"/>
                  </a:lnTo>
                  <a:lnTo>
                    <a:pt x="243" y="46"/>
                  </a:lnTo>
                  <a:lnTo>
                    <a:pt x="243" y="46"/>
                  </a:lnTo>
                  <a:lnTo>
                    <a:pt x="243" y="53"/>
                  </a:lnTo>
                  <a:lnTo>
                    <a:pt x="243" y="57"/>
                  </a:lnTo>
                  <a:lnTo>
                    <a:pt x="243" y="60"/>
                  </a:lnTo>
                  <a:lnTo>
                    <a:pt x="243" y="64"/>
                  </a:lnTo>
                  <a:lnTo>
                    <a:pt x="239" y="64"/>
                  </a:lnTo>
                  <a:lnTo>
                    <a:pt x="236" y="60"/>
                  </a:lnTo>
                  <a:lnTo>
                    <a:pt x="228" y="57"/>
                  </a:lnTo>
                  <a:lnTo>
                    <a:pt x="225" y="50"/>
                  </a:lnTo>
                  <a:lnTo>
                    <a:pt x="218" y="46"/>
                  </a:lnTo>
                  <a:lnTo>
                    <a:pt x="214" y="43"/>
                  </a:lnTo>
                  <a:lnTo>
                    <a:pt x="207" y="39"/>
                  </a:lnTo>
                  <a:lnTo>
                    <a:pt x="197" y="36"/>
                  </a:lnTo>
                  <a:lnTo>
                    <a:pt x="190" y="32"/>
                  </a:lnTo>
                  <a:lnTo>
                    <a:pt x="186" y="29"/>
                  </a:lnTo>
                  <a:lnTo>
                    <a:pt x="186" y="29"/>
                  </a:lnTo>
                  <a:lnTo>
                    <a:pt x="183" y="29"/>
                  </a:lnTo>
                  <a:lnTo>
                    <a:pt x="179" y="25"/>
                  </a:lnTo>
                  <a:lnTo>
                    <a:pt x="172" y="25"/>
                  </a:lnTo>
                  <a:lnTo>
                    <a:pt x="165" y="21"/>
                  </a:lnTo>
                  <a:lnTo>
                    <a:pt x="155" y="25"/>
                  </a:lnTo>
                  <a:lnTo>
                    <a:pt x="140" y="29"/>
                  </a:lnTo>
                  <a:lnTo>
                    <a:pt x="133" y="32"/>
                  </a:lnTo>
                  <a:lnTo>
                    <a:pt x="126" y="36"/>
                  </a:lnTo>
                  <a:lnTo>
                    <a:pt x="123" y="36"/>
                  </a:lnTo>
                  <a:lnTo>
                    <a:pt x="119" y="36"/>
                  </a:lnTo>
                  <a:lnTo>
                    <a:pt x="116" y="36"/>
                  </a:lnTo>
                  <a:lnTo>
                    <a:pt x="112" y="36"/>
                  </a:lnTo>
                  <a:lnTo>
                    <a:pt x="109" y="36"/>
                  </a:lnTo>
                  <a:lnTo>
                    <a:pt x="102" y="39"/>
                  </a:lnTo>
                  <a:lnTo>
                    <a:pt x="95" y="43"/>
                  </a:lnTo>
                  <a:lnTo>
                    <a:pt x="91" y="46"/>
                  </a:lnTo>
                  <a:lnTo>
                    <a:pt x="88" y="53"/>
                  </a:lnTo>
                  <a:lnTo>
                    <a:pt x="84" y="60"/>
                  </a:lnTo>
                  <a:lnTo>
                    <a:pt x="81" y="67"/>
                  </a:lnTo>
                  <a:lnTo>
                    <a:pt x="77" y="78"/>
                  </a:lnTo>
                  <a:lnTo>
                    <a:pt x="70" y="85"/>
                  </a:lnTo>
                  <a:lnTo>
                    <a:pt x="66" y="95"/>
                  </a:lnTo>
                  <a:lnTo>
                    <a:pt x="59" y="99"/>
                  </a:lnTo>
                  <a:lnTo>
                    <a:pt x="52" y="103"/>
                  </a:lnTo>
                  <a:lnTo>
                    <a:pt x="42" y="103"/>
                  </a:lnTo>
                  <a:lnTo>
                    <a:pt x="31" y="106"/>
                  </a:lnTo>
                  <a:lnTo>
                    <a:pt x="24" y="110"/>
                  </a:lnTo>
                  <a:lnTo>
                    <a:pt x="21" y="113"/>
                  </a:lnTo>
                  <a:lnTo>
                    <a:pt x="17" y="120"/>
                  </a:lnTo>
                  <a:lnTo>
                    <a:pt x="17" y="127"/>
                  </a:lnTo>
                  <a:lnTo>
                    <a:pt x="21" y="134"/>
                  </a:lnTo>
                  <a:lnTo>
                    <a:pt x="24" y="138"/>
                  </a:lnTo>
                  <a:lnTo>
                    <a:pt x="31" y="145"/>
                  </a:lnTo>
                  <a:lnTo>
                    <a:pt x="38" y="152"/>
                  </a:lnTo>
                  <a:lnTo>
                    <a:pt x="52" y="166"/>
                  </a:lnTo>
                  <a:lnTo>
                    <a:pt x="70" y="184"/>
                  </a:lnTo>
                  <a:lnTo>
                    <a:pt x="77" y="198"/>
                  </a:lnTo>
                  <a:lnTo>
                    <a:pt x="77" y="212"/>
                  </a:lnTo>
                  <a:lnTo>
                    <a:pt x="70" y="215"/>
                  </a:lnTo>
                  <a:lnTo>
                    <a:pt x="66" y="215"/>
                  </a:lnTo>
                  <a:lnTo>
                    <a:pt x="59" y="212"/>
                  </a:lnTo>
                  <a:lnTo>
                    <a:pt x="56" y="208"/>
                  </a:lnTo>
                  <a:lnTo>
                    <a:pt x="52" y="205"/>
                  </a:lnTo>
                  <a:lnTo>
                    <a:pt x="49" y="201"/>
                  </a:lnTo>
                  <a:lnTo>
                    <a:pt x="42" y="201"/>
                  </a:lnTo>
                  <a:lnTo>
                    <a:pt x="31" y="201"/>
                  </a:lnTo>
                  <a:lnTo>
                    <a:pt x="24" y="205"/>
                  </a:lnTo>
                  <a:lnTo>
                    <a:pt x="14" y="208"/>
                  </a:lnTo>
                  <a:lnTo>
                    <a:pt x="7" y="215"/>
                  </a:lnTo>
                  <a:lnTo>
                    <a:pt x="3" y="226"/>
                  </a:lnTo>
                  <a:lnTo>
                    <a:pt x="0" y="233"/>
                  </a:lnTo>
                  <a:lnTo>
                    <a:pt x="0" y="240"/>
                  </a:lnTo>
                  <a:lnTo>
                    <a:pt x="0" y="247"/>
                  </a:lnTo>
                  <a:lnTo>
                    <a:pt x="7" y="254"/>
                  </a:lnTo>
                  <a:lnTo>
                    <a:pt x="28" y="261"/>
                  </a:lnTo>
                  <a:lnTo>
                    <a:pt x="45" y="268"/>
                  </a:lnTo>
                  <a:lnTo>
                    <a:pt x="66" y="265"/>
                  </a:lnTo>
                  <a:lnTo>
                    <a:pt x="66" y="265"/>
                  </a:lnTo>
                  <a:lnTo>
                    <a:pt x="70" y="265"/>
                  </a:lnTo>
                  <a:lnTo>
                    <a:pt x="73" y="261"/>
                  </a:lnTo>
                  <a:lnTo>
                    <a:pt x="81" y="258"/>
                  </a:lnTo>
                  <a:lnTo>
                    <a:pt x="84" y="258"/>
                  </a:lnTo>
                  <a:lnTo>
                    <a:pt x="91" y="258"/>
                  </a:lnTo>
                  <a:lnTo>
                    <a:pt x="95" y="258"/>
                  </a:lnTo>
                  <a:lnTo>
                    <a:pt x="95" y="261"/>
                  </a:lnTo>
                  <a:lnTo>
                    <a:pt x="91" y="265"/>
                  </a:lnTo>
                  <a:lnTo>
                    <a:pt x="91" y="268"/>
                  </a:lnTo>
                  <a:lnTo>
                    <a:pt x="88" y="268"/>
                  </a:lnTo>
                  <a:lnTo>
                    <a:pt x="88" y="275"/>
                  </a:lnTo>
                  <a:lnTo>
                    <a:pt x="91" y="279"/>
                  </a:lnTo>
                  <a:lnTo>
                    <a:pt x="95" y="282"/>
                  </a:lnTo>
                  <a:lnTo>
                    <a:pt x="95" y="286"/>
                  </a:lnTo>
                  <a:lnTo>
                    <a:pt x="95" y="289"/>
                  </a:lnTo>
                  <a:lnTo>
                    <a:pt x="91" y="293"/>
                  </a:lnTo>
                  <a:lnTo>
                    <a:pt x="84" y="296"/>
                  </a:lnTo>
                  <a:lnTo>
                    <a:pt x="77" y="300"/>
                  </a:lnTo>
                  <a:lnTo>
                    <a:pt x="70" y="303"/>
                  </a:lnTo>
                  <a:lnTo>
                    <a:pt x="63" y="307"/>
                  </a:lnTo>
                  <a:lnTo>
                    <a:pt x="59" y="310"/>
                  </a:lnTo>
                  <a:lnTo>
                    <a:pt x="56" y="317"/>
                  </a:lnTo>
                  <a:lnTo>
                    <a:pt x="56" y="324"/>
                  </a:lnTo>
                  <a:lnTo>
                    <a:pt x="56" y="324"/>
                  </a:lnTo>
                  <a:lnTo>
                    <a:pt x="56" y="324"/>
                  </a:lnTo>
                  <a:lnTo>
                    <a:pt x="56" y="324"/>
                  </a:lnTo>
                  <a:lnTo>
                    <a:pt x="56" y="324"/>
                  </a:lnTo>
                  <a:lnTo>
                    <a:pt x="52" y="328"/>
                  </a:lnTo>
                  <a:lnTo>
                    <a:pt x="45" y="332"/>
                  </a:lnTo>
                  <a:lnTo>
                    <a:pt x="38" y="335"/>
                  </a:lnTo>
                  <a:lnTo>
                    <a:pt x="28" y="342"/>
                  </a:lnTo>
                  <a:lnTo>
                    <a:pt x="17" y="349"/>
                  </a:lnTo>
                  <a:lnTo>
                    <a:pt x="14" y="353"/>
                  </a:lnTo>
                  <a:lnTo>
                    <a:pt x="17" y="360"/>
                  </a:lnTo>
                  <a:lnTo>
                    <a:pt x="21" y="367"/>
                  </a:lnTo>
                  <a:lnTo>
                    <a:pt x="24" y="367"/>
                  </a:lnTo>
                  <a:lnTo>
                    <a:pt x="28" y="370"/>
                  </a:lnTo>
                  <a:lnTo>
                    <a:pt x="35" y="374"/>
                  </a:lnTo>
                  <a:lnTo>
                    <a:pt x="38" y="374"/>
                  </a:lnTo>
                  <a:lnTo>
                    <a:pt x="38" y="377"/>
                  </a:lnTo>
                  <a:lnTo>
                    <a:pt x="38" y="381"/>
                  </a:lnTo>
                  <a:lnTo>
                    <a:pt x="38" y="388"/>
                  </a:lnTo>
                  <a:lnTo>
                    <a:pt x="38" y="395"/>
                  </a:lnTo>
                  <a:lnTo>
                    <a:pt x="42" y="402"/>
                  </a:lnTo>
                  <a:lnTo>
                    <a:pt x="49" y="405"/>
                  </a:lnTo>
                  <a:lnTo>
                    <a:pt x="52" y="405"/>
                  </a:lnTo>
                  <a:lnTo>
                    <a:pt x="59" y="405"/>
                  </a:lnTo>
                  <a:lnTo>
                    <a:pt x="66" y="405"/>
                  </a:lnTo>
                  <a:lnTo>
                    <a:pt x="70" y="405"/>
                  </a:lnTo>
                  <a:lnTo>
                    <a:pt x="70" y="409"/>
                  </a:lnTo>
                  <a:lnTo>
                    <a:pt x="73" y="413"/>
                  </a:lnTo>
                  <a:lnTo>
                    <a:pt x="77" y="423"/>
                  </a:lnTo>
                  <a:lnTo>
                    <a:pt x="77" y="430"/>
                  </a:lnTo>
                  <a:lnTo>
                    <a:pt x="77" y="434"/>
                  </a:lnTo>
                  <a:lnTo>
                    <a:pt x="81" y="434"/>
                  </a:lnTo>
                  <a:lnTo>
                    <a:pt x="84" y="434"/>
                  </a:lnTo>
                  <a:lnTo>
                    <a:pt x="91" y="434"/>
                  </a:lnTo>
                  <a:lnTo>
                    <a:pt x="95" y="427"/>
                  </a:lnTo>
                  <a:lnTo>
                    <a:pt x="95" y="427"/>
                  </a:lnTo>
                  <a:lnTo>
                    <a:pt x="98" y="427"/>
                  </a:lnTo>
                  <a:lnTo>
                    <a:pt x="102" y="427"/>
                  </a:lnTo>
                  <a:lnTo>
                    <a:pt x="102" y="430"/>
                  </a:lnTo>
                  <a:lnTo>
                    <a:pt x="105" y="434"/>
                  </a:lnTo>
                  <a:lnTo>
                    <a:pt x="105" y="437"/>
                  </a:lnTo>
                  <a:lnTo>
                    <a:pt x="105" y="437"/>
                  </a:lnTo>
                  <a:lnTo>
                    <a:pt x="109" y="441"/>
                  </a:lnTo>
                  <a:lnTo>
                    <a:pt x="112" y="444"/>
                  </a:lnTo>
                  <a:lnTo>
                    <a:pt x="116" y="444"/>
                  </a:lnTo>
                  <a:lnTo>
                    <a:pt x="119" y="444"/>
                  </a:lnTo>
                  <a:lnTo>
                    <a:pt x="126" y="437"/>
                  </a:lnTo>
                  <a:lnTo>
                    <a:pt x="126" y="437"/>
                  </a:lnTo>
                  <a:lnTo>
                    <a:pt x="130" y="434"/>
                  </a:lnTo>
                  <a:lnTo>
                    <a:pt x="133" y="430"/>
                  </a:lnTo>
                  <a:lnTo>
                    <a:pt x="137" y="427"/>
                  </a:lnTo>
                  <a:lnTo>
                    <a:pt x="140" y="427"/>
                  </a:lnTo>
                  <a:lnTo>
                    <a:pt x="144" y="427"/>
                  </a:lnTo>
                  <a:lnTo>
                    <a:pt x="144" y="430"/>
                  </a:lnTo>
                  <a:lnTo>
                    <a:pt x="144" y="434"/>
                  </a:lnTo>
                  <a:lnTo>
                    <a:pt x="144" y="437"/>
                  </a:lnTo>
                  <a:lnTo>
                    <a:pt x="140" y="448"/>
                  </a:lnTo>
                  <a:lnTo>
                    <a:pt x="137" y="458"/>
                  </a:lnTo>
                  <a:lnTo>
                    <a:pt x="133" y="465"/>
                  </a:lnTo>
                  <a:lnTo>
                    <a:pt x="130" y="465"/>
                  </a:lnTo>
                  <a:lnTo>
                    <a:pt x="126" y="469"/>
                  </a:lnTo>
                  <a:lnTo>
                    <a:pt x="119" y="476"/>
                  </a:lnTo>
                  <a:lnTo>
                    <a:pt x="112" y="483"/>
                  </a:lnTo>
                  <a:lnTo>
                    <a:pt x="102" y="490"/>
                  </a:lnTo>
                  <a:lnTo>
                    <a:pt x="95" y="497"/>
                  </a:lnTo>
                  <a:lnTo>
                    <a:pt x="88" y="504"/>
                  </a:lnTo>
                  <a:lnTo>
                    <a:pt x="88" y="504"/>
                  </a:lnTo>
                  <a:lnTo>
                    <a:pt x="81" y="508"/>
                  </a:lnTo>
                  <a:lnTo>
                    <a:pt x="77" y="511"/>
                  </a:lnTo>
                  <a:lnTo>
                    <a:pt x="70" y="518"/>
                  </a:lnTo>
                  <a:lnTo>
                    <a:pt x="66" y="525"/>
                  </a:lnTo>
                  <a:lnTo>
                    <a:pt x="66" y="525"/>
                  </a:lnTo>
                  <a:lnTo>
                    <a:pt x="73" y="522"/>
                  </a:lnTo>
                  <a:lnTo>
                    <a:pt x="81" y="518"/>
                  </a:lnTo>
                  <a:lnTo>
                    <a:pt x="88" y="518"/>
                  </a:lnTo>
                  <a:lnTo>
                    <a:pt x="98" y="515"/>
                  </a:lnTo>
                  <a:lnTo>
                    <a:pt x="116" y="508"/>
                  </a:lnTo>
                  <a:lnTo>
                    <a:pt x="133" y="494"/>
                  </a:lnTo>
                  <a:lnTo>
                    <a:pt x="155" y="476"/>
                  </a:lnTo>
                  <a:lnTo>
                    <a:pt x="169" y="458"/>
                  </a:lnTo>
                  <a:lnTo>
                    <a:pt x="169" y="458"/>
                  </a:lnTo>
                  <a:lnTo>
                    <a:pt x="172" y="455"/>
                  </a:lnTo>
                  <a:lnTo>
                    <a:pt x="179" y="451"/>
                  </a:lnTo>
                  <a:lnTo>
                    <a:pt x="186" y="448"/>
                  </a:lnTo>
                  <a:lnTo>
                    <a:pt x="190" y="444"/>
                  </a:lnTo>
                  <a:lnTo>
                    <a:pt x="193" y="437"/>
                  </a:lnTo>
                  <a:lnTo>
                    <a:pt x="193" y="434"/>
                  </a:lnTo>
                  <a:lnTo>
                    <a:pt x="190" y="427"/>
                  </a:lnTo>
                  <a:lnTo>
                    <a:pt x="190" y="427"/>
                  </a:lnTo>
                  <a:lnTo>
                    <a:pt x="186" y="427"/>
                  </a:lnTo>
                  <a:lnTo>
                    <a:pt x="186" y="423"/>
                  </a:lnTo>
                  <a:lnTo>
                    <a:pt x="186" y="420"/>
                  </a:lnTo>
                  <a:lnTo>
                    <a:pt x="190" y="416"/>
                  </a:lnTo>
                  <a:lnTo>
                    <a:pt x="193" y="416"/>
                  </a:lnTo>
                  <a:lnTo>
                    <a:pt x="197" y="409"/>
                  </a:lnTo>
                  <a:lnTo>
                    <a:pt x="200" y="402"/>
                  </a:lnTo>
                  <a:lnTo>
                    <a:pt x="204" y="395"/>
                  </a:lnTo>
                  <a:lnTo>
                    <a:pt x="207" y="388"/>
                  </a:lnTo>
                  <a:lnTo>
                    <a:pt x="214" y="377"/>
                  </a:lnTo>
                  <a:lnTo>
                    <a:pt x="214" y="370"/>
                  </a:lnTo>
                  <a:lnTo>
                    <a:pt x="218" y="370"/>
                  </a:lnTo>
                  <a:lnTo>
                    <a:pt x="221" y="367"/>
                  </a:lnTo>
                  <a:lnTo>
                    <a:pt x="232" y="363"/>
                  </a:lnTo>
                  <a:lnTo>
                    <a:pt x="243" y="360"/>
                  </a:lnTo>
                  <a:lnTo>
                    <a:pt x="257" y="360"/>
                  </a:lnTo>
                  <a:lnTo>
                    <a:pt x="257" y="360"/>
                  </a:lnTo>
                  <a:lnTo>
                    <a:pt x="260" y="363"/>
                  </a:lnTo>
                  <a:lnTo>
                    <a:pt x="264" y="367"/>
                  </a:lnTo>
                  <a:lnTo>
                    <a:pt x="264" y="367"/>
                  </a:lnTo>
                  <a:lnTo>
                    <a:pt x="264" y="370"/>
                  </a:lnTo>
                  <a:lnTo>
                    <a:pt x="260" y="370"/>
                  </a:lnTo>
                  <a:lnTo>
                    <a:pt x="253" y="374"/>
                  </a:lnTo>
                  <a:lnTo>
                    <a:pt x="246" y="374"/>
                  </a:lnTo>
                  <a:lnTo>
                    <a:pt x="236" y="377"/>
                  </a:lnTo>
                  <a:lnTo>
                    <a:pt x="228" y="381"/>
                  </a:lnTo>
                  <a:lnTo>
                    <a:pt x="225" y="391"/>
                  </a:lnTo>
                  <a:lnTo>
                    <a:pt x="225" y="391"/>
                  </a:lnTo>
                  <a:lnTo>
                    <a:pt x="221" y="398"/>
                  </a:lnTo>
                  <a:lnTo>
                    <a:pt x="221" y="402"/>
                  </a:lnTo>
                  <a:lnTo>
                    <a:pt x="218" y="405"/>
                  </a:lnTo>
                  <a:lnTo>
                    <a:pt x="218" y="405"/>
                  </a:lnTo>
                  <a:lnTo>
                    <a:pt x="218" y="409"/>
                  </a:lnTo>
                  <a:lnTo>
                    <a:pt x="218" y="413"/>
                  </a:lnTo>
                  <a:lnTo>
                    <a:pt x="218" y="420"/>
                  </a:lnTo>
                  <a:lnTo>
                    <a:pt x="221" y="420"/>
                  </a:lnTo>
                  <a:lnTo>
                    <a:pt x="225" y="423"/>
                  </a:lnTo>
                  <a:lnTo>
                    <a:pt x="232" y="420"/>
                  </a:lnTo>
                  <a:lnTo>
                    <a:pt x="232" y="420"/>
                  </a:lnTo>
                  <a:lnTo>
                    <a:pt x="239" y="416"/>
                  </a:lnTo>
                  <a:lnTo>
                    <a:pt x="243" y="413"/>
                  </a:lnTo>
                  <a:lnTo>
                    <a:pt x="250" y="409"/>
                  </a:lnTo>
                  <a:lnTo>
                    <a:pt x="257" y="402"/>
                  </a:lnTo>
                  <a:lnTo>
                    <a:pt x="260" y="398"/>
                  </a:lnTo>
                  <a:lnTo>
                    <a:pt x="264" y="395"/>
                  </a:lnTo>
                  <a:lnTo>
                    <a:pt x="264" y="391"/>
                  </a:lnTo>
                  <a:lnTo>
                    <a:pt x="264" y="388"/>
                  </a:lnTo>
                  <a:lnTo>
                    <a:pt x="267" y="384"/>
                  </a:lnTo>
                  <a:lnTo>
                    <a:pt x="267" y="381"/>
                  </a:lnTo>
                  <a:lnTo>
                    <a:pt x="271" y="377"/>
                  </a:lnTo>
                  <a:lnTo>
                    <a:pt x="274" y="374"/>
                  </a:lnTo>
                  <a:lnTo>
                    <a:pt x="278" y="377"/>
                  </a:lnTo>
                  <a:lnTo>
                    <a:pt x="285" y="381"/>
                  </a:lnTo>
                  <a:lnTo>
                    <a:pt x="285" y="381"/>
                  </a:lnTo>
                  <a:lnTo>
                    <a:pt x="292" y="381"/>
                  </a:lnTo>
                  <a:lnTo>
                    <a:pt x="299" y="381"/>
                  </a:lnTo>
                  <a:lnTo>
                    <a:pt x="302" y="384"/>
                  </a:lnTo>
                  <a:lnTo>
                    <a:pt x="310" y="388"/>
                  </a:lnTo>
                  <a:lnTo>
                    <a:pt x="313" y="395"/>
                  </a:lnTo>
                  <a:lnTo>
                    <a:pt x="313" y="395"/>
                  </a:lnTo>
                  <a:lnTo>
                    <a:pt x="320" y="395"/>
                  </a:lnTo>
                  <a:lnTo>
                    <a:pt x="327" y="398"/>
                  </a:lnTo>
                  <a:lnTo>
                    <a:pt x="338" y="398"/>
                  </a:lnTo>
                  <a:lnTo>
                    <a:pt x="348" y="402"/>
                  </a:lnTo>
                  <a:lnTo>
                    <a:pt x="352" y="402"/>
                  </a:lnTo>
                  <a:lnTo>
                    <a:pt x="355" y="405"/>
                  </a:lnTo>
                  <a:lnTo>
                    <a:pt x="362" y="409"/>
                  </a:lnTo>
                  <a:lnTo>
                    <a:pt x="366" y="413"/>
                  </a:lnTo>
                  <a:lnTo>
                    <a:pt x="369" y="413"/>
                  </a:lnTo>
                  <a:lnTo>
                    <a:pt x="369" y="409"/>
                  </a:lnTo>
                  <a:lnTo>
                    <a:pt x="373" y="409"/>
                  </a:lnTo>
                  <a:lnTo>
                    <a:pt x="380" y="405"/>
                  </a:lnTo>
                  <a:lnTo>
                    <a:pt x="384" y="405"/>
                  </a:lnTo>
                  <a:lnTo>
                    <a:pt x="387" y="409"/>
                  </a:lnTo>
                  <a:lnTo>
                    <a:pt x="391" y="416"/>
                  </a:lnTo>
                  <a:lnTo>
                    <a:pt x="394" y="423"/>
                  </a:lnTo>
                  <a:lnTo>
                    <a:pt x="405" y="430"/>
                  </a:lnTo>
                  <a:lnTo>
                    <a:pt x="412" y="437"/>
                  </a:lnTo>
                  <a:lnTo>
                    <a:pt x="419" y="444"/>
                  </a:lnTo>
                  <a:lnTo>
                    <a:pt x="426" y="451"/>
                  </a:lnTo>
                  <a:lnTo>
                    <a:pt x="429" y="455"/>
                  </a:lnTo>
                  <a:lnTo>
                    <a:pt x="433" y="458"/>
                  </a:lnTo>
                  <a:lnTo>
                    <a:pt x="447" y="430"/>
                  </a:lnTo>
                  <a:lnTo>
                    <a:pt x="447" y="434"/>
                  </a:lnTo>
                  <a:lnTo>
                    <a:pt x="450" y="437"/>
                  </a:lnTo>
                  <a:lnTo>
                    <a:pt x="457" y="444"/>
                  </a:lnTo>
                  <a:lnTo>
                    <a:pt x="461" y="451"/>
                  </a:lnTo>
                  <a:lnTo>
                    <a:pt x="465" y="458"/>
                  </a:lnTo>
                  <a:lnTo>
                    <a:pt x="468" y="465"/>
                  </a:lnTo>
                  <a:lnTo>
                    <a:pt x="468" y="465"/>
                  </a:lnTo>
                  <a:lnTo>
                    <a:pt x="472" y="469"/>
                  </a:lnTo>
                  <a:lnTo>
                    <a:pt x="475" y="472"/>
                  </a:lnTo>
                  <a:lnTo>
                    <a:pt x="479" y="479"/>
                  </a:lnTo>
                  <a:lnTo>
                    <a:pt x="482" y="483"/>
                  </a:lnTo>
                  <a:lnTo>
                    <a:pt x="482" y="487"/>
                  </a:lnTo>
                  <a:lnTo>
                    <a:pt x="482" y="490"/>
                  </a:lnTo>
                  <a:lnTo>
                    <a:pt x="486" y="497"/>
                  </a:lnTo>
                  <a:lnTo>
                    <a:pt x="486" y="504"/>
                  </a:lnTo>
                  <a:lnTo>
                    <a:pt x="493" y="508"/>
                  </a:lnTo>
                  <a:lnTo>
                    <a:pt x="493" y="508"/>
                  </a:lnTo>
                  <a:lnTo>
                    <a:pt x="493" y="511"/>
                  </a:lnTo>
                  <a:lnTo>
                    <a:pt x="493" y="511"/>
                  </a:lnTo>
                  <a:lnTo>
                    <a:pt x="496" y="511"/>
                  </a:lnTo>
                  <a:lnTo>
                    <a:pt x="503" y="508"/>
                  </a:lnTo>
                  <a:lnTo>
                    <a:pt x="503" y="508"/>
                  </a:lnTo>
                  <a:lnTo>
                    <a:pt x="503" y="511"/>
                  </a:lnTo>
                  <a:lnTo>
                    <a:pt x="503" y="511"/>
                  </a:lnTo>
                  <a:lnTo>
                    <a:pt x="507" y="518"/>
                  </a:lnTo>
                  <a:lnTo>
                    <a:pt x="507" y="525"/>
                  </a:lnTo>
                  <a:lnTo>
                    <a:pt x="507" y="525"/>
                  </a:lnTo>
                  <a:lnTo>
                    <a:pt x="503" y="529"/>
                  </a:lnTo>
                  <a:lnTo>
                    <a:pt x="503" y="532"/>
                  </a:lnTo>
                  <a:lnTo>
                    <a:pt x="503" y="539"/>
                  </a:lnTo>
                  <a:lnTo>
                    <a:pt x="503" y="543"/>
                  </a:lnTo>
                  <a:lnTo>
                    <a:pt x="507" y="546"/>
                  </a:lnTo>
                  <a:lnTo>
                    <a:pt x="510" y="550"/>
                  </a:lnTo>
                  <a:lnTo>
                    <a:pt x="510" y="561"/>
                  </a:lnTo>
                  <a:lnTo>
                    <a:pt x="514" y="564"/>
                  </a:lnTo>
                  <a:lnTo>
                    <a:pt x="514" y="568"/>
                  </a:lnTo>
                  <a:lnTo>
                    <a:pt x="517" y="571"/>
                  </a:lnTo>
                  <a:lnTo>
                    <a:pt x="521" y="575"/>
                  </a:lnTo>
                  <a:lnTo>
                    <a:pt x="528" y="582"/>
                  </a:lnTo>
                  <a:lnTo>
                    <a:pt x="531" y="589"/>
                  </a:lnTo>
                  <a:lnTo>
                    <a:pt x="535" y="596"/>
                  </a:lnTo>
                  <a:lnTo>
                    <a:pt x="539" y="603"/>
                  </a:lnTo>
                  <a:lnTo>
                    <a:pt x="539" y="603"/>
                  </a:lnTo>
                  <a:lnTo>
                    <a:pt x="549" y="613"/>
                  </a:lnTo>
                  <a:lnTo>
                    <a:pt x="560" y="620"/>
                  </a:lnTo>
                  <a:lnTo>
                    <a:pt x="570" y="627"/>
                  </a:lnTo>
                  <a:lnTo>
                    <a:pt x="577" y="631"/>
                  </a:lnTo>
                  <a:lnTo>
                    <a:pt x="581" y="634"/>
                  </a:lnTo>
                  <a:lnTo>
                    <a:pt x="584" y="634"/>
                  </a:lnTo>
                  <a:lnTo>
                    <a:pt x="591" y="642"/>
                  </a:lnTo>
                  <a:lnTo>
                    <a:pt x="595" y="649"/>
                  </a:lnTo>
                  <a:lnTo>
                    <a:pt x="598" y="656"/>
                  </a:lnTo>
                  <a:lnTo>
                    <a:pt x="598" y="659"/>
                  </a:lnTo>
                  <a:lnTo>
                    <a:pt x="602" y="663"/>
                  </a:lnTo>
                  <a:lnTo>
                    <a:pt x="602" y="677"/>
                  </a:lnTo>
                  <a:lnTo>
                    <a:pt x="598" y="680"/>
                  </a:lnTo>
                  <a:lnTo>
                    <a:pt x="598" y="684"/>
                  </a:lnTo>
                  <a:lnTo>
                    <a:pt x="591" y="684"/>
                  </a:lnTo>
                  <a:lnTo>
                    <a:pt x="588" y="684"/>
                  </a:lnTo>
                  <a:lnTo>
                    <a:pt x="588" y="684"/>
                  </a:lnTo>
                  <a:lnTo>
                    <a:pt x="584" y="684"/>
                  </a:lnTo>
                  <a:lnTo>
                    <a:pt x="584" y="698"/>
                  </a:lnTo>
                  <a:lnTo>
                    <a:pt x="588" y="719"/>
                  </a:lnTo>
                  <a:lnTo>
                    <a:pt x="588" y="740"/>
                  </a:lnTo>
                  <a:lnTo>
                    <a:pt x="588" y="747"/>
                  </a:lnTo>
                  <a:lnTo>
                    <a:pt x="591" y="758"/>
                  </a:lnTo>
                  <a:lnTo>
                    <a:pt x="591" y="761"/>
                  </a:lnTo>
                  <a:lnTo>
                    <a:pt x="588" y="768"/>
                  </a:lnTo>
                  <a:lnTo>
                    <a:pt x="588" y="772"/>
                  </a:lnTo>
                  <a:lnTo>
                    <a:pt x="584" y="772"/>
                  </a:lnTo>
                  <a:lnTo>
                    <a:pt x="581" y="782"/>
                  </a:lnTo>
                  <a:lnTo>
                    <a:pt x="581" y="800"/>
                  </a:lnTo>
                  <a:lnTo>
                    <a:pt x="581" y="821"/>
                  </a:lnTo>
                  <a:lnTo>
                    <a:pt x="584" y="828"/>
                  </a:lnTo>
                  <a:lnTo>
                    <a:pt x="591" y="856"/>
                  </a:lnTo>
                  <a:lnTo>
                    <a:pt x="602" y="881"/>
                  </a:lnTo>
                  <a:lnTo>
                    <a:pt x="616" y="902"/>
                  </a:lnTo>
                  <a:lnTo>
                    <a:pt x="623" y="913"/>
                  </a:lnTo>
                  <a:lnTo>
                    <a:pt x="630" y="920"/>
                  </a:lnTo>
                  <a:lnTo>
                    <a:pt x="637" y="930"/>
                  </a:lnTo>
                  <a:lnTo>
                    <a:pt x="644" y="937"/>
                  </a:lnTo>
                  <a:lnTo>
                    <a:pt x="651" y="941"/>
                  </a:lnTo>
                  <a:lnTo>
                    <a:pt x="658" y="941"/>
                  </a:lnTo>
                  <a:lnTo>
                    <a:pt x="658" y="941"/>
                  </a:lnTo>
                  <a:lnTo>
                    <a:pt x="665" y="945"/>
                  </a:lnTo>
                  <a:lnTo>
                    <a:pt x="672" y="952"/>
                  </a:lnTo>
                  <a:lnTo>
                    <a:pt x="676" y="959"/>
                  </a:lnTo>
                  <a:lnTo>
                    <a:pt x="679" y="966"/>
                  </a:lnTo>
                  <a:lnTo>
                    <a:pt x="683" y="973"/>
                  </a:lnTo>
                  <a:lnTo>
                    <a:pt x="683" y="976"/>
                  </a:lnTo>
                  <a:lnTo>
                    <a:pt x="683" y="976"/>
                  </a:lnTo>
                  <a:lnTo>
                    <a:pt x="686" y="983"/>
                  </a:lnTo>
                  <a:lnTo>
                    <a:pt x="690" y="990"/>
                  </a:lnTo>
                  <a:lnTo>
                    <a:pt x="697" y="1001"/>
                  </a:lnTo>
                  <a:lnTo>
                    <a:pt x="701" y="1008"/>
                  </a:lnTo>
                  <a:lnTo>
                    <a:pt x="704" y="1019"/>
                  </a:lnTo>
                  <a:lnTo>
                    <a:pt x="708" y="1026"/>
                  </a:lnTo>
                  <a:lnTo>
                    <a:pt x="708" y="1026"/>
                  </a:lnTo>
                  <a:lnTo>
                    <a:pt x="711" y="1033"/>
                  </a:lnTo>
                  <a:lnTo>
                    <a:pt x="715" y="1040"/>
                  </a:lnTo>
                  <a:lnTo>
                    <a:pt x="718" y="1050"/>
                  </a:lnTo>
                  <a:lnTo>
                    <a:pt x="718" y="1050"/>
                  </a:lnTo>
                  <a:lnTo>
                    <a:pt x="725" y="1054"/>
                  </a:lnTo>
                  <a:lnTo>
                    <a:pt x="732" y="1057"/>
                  </a:lnTo>
                  <a:lnTo>
                    <a:pt x="736" y="1064"/>
                  </a:lnTo>
                  <a:lnTo>
                    <a:pt x="743" y="1075"/>
                  </a:lnTo>
                  <a:lnTo>
                    <a:pt x="743" y="1078"/>
                  </a:lnTo>
                  <a:lnTo>
                    <a:pt x="746" y="1082"/>
                  </a:lnTo>
                  <a:lnTo>
                    <a:pt x="750" y="1089"/>
                  </a:lnTo>
                  <a:lnTo>
                    <a:pt x="757" y="1096"/>
                  </a:lnTo>
                  <a:lnTo>
                    <a:pt x="760" y="1107"/>
                  </a:lnTo>
                  <a:lnTo>
                    <a:pt x="768" y="1110"/>
                  </a:lnTo>
                  <a:lnTo>
                    <a:pt x="771" y="1117"/>
                  </a:lnTo>
                  <a:lnTo>
                    <a:pt x="775" y="1117"/>
                  </a:lnTo>
                  <a:lnTo>
                    <a:pt x="782" y="1121"/>
                  </a:lnTo>
                  <a:lnTo>
                    <a:pt x="785" y="1121"/>
                  </a:lnTo>
                  <a:lnTo>
                    <a:pt x="789" y="1121"/>
                  </a:lnTo>
                  <a:lnTo>
                    <a:pt x="789" y="1117"/>
                  </a:lnTo>
                  <a:lnTo>
                    <a:pt x="782" y="1110"/>
                  </a:lnTo>
                  <a:lnTo>
                    <a:pt x="778" y="1103"/>
                  </a:lnTo>
                  <a:lnTo>
                    <a:pt x="771" y="1092"/>
                  </a:lnTo>
                  <a:lnTo>
                    <a:pt x="768" y="1089"/>
                  </a:lnTo>
                  <a:lnTo>
                    <a:pt x="764" y="1082"/>
                  </a:lnTo>
                  <a:lnTo>
                    <a:pt x="760" y="1071"/>
                  </a:lnTo>
                  <a:lnTo>
                    <a:pt x="753" y="1061"/>
                  </a:lnTo>
                  <a:lnTo>
                    <a:pt x="750" y="1050"/>
                  </a:lnTo>
                  <a:lnTo>
                    <a:pt x="736" y="1036"/>
                  </a:lnTo>
                  <a:lnTo>
                    <a:pt x="722" y="1015"/>
                  </a:lnTo>
                  <a:lnTo>
                    <a:pt x="715" y="990"/>
                  </a:lnTo>
                  <a:lnTo>
                    <a:pt x="715" y="987"/>
                  </a:lnTo>
                  <a:lnTo>
                    <a:pt x="715" y="987"/>
                  </a:lnTo>
                  <a:lnTo>
                    <a:pt x="715" y="983"/>
                  </a:lnTo>
                  <a:lnTo>
                    <a:pt x="718" y="980"/>
                  </a:lnTo>
                  <a:lnTo>
                    <a:pt x="718" y="980"/>
                  </a:lnTo>
                  <a:lnTo>
                    <a:pt x="722" y="980"/>
                  </a:lnTo>
                  <a:lnTo>
                    <a:pt x="729" y="983"/>
                  </a:lnTo>
                  <a:lnTo>
                    <a:pt x="732" y="990"/>
                  </a:lnTo>
                  <a:lnTo>
                    <a:pt x="739" y="1011"/>
                  </a:lnTo>
                  <a:lnTo>
                    <a:pt x="753" y="1029"/>
                  </a:lnTo>
                  <a:lnTo>
                    <a:pt x="768" y="1047"/>
                  </a:lnTo>
                  <a:lnTo>
                    <a:pt x="768" y="1047"/>
                  </a:lnTo>
                  <a:lnTo>
                    <a:pt x="771" y="1047"/>
                  </a:lnTo>
                  <a:lnTo>
                    <a:pt x="778" y="1050"/>
                  </a:lnTo>
                  <a:lnTo>
                    <a:pt x="782" y="1054"/>
                  </a:lnTo>
                  <a:lnTo>
                    <a:pt x="785" y="1057"/>
                  </a:lnTo>
                  <a:lnTo>
                    <a:pt x="789" y="1064"/>
                  </a:lnTo>
                  <a:lnTo>
                    <a:pt x="789" y="1068"/>
                  </a:lnTo>
                  <a:lnTo>
                    <a:pt x="792" y="1071"/>
                  </a:lnTo>
                  <a:lnTo>
                    <a:pt x="799" y="1078"/>
                  </a:lnTo>
                  <a:lnTo>
                    <a:pt x="806" y="1085"/>
                  </a:lnTo>
                  <a:lnTo>
                    <a:pt x="813" y="1096"/>
                  </a:lnTo>
                  <a:lnTo>
                    <a:pt x="820" y="1103"/>
                  </a:lnTo>
                  <a:lnTo>
                    <a:pt x="827" y="1110"/>
                  </a:lnTo>
                  <a:lnTo>
                    <a:pt x="831" y="1117"/>
                  </a:lnTo>
                  <a:lnTo>
                    <a:pt x="834" y="1124"/>
                  </a:lnTo>
                  <a:lnTo>
                    <a:pt x="838" y="1145"/>
                  </a:lnTo>
                  <a:lnTo>
                    <a:pt x="841" y="1174"/>
                  </a:lnTo>
                  <a:lnTo>
                    <a:pt x="841" y="1174"/>
                  </a:lnTo>
                  <a:lnTo>
                    <a:pt x="845" y="1177"/>
                  </a:lnTo>
                  <a:lnTo>
                    <a:pt x="852" y="1177"/>
                  </a:lnTo>
                  <a:lnTo>
                    <a:pt x="863" y="1181"/>
                  </a:lnTo>
                  <a:lnTo>
                    <a:pt x="866" y="1181"/>
                  </a:lnTo>
                  <a:lnTo>
                    <a:pt x="873" y="1181"/>
                  </a:lnTo>
                  <a:lnTo>
                    <a:pt x="880" y="1184"/>
                  </a:lnTo>
                  <a:lnTo>
                    <a:pt x="891" y="1191"/>
                  </a:lnTo>
                  <a:lnTo>
                    <a:pt x="898" y="1195"/>
                  </a:lnTo>
                  <a:lnTo>
                    <a:pt x="905" y="1202"/>
                  </a:lnTo>
                  <a:lnTo>
                    <a:pt x="923" y="1202"/>
                  </a:lnTo>
                  <a:lnTo>
                    <a:pt x="923" y="1202"/>
                  </a:lnTo>
                  <a:lnTo>
                    <a:pt x="930" y="1205"/>
                  </a:lnTo>
                  <a:lnTo>
                    <a:pt x="937" y="1209"/>
                  </a:lnTo>
                  <a:lnTo>
                    <a:pt x="947" y="1212"/>
                  </a:lnTo>
                  <a:lnTo>
                    <a:pt x="958" y="1216"/>
                  </a:lnTo>
                  <a:lnTo>
                    <a:pt x="972" y="1219"/>
                  </a:lnTo>
                  <a:lnTo>
                    <a:pt x="972" y="1219"/>
                  </a:lnTo>
                  <a:lnTo>
                    <a:pt x="979" y="1219"/>
                  </a:lnTo>
                  <a:lnTo>
                    <a:pt x="989" y="1219"/>
                  </a:lnTo>
                  <a:lnTo>
                    <a:pt x="996" y="1219"/>
                  </a:lnTo>
                  <a:lnTo>
                    <a:pt x="1004" y="1219"/>
                  </a:lnTo>
                  <a:lnTo>
                    <a:pt x="1007" y="1219"/>
                  </a:lnTo>
                  <a:lnTo>
                    <a:pt x="1011" y="1219"/>
                  </a:lnTo>
                  <a:lnTo>
                    <a:pt x="1014" y="1223"/>
                  </a:lnTo>
                  <a:lnTo>
                    <a:pt x="1018" y="1226"/>
                  </a:lnTo>
                  <a:lnTo>
                    <a:pt x="1021" y="1233"/>
                  </a:lnTo>
                  <a:lnTo>
                    <a:pt x="1025" y="1240"/>
                  </a:lnTo>
                  <a:lnTo>
                    <a:pt x="1032" y="1247"/>
                  </a:lnTo>
                  <a:lnTo>
                    <a:pt x="1042" y="1240"/>
                  </a:lnTo>
                  <a:lnTo>
                    <a:pt x="1046" y="1240"/>
                  </a:lnTo>
                  <a:lnTo>
                    <a:pt x="1046" y="1237"/>
                  </a:lnTo>
                  <a:lnTo>
                    <a:pt x="1049" y="1237"/>
                  </a:lnTo>
                  <a:lnTo>
                    <a:pt x="1053" y="1237"/>
                  </a:lnTo>
                  <a:lnTo>
                    <a:pt x="1049" y="1237"/>
                  </a:lnTo>
                  <a:lnTo>
                    <a:pt x="1049" y="1237"/>
                  </a:lnTo>
                  <a:lnTo>
                    <a:pt x="1046" y="1240"/>
                  </a:lnTo>
                  <a:lnTo>
                    <a:pt x="1042" y="1240"/>
                  </a:lnTo>
                  <a:lnTo>
                    <a:pt x="1035" y="1247"/>
                  </a:lnTo>
                  <a:lnTo>
                    <a:pt x="1035" y="1247"/>
                  </a:lnTo>
                  <a:lnTo>
                    <a:pt x="1042" y="1251"/>
                  </a:lnTo>
                  <a:lnTo>
                    <a:pt x="1046" y="1255"/>
                  </a:lnTo>
                  <a:lnTo>
                    <a:pt x="1049" y="1255"/>
                  </a:lnTo>
                  <a:lnTo>
                    <a:pt x="1053" y="1258"/>
                  </a:lnTo>
                  <a:lnTo>
                    <a:pt x="1060" y="1258"/>
                  </a:lnTo>
                  <a:lnTo>
                    <a:pt x="1067" y="1262"/>
                  </a:lnTo>
                  <a:lnTo>
                    <a:pt x="1078" y="1262"/>
                  </a:lnTo>
                  <a:lnTo>
                    <a:pt x="1078" y="1262"/>
                  </a:lnTo>
                  <a:lnTo>
                    <a:pt x="1081" y="1258"/>
                  </a:lnTo>
                  <a:lnTo>
                    <a:pt x="1081" y="1258"/>
                  </a:lnTo>
                  <a:lnTo>
                    <a:pt x="1081" y="1258"/>
                  </a:lnTo>
                  <a:lnTo>
                    <a:pt x="1081" y="1258"/>
                  </a:lnTo>
                  <a:lnTo>
                    <a:pt x="1081" y="1258"/>
                  </a:lnTo>
                  <a:lnTo>
                    <a:pt x="1085" y="1258"/>
                  </a:lnTo>
                  <a:lnTo>
                    <a:pt x="1085" y="1262"/>
                  </a:lnTo>
                  <a:lnTo>
                    <a:pt x="1088" y="1262"/>
                  </a:lnTo>
                  <a:lnTo>
                    <a:pt x="1085" y="1262"/>
                  </a:lnTo>
                  <a:lnTo>
                    <a:pt x="1085" y="1262"/>
                  </a:lnTo>
                  <a:lnTo>
                    <a:pt x="1085" y="1265"/>
                  </a:lnTo>
                  <a:lnTo>
                    <a:pt x="1085" y="1265"/>
                  </a:lnTo>
                  <a:lnTo>
                    <a:pt x="1085" y="1265"/>
                  </a:lnTo>
                  <a:lnTo>
                    <a:pt x="1081" y="1265"/>
                  </a:lnTo>
                  <a:lnTo>
                    <a:pt x="1081" y="1265"/>
                  </a:lnTo>
                  <a:lnTo>
                    <a:pt x="1081" y="1265"/>
                  </a:lnTo>
                  <a:lnTo>
                    <a:pt x="1078" y="1265"/>
                  </a:lnTo>
                  <a:lnTo>
                    <a:pt x="1081" y="1269"/>
                  </a:lnTo>
                  <a:lnTo>
                    <a:pt x="1088" y="1276"/>
                  </a:lnTo>
                  <a:lnTo>
                    <a:pt x="1088" y="1276"/>
                  </a:lnTo>
                  <a:lnTo>
                    <a:pt x="1092" y="1279"/>
                  </a:lnTo>
                  <a:lnTo>
                    <a:pt x="1092" y="1283"/>
                  </a:lnTo>
                  <a:lnTo>
                    <a:pt x="1095" y="1286"/>
                  </a:lnTo>
                  <a:lnTo>
                    <a:pt x="1095" y="1286"/>
                  </a:lnTo>
                  <a:lnTo>
                    <a:pt x="1099" y="1286"/>
                  </a:lnTo>
                  <a:lnTo>
                    <a:pt x="1102" y="1286"/>
                  </a:lnTo>
                  <a:lnTo>
                    <a:pt x="1106" y="1290"/>
                  </a:lnTo>
                  <a:lnTo>
                    <a:pt x="1109" y="1290"/>
                  </a:lnTo>
                  <a:lnTo>
                    <a:pt x="1113" y="1290"/>
                  </a:lnTo>
                  <a:lnTo>
                    <a:pt x="1116" y="1290"/>
                  </a:lnTo>
                  <a:lnTo>
                    <a:pt x="1120" y="1290"/>
                  </a:lnTo>
                  <a:lnTo>
                    <a:pt x="1123" y="1290"/>
                  </a:lnTo>
                  <a:lnTo>
                    <a:pt x="1127" y="1290"/>
                  </a:lnTo>
                  <a:lnTo>
                    <a:pt x="1130" y="1293"/>
                  </a:lnTo>
                  <a:lnTo>
                    <a:pt x="1130" y="1293"/>
                  </a:lnTo>
                  <a:lnTo>
                    <a:pt x="1134" y="1293"/>
                  </a:lnTo>
                  <a:lnTo>
                    <a:pt x="1134" y="1293"/>
                  </a:lnTo>
                  <a:lnTo>
                    <a:pt x="1134" y="1293"/>
                  </a:lnTo>
                  <a:lnTo>
                    <a:pt x="1130" y="1293"/>
                  </a:lnTo>
                  <a:lnTo>
                    <a:pt x="1130" y="1293"/>
                  </a:lnTo>
                  <a:lnTo>
                    <a:pt x="1130" y="1293"/>
                  </a:lnTo>
                  <a:lnTo>
                    <a:pt x="1127" y="1293"/>
                  </a:lnTo>
                  <a:lnTo>
                    <a:pt x="1123" y="1290"/>
                  </a:lnTo>
                  <a:lnTo>
                    <a:pt x="1120" y="1290"/>
                  </a:lnTo>
                  <a:lnTo>
                    <a:pt x="1116" y="1290"/>
                  </a:lnTo>
                  <a:lnTo>
                    <a:pt x="1113" y="1290"/>
                  </a:lnTo>
                  <a:lnTo>
                    <a:pt x="1109" y="1290"/>
                  </a:lnTo>
                  <a:lnTo>
                    <a:pt x="1106" y="1290"/>
                  </a:lnTo>
                  <a:lnTo>
                    <a:pt x="1102" y="1286"/>
                  </a:lnTo>
                  <a:lnTo>
                    <a:pt x="1099" y="1286"/>
                  </a:lnTo>
                  <a:lnTo>
                    <a:pt x="1095" y="1286"/>
                  </a:lnTo>
                  <a:lnTo>
                    <a:pt x="1095" y="1290"/>
                  </a:lnTo>
                  <a:lnTo>
                    <a:pt x="1095" y="1290"/>
                  </a:lnTo>
                  <a:lnTo>
                    <a:pt x="1095" y="1293"/>
                  </a:lnTo>
                  <a:lnTo>
                    <a:pt x="1095" y="1293"/>
                  </a:lnTo>
                  <a:lnTo>
                    <a:pt x="1095" y="1297"/>
                  </a:lnTo>
                  <a:lnTo>
                    <a:pt x="1095" y="1300"/>
                  </a:lnTo>
                  <a:lnTo>
                    <a:pt x="1095" y="1304"/>
                  </a:lnTo>
                  <a:lnTo>
                    <a:pt x="1099" y="1307"/>
                  </a:lnTo>
                  <a:lnTo>
                    <a:pt x="1102" y="1314"/>
                  </a:lnTo>
                  <a:lnTo>
                    <a:pt x="1106" y="1311"/>
                  </a:lnTo>
                  <a:lnTo>
                    <a:pt x="1102" y="1311"/>
                  </a:lnTo>
                  <a:lnTo>
                    <a:pt x="1102" y="1307"/>
                  </a:lnTo>
                  <a:lnTo>
                    <a:pt x="1102" y="1307"/>
                  </a:lnTo>
                  <a:lnTo>
                    <a:pt x="1102" y="1304"/>
                  </a:lnTo>
                  <a:lnTo>
                    <a:pt x="1102" y="1304"/>
                  </a:lnTo>
                  <a:lnTo>
                    <a:pt x="1106" y="1307"/>
                  </a:lnTo>
                  <a:lnTo>
                    <a:pt x="1113" y="1311"/>
                  </a:lnTo>
                  <a:lnTo>
                    <a:pt x="1120" y="1321"/>
                  </a:lnTo>
                  <a:lnTo>
                    <a:pt x="1116" y="1321"/>
                  </a:lnTo>
                  <a:lnTo>
                    <a:pt x="1116" y="1321"/>
                  </a:lnTo>
                  <a:lnTo>
                    <a:pt x="1120" y="1325"/>
                  </a:lnTo>
                  <a:lnTo>
                    <a:pt x="1120" y="1325"/>
                  </a:lnTo>
                  <a:lnTo>
                    <a:pt x="1120" y="1325"/>
                  </a:lnTo>
                  <a:lnTo>
                    <a:pt x="1120" y="1325"/>
                  </a:lnTo>
                  <a:lnTo>
                    <a:pt x="1120" y="1325"/>
                  </a:lnTo>
                  <a:lnTo>
                    <a:pt x="1123" y="1321"/>
                  </a:lnTo>
                  <a:lnTo>
                    <a:pt x="1123" y="1325"/>
                  </a:lnTo>
                  <a:lnTo>
                    <a:pt x="1123" y="1325"/>
                  </a:lnTo>
                  <a:lnTo>
                    <a:pt x="1123" y="1325"/>
                  </a:lnTo>
                  <a:lnTo>
                    <a:pt x="1123" y="1329"/>
                  </a:lnTo>
                  <a:lnTo>
                    <a:pt x="1127" y="1329"/>
                  </a:lnTo>
                  <a:lnTo>
                    <a:pt x="1130" y="1329"/>
                  </a:lnTo>
                  <a:lnTo>
                    <a:pt x="1130" y="1329"/>
                  </a:lnTo>
                  <a:lnTo>
                    <a:pt x="1137" y="1329"/>
                  </a:lnTo>
                  <a:lnTo>
                    <a:pt x="1137" y="1329"/>
                  </a:lnTo>
                  <a:lnTo>
                    <a:pt x="1137" y="1329"/>
                  </a:lnTo>
                  <a:lnTo>
                    <a:pt x="1141" y="1329"/>
                  </a:lnTo>
                  <a:lnTo>
                    <a:pt x="1141" y="1329"/>
                  </a:lnTo>
                  <a:lnTo>
                    <a:pt x="1148" y="1329"/>
                  </a:lnTo>
                  <a:lnTo>
                    <a:pt x="1152" y="1325"/>
                  </a:lnTo>
                  <a:lnTo>
                    <a:pt x="1162" y="1325"/>
                  </a:lnTo>
                  <a:lnTo>
                    <a:pt x="1162" y="1325"/>
                  </a:lnTo>
                  <a:lnTo>
                    <a:pt x="1166" y="1325"/>
                  </a:lnTo>
                  <a:lnTo>
                    <a:pt x="1173" y="1329"/>
                  </a:lnTo>
                  <a:lnTo>
                    <a:pt x="1176" y="1329"/>
                  </a:lnTo>
                  <a:lnTo>
                    <a:pt x="1176" y="1332"/>
                  </a:lnTo>
                  <a:lnTo>
                    <a:pt x="1176" y="1336"/>
                  </a:lnTo>
                  <a:lnTo>
                    <a:pt x="1183" y="1339"/>
                  </a:lnTo>
                  <a:lnTo>
                    <a:pt x="1183" y="1339"/>
                  </a:lnTo>
                  <a:lnTo>
                    <a:pt x="1187" y="1336"/>
                  </a:lnTo>
                  <a:lnTo>
                    <a:pt x="1190" y="1336"/>
                  </a:lnTo>
                  <a:lnTo>
                    <a:pt x="1190" y="1336"/>
                  </a:lnTo>
                  <a:lnTo>
                    <a:pt x="1190" y="1336"/>
                  </a:lnTo>
                  <a:lnTo>
                    <a:pt x="1187" y="1332"/>
                  </a:lnTo>
                  <a:lnTo>
                    <a:pt x="1187" y="1332"/>
                  </a:lnTo>
                  <a:lnTo>
                    <a:pt x="1187" y="1329"/>
                  </a:lnTo>
                  <a:lnTo>
                    <a:pt x="1187" y="1329"/>
                  </a:lnTo>
                  <a:lnTo>
                    <a:pt x="1190" y="1329"/>
                  </a:lnTo>
                  <a:lnTo>
                    <a:pt x="1194" y="1325"/>
                  </a:lnTo>
                  <a:lnTo>
                    <a:pt x="1197" y="1321"/>
                  </a:lnTo>
                  <a:lnTo>
                    <a:pt x="1197" y="1321"/>
                  </a:lnTo>
                  <a:lnTo>
                    <a:pt x="1197" y="1318"/>
                  </a:lnTo>
                  <a:lnTo>
                    <a:pt x="1201" y="1318"/>
                  </a:lnTo>
                  <a:lnTo>
                    <a:pt x="1201" y="1318"/>
                  </a:lnTo>
                  <a:lnTo>
                    <a:pt x="1208" y="1318"/>
                  </a:lnTo>
                  <a:lnTo>
                    <a:pt x="1211" y="1321"/>
                  </a:lnTo>
                  <a:lnTo>
                    <a:pt x="1211" y="1321"/>
                  </a:lnTo>
                  <a:lnTo>
                    <a:pt x="1215" y="1325"/>
                  </a:lnTo>
                  <a:lnTo>
                    <a:pt x="1215" y="1336"/>
                  </a:lnTo>
                  <a:lnTo>
                    <a:pt x="1215" y="1343"/>
                  </a:lnTo>
                  <a:lnTo>
                    <a:pt x="1215" y="1350"/>
                  </a:lnTo>
                  <a:lnTo>
                    <a:pt x="1215" y="1360"/>
                  </a:lnTo>
                  <a:lnTo>
                    <a:pt x="1215" y="1371"/>
                  </a:lnTo>
                  <a:lnTo>
                    <a:pt x="1211" y="1381"/>
                  </a:lnTo>
                  <a:lnTo>
                    <a:pt x="1204" y="1392"/>
                  </a:lnTo>
                  <a:lnTo>
                    <a:pt x="1201" y="1399"/>
                  </a:lnTo>
                  <a:lnTo>
                    <a:pt x="1201" y="1399"/>
                  </a:lnTo>
                  <a:lnTo>
                    <a:pt x="1197" y="1399"/>
                  </a:lnTo>
                  <a:lnTo>
                    <a:pt x="1194" y="1403"/>
                  </a:lnTo>
                  <a:lnTo>
                    <a:pt x="1194" y="1406"/>
                  </a:lnTo>
                  <a:lnTo>
                    <a:pt x="1194" y="1410"/>
                  </a:lnTo>
                  <a:lnTo>
                    <a:pt x="1194" y="1413"/>
                  </a:lnTo>
                  <a:lnTo>
                    <a:pt x="1194" y="1420"/>
                  </a:lnTo>
                  <a:lnTo>
                    <a:pt x="1190" y="1424"/>
                  </a:lnTo>
                  <a:lnTo>
                    <a:pt x="1187" y="1424"/>
                  </a:lnTo>
                  <a:lnTo>
                    <a:pt x="1183" y="1427"/>
                  </a:lnTo>
                  <a:lnTo>
                    <a:pt x="1183" y="1441"/>
                  </a:lnTo>
                  <a:lnTo>
                    <a:pt x="1180" y="1441"/>
                  </a:lnTo>
                  <a:lnTo>
                    <a:pt x="1176" y="1445"/>
                  </a:lnTo>
                  <a:lnTo>
                    <a:pt x="1169" y="1452"/>
                  </a:lnTo>
                  <a:lnTo>
                    <a:pt x="1162" y="1459"/>
                  </a:lnTo>
                  <a:lnTo>
                    <a:pt x="1155" y="1466"/>
                  </a:lnTo>
                  <a:lnTo>
                    <a:pt x="1155" y="1473"/>
                  </a:lnTo>
                  <a:lnTo>
                    <a:pt x="1155" y="1476"/>
                  </a:lnTo>
                  <a:lnTo>
                    <a:pt x="1155" y="1480"/>
                  </a:lnTo>
                  <a:lnTo>
                    <a:pt x="1159" y="1484"/>
                  </a:lnTo>
                  <a:lnTo>
                    <a:pt x="1162" y="1484"/>
                  </a:lnTo>
                  <a:lnTo>
                    <a:pt x="1162" y="1487"/>
                  </a:lnTo>
                  <a:lnTo>
                    <a:pt x="1162" y="1487"/>
                  </a:lnTo>
                  <a:lnTo>
                    <a:pt x="1159" y="1487"/>
                  </a:lnTo>
                  <a:lnTo>
                    <a:pt x="1155" y="1491"/>
                  </a:lnTo>
                  <a:lnTo>
                    <a:pt x="1152" y="1494"/>
                  </a:lnTo>
                  <a:lnTo>
                    <a:pt x="1148" y="1501"/>
                  </a:lnTo>
                  <a:lnTo>
                    <a:pt x="1152" y="1501"/>
                  </a:lnTo>
                  <a:lnTo>
                    <a:pt x="1155" y="1501"/>
                  </a:lnTo>
                  <a:lnTo>
                    <a:pt x="1155" y="1505"/>
                  </a:lnTo>
                  <a:lnTo>
                    <a:pt x="1155" y="1508"/>
                  </a:lnTo>
                  <a:lnTo>
                    <a:pt x="1155" y="1508"/>
                  </a:lnTo>
                  <a:lnTo>
                    <a:pt x="1155" y="1512"/>
                  </a:lnTo>
                  <a:lnTo>
                    <a:pt x="1155" y="1515"/>
                  </a:lnTo>
                  <a:lnTo>
                    <a:pt x="1155" y="1519"/>
                  </a:lnTo>
                  <a:lnTo>
                    <a:pt x="1159" y="1526"/>
                  </a:lnTo>
                  <a:lnTo>
                    <a:pt x="1166" y="1529"/>
                  </a:lnTo>
                  <a:lnTo>
                    <a:pt x="1173" y="1540"/>
                  </a:lnTo>
                  <a:lnTo>
                    <a:pt x="1180" y="1550"/>
                  </a:lnTo>
                  <a:lnTo>
                    <a:pt x="1187" y="1561"/>
                  </a:lnTo>
                  <a:lnTo>
                    <a:pt x="1194" y="1568"/>
                  </a:lnTo>
                  <a:lnTo>
                    <a:pt x="1197" y="1579"/>
                  </a:lnTo>
                  <a:lnTo>
                    <a:pt x="1197" y="1579"/>
                  </a:lnTo>
                  <a:lnTo>
                    <a:pt x="1201" y="1586"/>
                  </a:lnTo>
                  <a:lnTo>
                    <a:pt x="1204" y="1593"/>
                  </a:lnTo>
                  <a:lnTo>
                    <a:pt x="1208" y="1600"/>
                  </a:lnTo>
                  <a:lnTo>
                    <a:pt x="1211" y="1610"/>
                  </a:lnTo>
                  <a:lnTo>
                    <a:pt x="1215" y="1617"/>
                  </a:lnTo>
                  <a:lnTo>
                    <a:pt x="1218" y="1624"/>
                  </a:lnTo>
                  <a:lnTo>
                    <a:pt x="1218" y="1628"/>
                  </a:lnTo>
                  <a:lnTo>
                    <a:pt x="1222" y="1635"/>
                  </a:lnTo>
                  <a:lnTo>
                    <a:pt x="1222" y="1639"/>
                  </a:lnTo>
                  <a:lnTo>
                    <a:pt x="1225" y="1646"/>
                  </a:lnTo>
                  <a:lnTo>
                    <a:pt x="1229" y="1653"/>
                  </a:lnTo>
                  <a:lnTo>
                    <a:pt x="1236" y="1660"/>
                  </a:lnTo>
                  <a:lnTo>
                    <a:pt x="1247" y="1663"/>
                  </a:lnTo>
                  <a:lnTo>
                    <a:pt x="1250" y="1667"/>
                  </a:lnTo>
                  <a:lnTo>
                    <a:pt x="1257" y="1670"/>
                  </a:lnTo>
                  <a:lnTo>
                    <a:pt x="1264" y="1674"/>
                  </a:lnTo>
                  <a:lnTo>
                    <a:pt x="1268" y="1677"/>
                  </a:lnTo>
                  <a:lnTo>
                    <a:pt x="1275" y="1677"/>
                  </a:lnTo>
                  <a:lnTo>
                    <a:pt x="1275" y="1681"/>
                  </a:lnTo>
                  <a:lnTo>
                    <a:pt x="1282" y="1681"/>
                  </a:lnTo>
                  <a:lnTo>
                    <a:pt x="1282" y="1681"/>
                  </a:lnTo>
                  <a:lnTo>
                    <a:pt x="1278" y="1681"/>
                  </a:lnTo>
                  <a:lnTo>
                    <a:pt x="1282" y="1684"/>
                  </a:lnTo>
                  <a:lnTo>
                    <a:pt x="1292" y="1691"/>
                  </a:lnTo>
                  <a:lnTo>
                    <a:pt x="1299" y="1698"/>
                  </a:lnTo>
                  <a:lnTo>
                    <a:pt x="1303" y="1709"/>
                  </a:lnTo>
                  <a:lnTo>
                    <a:pt x="1310" y="1737"/>
                  </a:lnTo>
                  <a:lnTo>
                    <a:pt x="1310" y="1758"/>
                  </a:lnTo>
                  <a:lnTo>
                    <a:pt x="1307" y="1772"/>
                  </a:lnTo>
                  <a:lnTo>
                    <a:pt x="1307" y="1779"/>
                  </a:lnTo>
                  <a:lnTo>
                    <a:pt x="1303" y="1787"/>
                  </a:lnTo>
                  <a:lnTo>
                    <a:pt x="1307" y="1794"/>
                  </a:lnTo>
                  <a:lnTo>
                    <a:pt x="1307" y="1801"/>
                  </a:lnTo>
                  <a:lnTo>
                    <a:pt x="1307" y="1811"/>
                  </a:lnTo>
                  <a:lnTo>
                    <a:pt x="1307" y="1818"/>
                  </a:lnTo>
                  <a:lnTo>
                    <a:pt x="1307" y="1822"/>
                  </a:lnTo>
                  <a:lnTo>
                    <a:pt x="1303" y="1825"/>
                  </a:lnTo>
                  <a:lnTo>
                    <a:pt x="1303" y="1832"/>
                  </a:lnTo>
                  <a:lnTo>
                    <a:pt x="1303" y="1839"/>
                  </a:lnTo>
                  <a:lnTo>
                    <a:pt x="1303" y="1843"/>
                  </a:lnTo>
                  <a:lnTo>
                    <a:pt x="1303" y="1846"/>
                  </a:lnTo>
                  <a:lnTo>
                    <a:pt x="1303" y="1853"/>
                  </a:lnTo>
                  <a:lnTo>
                    <a:pt x="1303" y="1861"/>
                  </a:lnTo>
                  <a:lnTo>
                    <a:pt x="1303" y="1864"/>
                  </a:lnTo>
                  <a:lnTo>
                    <a:pt x="1303" y="1868"/>
                  </a:lnTo>
                  <a:lnTo>
                    <a:pt x="1299" y="1875"/>
                  </a:lnTo>
                  <a:lnTo>
                    <a:pt x="1292" y="1889"/>
                  </a:lnTo>
                  <a:lnTo>
                    <a:pt x="1285" y="1910"/>
                  </a:lnTo>
                  <a:lnTo>
                    <a:pt x="1285" y="1924"/>
                  </a:lnTo>
                  <a:lnTo>
                    <a:pt x="1285" y="1931"/>
                  </a:lnTo>
                  <a:lnTo>
                    <a:pt x="1282" y="1956"/>
                  </a:lnTo>
                  <a:lnTo>
                    <a:pt x="1275" y="1994"/>
                  </a:lnTo>
                  <a:lnTo>
                    <a:pt x="1261" y="2044"/>
                  </a:lnTo>
                  <a:lnTo>
                    <a:pt x="1264" y="2072"/>
                  </a:lnTo>
                  <a:lnTo>
                    <a:pt x="1264" y="2072"/>
                  </a:lnTo>
                  <a:lnTo>
                    <a:pt x="1268" y="2068"/>
                  </a:lnTo>
                  <a:lnTo>
                    <a:pt x="1268" y="2065"/>
                  </a:lnTo>
                  <a:lnTo>
                    <a:pt x="1271" y="2058"/>
                  </a:lnTo>
                  <a:lnTo>
                    <a:pt x="1271" y="2051"/>
                  </a:lnTo>
                  <a:lnTo>
                    <a:pt x="1271" y="2047"/>
                  </a:lnTo>
                  <a:lnTo>
                    <a:pt x="1271" y="2040"/>
                  </a:lnTo>
                  <a:lnTo>
                    <a:pt x="1275" y="2037"/>
                  </a:lnTo>
                  <a:lnTo>
                    <a:pt x="1278" y="2033"/>
                  </a:lnTo>
                  <a:lnTo>
                    <a:pt x="1282" y="2026"/>
                  </a:lnTo>
                  <a:lnTo>
                    <a:pt x="1289" y="2019"/>
                  </a:lnTo>
                  <a:lnTo>
                    <a:pt x="1285" y="2037"/>
                  </a:lnTo>
                  <a:lnTo>
                    <a:pt x="1282" y="2047"/>
                  </a:lnTo>
                  <a:lnTo>
                    <a:pt x="1282" y="2058"/>
                  </a:lnTo>
                  <a:lnTo>
                    <a:pt x="1282" y="2075"/>
                  </a:lnTo>
                  <a:lnTo>
                    <a:pt x="1271" y="2082"/>
                  </a:lnTo>
                  <a:lnTo>
                    <a:pt x="1264" y="2082"/>
                  </a:lnTo>
                  <a:lnTo>
                    <a:pt x="1261" y="2090"/>
                  </a:lnTo>
                  <a:lnTo>
                    <a:pt x="1268" y="2090"/>
                  </a:lnTo>
                  <a:lnTo>
                    <a:pt x="1268" y="2111"/>
                  </a:lnTo>
                  <a:lnTo>
                    <a:pt x="1250" y="2128"/>
                  </a:lnTo>
                  <a:lnTo>
                    <a:pt x="1264" y="2149"/>
                  </a:lnTo>
                  <a:lnTo>
                    <a:pt x="1264" y="2181"/>
                  </a:lnTo>
                  <a:lnTo>
                    <a:pt x="1257" y="2209"/>
                  </a:lnTo>
                  <a:lnTo>
                    <a:pt x="1240" y="2234"/>
                  </a:lnTo>
                  <a:lnTo>
                    <a:pt x="1240" y="2245"/>
                  </a:lnTo>
                  <a:lnTo>
                    <a:pt x="1236" y="2262"/>
                  </a:lnTo>
                  <a:lnTo>
                    <a:pt x="1233" y="2290"/>
                  </a:lnTo>
                  <a:lnTo>
                    <a:pt x="1233" y="2322"/>
                  </a:lnTo>
                  <a:lnTo>
                    <a:pt x="1233" y="2347"/>
                  </a:lnTo>
                  <a:lnTo>
                    <a:pt x="1236" y="2361"/>
                  </a:lnTo>
                  <a:lnTo>
                    <a:pt x="1268" y="2396"/>
                  </a:lnTo>
                  <a:lnTo>
                    <a:pt x="1268" y="2396"/>
                  </a:lnTo>
                  <a:lnTo>
                    <a:pt x="1268" y="2392"/>
                  </a:lnTo>
                  <a:lnTo>
                    <a:pt x="1271" y="2389"/>
                  </a:lnTo>
                  <a:lnTo>
                    <a:pt x="1275" y="2385"/>
                  </a:lnTo>
                  <a:lnTo>
                    <a:pt x="1282" y="2385"/>
                  </a:lnTo>
                  <a:lnTo>
                    <a:pt x="1292" y="2385"/>
                  </a:lnTo>
                  <a:lnTo>
                    <a:pt x="1292" y="2385"/>
                  </a:lnTo>
                  <a:lnTo>
                    <a:pt x="1296" y="2389"/>
                  </a:lnTo>
                  <a:lnTo>
                    <a:pt x="1303" y="2392"/>
                  </a:lnTo>
                  <a:lnTo>
                    <a:pt x="1307" y="2400"/>
                  </a:lnTo>
                  <a:lnTo>
                    <a:pt x="1307" y="2403"/>
                  </a:lnTo>
                  <a:lnTo>
                    <a:pt x="1303" y="2424"/>
                  </a:lnTo>
                  <a:lnTo>
                    <a:pt x="1289" y="2428"/>
                  </a:lnTo>
                  <a:lnTo>
                    <a:pt x="1289" y="2442"/>
                  </a:lnTo>
                  <a:lnTo>
                    <a:pt x="1307" y="2442"/>
                  </a:lnTo>
                  <a:lnTo>
                    <a:pt x="1310" y="2463"/>
                  </a:lnTo>
                  <a:lnTo>
                    <a:pt x="1328" y="2463"/>
                  </a:lnTo>
                  <a:lnTo>
                    <a:pt x="1328" y="2449"/>
                  </a:lnTo>
                  <a:lnTo>
                    <a:pt x="1338" y="2445"/>
                  </a:lnTo>
                  <a:lnTo>
                    <a:pt x="1342" y="2452"/>
                  </a:lnTo>
                  <a:lnTo>
                    <a:pt x="1338" y="2463"/>
                  </a:lnTo>
                  <a:lnTo>
                    <a:pt x="1342" y="2470"/>
                  </a:lnTo>
                  <a:lnTo>
                    <a:pt x="1349" y="2463"/>
                  </a:lnTo>
                  <a:lnTo>
                    <a:pt x="1359" y="2456"/>
                  </a:lnTo>
                  <a:lnTo>
                    <a:pt x="1370" y="2456"/>
                  </a:lnTo>
                  <a:lnTo>
                    <a:pt x="1377" y="2463"/>
                  </a:lnTo>
                  <a:lnTo>
                    <a:pt x="1384" y="2466"/>
                  </a:lnTo>
                  <a:lnTo>
                    <a:pt x="1391" y="2463"/>
                  </a:lnTo>
                  <a:lnTo>
                    <a:pt x="1391" y="2456"/>
                  </a:lnTo>
                  <a:lnTo>
                    <a:pt x="1395" y="2449"/>
                  </a:lnTo>
                  <a:lnTo>
                    <a:pt x="1395" y="2438"/>
                  </a:lnTo>
                  <a:lnTo>
                    <a:pt x="1380" y="2424"/>
                  </a:lnTo>
                  <a:lnTo>
                    <a:pt x="1370" y="2414"/>
                  </a:lnTo>
                  <a:lnTo>
                    <a:pt x="1370" y="2414"/>
                  </a:lnTo>
                  <a:lnTo>
                    <a:pt x="1366" y="2414"/>
                  </a:lnTo>
                  <a:lnTo>
                    <a:pt x="1363" y="2414"/>
                  </a:lnTo>
                  <a:lnTo>
                    <a:pt x="1356" y="2414"/>
                  </a:lnTo>
                  <a:lnTo>
                    <a:pt x="1352" y="2414"/>
                  </a:lnTo>
                  <a:lnTo>
                    <a:pt x="1345" y="2410"/>
                  </a:lnTo>
                  <a:lnTo>
                    <a:pt x="1342" y="2403"/>
                  </a:lnTo>
                  <a:lnTo>
                    <a:pt x="1335" y="2392"/>
                  </a:lnTo>
                  <a:lnTo>
                    <a:pt x="1331" y="2378"/>
                  </a:lnTo>
                  <a:lnTo>
                    <a:pt x="1328" y="2364"/>
                  </a:lnTo>
                  <a:lnTo>
                    <a:pt x="1328" y="2361"/>
                  </a:lnTo>
                  <a:lnTo>
                    <a:pt x="1328" y="2357"/>
                  </a:lnTo>
                  <a:lnTo>
                    <a:pt x="1328" y="2347"/>
                  </a:lnTo>
                  <a:lnTo>
                    <a:pt x="1324" y="2340"/>
                  </a:lnTo>
                  <a:lnTo>
                    <a:pt x="1328" y="2333"/>
                  </a:lnTo>
                  <a:lnTo>
                    <a:pt x="1328" y="2326"/>
                  </a:lnTo>
                  <a:lnTo>
                    <a:pt x="1335" y="2319"/>
                  </a:lnTo>
                  <a:lnTo>
                    <a:pt x="1349" y="2301"/>
                  </a:lnTo>
                  <a:lnTo>
                    <a:pt x="1349" y="2297"/>
                  </a:lnTo>
                  <a:lnTo>
                    <a:pt x="1352" y="2297"/>
                  </a:lnTo>
                  <a:lnTo>
                    <a:pt x="1359" y="2290"/>
                  </a:lnTo>
                  <a:lnTo>
                    <a:pt x="1366" y="2287"/>
                  </a:lnTo>
                  <a:lnTo>
                    <a:pt x="1370" y="2283"/>
                  </a:lnTo>
                  <a:lnTo>
                    <a:pt x="1370" y="2276"/>
                  </a:lnTo>
                  <a:lnTo>
                    <a:pt x="1370" y="2276"/>
                  </a:lnTo>
                  <a:lnTo>
                    <a:pt x="1370" y="2269"/>
                  </a:lnTo>
                  <a:lnTo>
                    <a:pt x="1370" y="2266"/>
                  </a:lnTo>
                  <a:lnTo>
                    <a:pt x="1370" y="2259"/>
                  </a:lnTo>
                  <a:lnTo>
                    <a:pt x="1370" y="2252"/>
                  </a:lnTo>
                  <a:lnTo>
                    <a:pt x="1366" y="2248"/>
                  </a:lnTo>
                  <a:lnTo>
                    <a:pt x="1359" y="2248"/>
                  </a:lnTo>
                  <a:lnTo>
                    <a:pt x="1356" y="2245"/>
                  </a:lnTo>
                  <a:lnTo>
                    <a:pt x="1352" y="2241"/>
                  </a:lnTo>
                  <a:lnTo>
                    <a:pt x="1349" y="2234"/>
                  </a:lnTo>
                  <a:lnTo>
                    <a:pt x="1349" y="2223"/>
                  </a:lnTo>
                  <a:lnTo>
                    <a:pt x="1349" y="2216"/>
                  </a:lnTo>
                  <a:lnTo>
                    <a:pt x="1352" y="2213"/>
                  </a:lnTo>
                  <a:lnTo>
                    <a:pt x="1356" y="2213"/>
                  </a:lnTo>
                  <a:lnTo>
                    <a:pt x="1359" y="2213"/>
                  </a:lnTo>
                  <a:lnTo>
                    <a:pt x="1363" y="2213"/>
                  </a:lnTo>
                  <a:lnTo>
                    <a:pt x="1363" y="2213"/>
                  </a:lnTo>
                  <a:lnTo>
                    <a:pt x="1380" y="2188"/>
                  </a:lnTo>
                  <a:lnTo>
                    <a:pt x="1388" y="2167"/>
                  </a:lnTo>
                  <a:lnTo>
                    <a:pt x="1388" y="2156"/>
                  </a:lnTo>
                  <a:lnTo>
                    <a:pt x="1402" y="2153"/>
                  </a:lnTo>
                  <a:lnTo>
                    <a:pt x="1402" y="2139"/>
                  </a:lnTo>
                  <a:lnTo>
                    <a:pt x="1388" y="2132"/>
                  </a:lnTo>
                  <a:lnTo>
                    <a:pt x="1388" y="2132"/>
                  </a:lnTo>
                  <a:lnTo>
                    <a:pt x="1388" y="2128"/>
                  </a:lnTo>
                  <a:lnTo>
                    <a:pt x="1388" y="2121"/>
                  </a:lnTo>
                  <a:lnTo>
                    <a:pt x="1388" y="2118"/>
                  </a:lnTo>
                  <a:lnTo>
                    <a:pt x="1388" y="2114"/>
                  </a:lnTo>
                  <a:lnTo>
                    <a:pt x="1395" y="2114"/>
                  </a:lnTo>
                  <a:lnTo>
                    <a:pt x="1416" y="2118"/>
                  </a:lnTo>
                  <a:lnTo>
                    <a:pt x="1419" y="2093"/>
                  </a:lnTo>
                  <a:lnTo>
                    <a:pt x="1419" y="2093"/>
                  </a:lnTo>
                  <a:lnTo>
                    <a:pt x="1423" y="2090"/>
                  </a:lnTo>
                  <a:lnTo>
                    <a:pt x="1423" y="2082"/>
                  </a:lnTo>
                  <a:lnTo>
                    <a:pt x="1426" y="2079"/>
                  </a:lnTo>
                  <a:lnTo>
                    <a:pt x="1433" y="2075"/>
                  </a:lnTo>
                  <a:lnTo>
                    <a:pt x="1437" y="2072"/>
                  </a:lnTo>
                  <a:lnTo>
                    <a:pt x="1444" y="2075"/>
                  </a:lnTo>
                  <a:lnTo>
                    <a:pt x="1458" y="2075"/>
                  </a:lnTo>
                  <a:lnTo>
                    <a:pt x="1472" y="2072"/>
                  </a:lnTo>
                  <a:lnTo>
                    <a:pt x="1490" y="2065"/>
                  </a:lnTo>
                  <a:lnTo>
                    <a:pt x="1500" y="2044"/>
                  </a:lnTo>
                  <a:lnTo>
                    <a:pt x="1500" y="2037"/>
                  </a:lnTo>
                  <a:lnTo>
                    <a:pt x="1500" y="2030"/>
                  </a:lnTo>
                  <a:lnTo>
                    <a:pt x="1500" y="2023"/>
                  </a:lnTo>
                  <a:lnTo>
                    <a:pt x="1493" y="2012"/>
                  </a:lnTo>
                  <a:lnTo>
                    <a:pt x="1490" y="1994"/>
                  </a:lnTo>
                  <a:lnTo>
                    <a:pt x="1486" y="1991"/>
                  </a:lnTo>
                  <a:lnTo>
                    <a:pt x="1486" y="1987"/>
                  </a:lnTo>
                  <a:lnTo>
                    <a:pt x="1483" y="1980"/>
                  </a:lnTo>
                  <a:lnTo>
                    <a:pt x="1483" y="1973"/>
                  </a:lnTo>
                  <a:lnTo>
                    <a:pt x="1483" y="1970"/>
                  </a:lnTo>
                  <a:lnTo>
                    <a:pt x="1483" y="1973"/>
                  </a:lnTo>
                  <a:lnTo>
                    <a:pt x="1483" y="1980"/>
                  </a:lnTo>
                  <a:lnTo>
                    <a:pt x="1486" y="1987"/>
                  </a:lnTo>
                  <a:lnTo>
                    <a:pt x="1490" y="1991"/>
                  </a:lnTo>
                  <a:lnTo>
                    <a:pt x="1493" y="1994"/>
                  </a:lnTo>
                  <a:lnTo>
                    <a:pt x="1497" y="1998"/>
                  </a:lnTo>
                  <a:lnTo>
                    <a:pt x="1497" y="1998"/>
                  </a:lnTo>
                  <a:lnTo>
                    <a:pt x="1500" y="1998"/>
                  </a:lnTo>
                  <a:lnTo>
                    <a:pt x="1507" y="1998"/>
                  </a:lnTo>
                  <a:lnTo>
                    <a:pt x="1518" y="1998"/>
                  </a:lnTo>
                  <a:lnTo>
                    <a:pt x="1525" y="1998"/>
                  </a:lnTo>
                  <a:lnTo>
                    <a:pt x="1532" y="1994"/>
                  </a:lnTo>
                  <a:lnTo>
                    <a:pt x="1539" y="1994"/>
                  </a:lnTo>
                  <a:lnTo>
                    <a:pt x="1543" y="1991"/>
                  </a:lnTo>
                  <a:lnTo>
                    <a:pt x="1550" y="1987"/>
                  </a:lnTo>
                  <a:lnTo>
                    <a:pt x="1553" y="1984"/>
                  </a:lnTo>
                  <a:lnTo>
                    <a:pt x="1557" y="1984"/>
                  </a:lnTo>
                  <a:lnTo>
                    <a:pt x="1564" y="1956"/>
                  </a:lnTo>
                  <a:lnTo>
                    <a:pt x="1571" y="1945"/>
                  </a:lnTo>
                  <a:lnTo>
                    <a:pt x="1574" y="1938"/>
                  </a:lnTo>
                  <a:lnTo>
                    <a:pt x="1578" y="1934"/>
                  </a:lnTo>
                  <a:lnTo>
                    <a:pt x="1581" y="1927"/>
                  </a:lnTo>
                  <a:lnTo>
                    <a:pt x="1592" y="1910"/>
                  </a:lnTo>
                  <a:lnTo>
                    <a:pt x="1606" y="1878"/>
                  </a:lnTo>
                  <a:lnTo>
                    <a:pt x="1620" y="1836"/>
                  </a:lnTo>
                  <a:lnTo>
                    <a:pt x="1627" y="1825"/>
                  </a:lnTo>
                  <a:lnTo>
                    <a:pt x="1648" y="1808"/>
                  </a:lnTo>
                  <a:lnTo>
                    <a:pt x="1673" y="1794"/>
                  </a:lnTo>
                  <a:lnTo>
                    <a:pt x="1705" y="1779"/>
                  </a:lnTo>
                  <a:lnTo>
                    <a:pt x="1712" y="1776"/>
                  </a:lnTo>
                  <a:lnTo>
                    <a:pt x="1722" y="1769"/>
                  </a:lnTo>
                  <a:lnTo>
                    <a:pt x="1736" y="1755"/>
                  </a:lnTo>
                  <a:lnTo>
                    <a:pt x="1750" y="1730"/>
                  </a:lnTo>
                  <a:lnTo>
                    <a:pt x="1761" y="1698"/>
                  </a:lnTo>
                  <a:lnTo>
                    <a:pt x="1764" y="1653"/>
                  </a:lnTo>
                  <a:lnTo>
                    <a:pt x="1807" y="1579"/>
                  </a:lnTo>
                  <a:lnTo>
                    <a:pt x="1810" y="1579"/>
                  </a:lnTo>
                  <a:lnTo>
                    <a:pt x="1814" y="1575"/>
                  </a:lnTo>
                  <a:lnTo>
                    <a:pt x="1817" y="1568"/>
                  </a:lnTo>
                  <a:lnTo>
                    <a:pt x="1824" y="1558"/>
                  </a:lnTo>
                  <a:lnTo>
                    <a:pt x="1824" y="1547"/>
                  </a:lnTo>
                  <a:lnTo>
                    <a:pt x="1828" y="1533"/>
                  </a:lnTo>
                  <a:lnTo>
                    <a:pt x="1828" y="1529"/>
                  </a:lnTo>
                  <a:lnTo>
                    <a:pt x="1828" y="1529"/>
                  </a:lnTo>
                  <a:lnTo>
                    <a:pt x="1828" y="1522"/>
                  </a:lnTo>
                  <a:lnTo>
                    <a:pt x="1828" y="1519"/>
                  </a:lnTo>
                  <a:lnTo>
                    <a:pt x="1828" y="1512"/>
                  </a:lnTo>
                  <a:lnTo>
                    <a:pt x="1824" y="1505"/>
                  </a:lnTo>
                  <a:lnTo>
                    <a:pt x="1817" y="1501"/>
                  </a:lnTo>
                  <a:lnTo>
                    <a:pt x="1807" y="1494"/>
                  </a:lnTo>
                  <a:lnTo>
                    <a:pt x="1796" y="1491"/>
                  </a:lnTo>
                  <a:close/>
                  <a:moveTo>
                    <a:pt x="510" y="550"/>
                  </a:moveTo>
                  <a:lnTo>
                    <a:pt x="514" y="546"/>
                  </a:lnTo>
                  <a:lnTo>
                    <a:pt x="514" y="539"/>
                  </a:lnTo>
                  <a:lnTo>
                    <a:pt x="517" y="529"/>
                  </a:lnTo>
                  <a:lnTo>
                    <a:pt x="517" y="522"/>
                  </a:lnTo>
                  <a:lnTo>
                    <a:pt x="521" y="511"/>
                  </a:lnTo>
                  <a:lnTo>
                    <a:pt x="517" y="508"/>
                  </a:lnTo>
                  <a:lnTo>
                    <a:pt x="517" y="504"/>
                  </a:lnTo>
                  <a:lnTo>
                    <a:pt x="514" y="501"/>
                  </a:lnTo>
                  <a:lnTo>
                    <a:pt x="507" y="497"/>
                  </a:lnTo>
                  <a:lnTo>
                    <a:pt x="500" y="490"/>
                  </a:lnTo>
                  <a:lnTo>
                    <a:pt x="496" y="479"/>
                  </a:lnTo>
                  <a:lnTo>
                    <a:pt x="489" y="472"/>
                  </a:lnTo>
                  <a:lnTo>
                    <a:pt x="479" y="455"/>
                  </a:lnTo>
                  <a:lnTo>
                    <a:pt x="465" y="437"/>
                  </a:lnTo>
                  <a:lnTo>
                    <a:pt x="454" y="420"/>
                  </a:lnTo>
                  <a:lnTo>
                    <a:pt x="443" y="409"/>
                  </a:lnTo>
                  <a:lnTo>
                    <a:pt x="454" y="420"/>
                  </a:lnTo>
                  <a:lnTo>
                    <a:pt x="468" y="437"/>
                  </a:lnTo>
                  <a:lnTo>
                    <a:pt x="479" y="455"/>
                  </a:lnTo>
                  <a:lnTo>
                    <a:pt x="493" y="472"/>
                  </a:lnTo>
                  <a:lnTo>
                    <a:pt x="496" y="479"/>
                  </a:lnTo>
                  <a:lnTo>
                    <a:pt x="500" y="490"/>
                  </a:lnTo>
                  <a:lnTo>
                    <a:pt x="507" y="497"/>
                  </a:lnTo>
                  <a:lnTo>
                    <a:pt x="514" y="501"/>
                  </a:lnTo>
                  <a:lnTo>
                    <a:pt x="517" y="504"/>
                  </a:lnTo>
                  <a:lnTo>
                    <a:pt x="517" y="508"/>
                  </a:lnTo>
                  <a:lnTo>
                    <a:pt x="521" y="511"/>
                  </a:lnTo>
                  <a:lnTo>
                    <a:pt x="517" y="522"/>
                  </a:lnTo>
                  <a:lnTo>
                    <a:pt x="517" y="529"/>
                  </a:lnTo>
                  <a:lnTo>
                    <a:pt x="514" y="539"/>
                  </a:lnTo>
                  <a:lnTo>
                    <a:pt x="514" y="546"/>
                  </a:lnTo>
                  <a:lnTo>
                    <a:pt x="510" y="550"/>
                  </a:lnTo>
                  <a:close/>
                  <a:moveTo>
                    <a:pt x="1345" y="694"/>
                  </a:moveTo>
                  <a:lnTo>
                    <a:pt x="1345" y="694"/>
                  </a:lnTo>
                  <a:lnTo>
                    <a:pt x="1342" y="691"/>
                  </a:lnTo>
                  <a:lnTo>
                    <a:pt x="1345" y="694"/>
                  </a:lnTo>
                  <a:lnTo>
                    <a:pt x="1345" y="694"/>
                  </a:lnTo>
                  <a:close/>
                  <a:moveTo>
                    <a:pt x="1317" y="716"/>
                  </a:moveTo>
                  <a:lnTo>
                    <a:pt x="1314" y="719"/>
                  </a:lnTo>
                  <a:lnTo>
                    <a:pt x="1303" y="719"/>
                  </a:lnTo>
                  <a:lnTo>
                    <a:pt x="1289" y="723"/>
                  </a:lnTo>
                  <a:lnTo>
                    <a:pt x="1278" y="726"/>
                  </a:lnTo>
                  <a:lnTo>
                    <a:pt x="1289" y="723"/>
                  </a:lnTo>
                  <a:lnTo>
                    <a:pt x="1303" y="719"/>
                  </a:lnTo>
                  <a:lnTo>
                    <a:pt x="1314" y="716"/>
                  </a:lnTo>
                  <a:lnTo>
                    <a:pt x="1317" y="716"/>
                  </a:lnTo>
                  <a:close/>
                  <a:moveTo>
                    <a:pt x="1275" y="726"/>
                  </a:moveTo>
                  <a:lnTo>
                    <a:pt x="1275" y="726"/>
                  </a:lnTo>
                  <a:lnTo>
                    <a:pt x="1275" y="726"/>
                  </a:lnTo>
                  <a:lnTo>
                    <a:pt x="1275" y="726"/>
                  </a:lnTo>
                  <a:lnTo>
                    <a:pt x="1275" y="726"/>
                  </a:lnTo>
                  <a:close/>
                  <a:moveTo>
                    <a:pt x="1021" y="677"/>
                  </a:moveTo>
                  <a:lnTo>
                    <a:pt x="1025" y="680"/>
                  </a:lnTo>
                  <a:lnTo>
                    <a:pt x="1028" y="684"/>
                  </a:lnTo>
                  <a:lnTo>
                    <a:pt x="1032" y="684"/>
                  </a:lnTo>
                  <a:lnTo>
                    <a:pt x="1035" y="684"/>
                  </a:lnTo>
                  <a:lnTo>
                    <a:pt x="1039" y="684"/>
                  </a:lnTo>
                  <a:lnTo>
                    <a:pt x="1049" y="680"/>
                  </a:lnTo>
                  <a:lnTo>
                    <a:pt x="1056" y="677"/>
                  </a:lnTo>
                  <a:lnTo>
                    <a:pt x="1063" y="673"/>
                  </a:lnTo>
                  <a:lnTo>
                    <a:pt x="1063" y="673"/>
                  </a:lnTo>
                  <a:lnTo>
                    <a:pt x="1074" y="670"/>
                  </a:lnTo>
                  <a:lnTo>
                    <a:pt x="1085" y="670"/>
                  </a:lnTo>
                  <a:lnTo>
                    <a:pt x="1092" y="670"/>
                  </a:lnTo>
                  <a:lnTo>
                    <a:pt x="1095" y="673"/>
                  </a:lnTo>
                  <a:lnTo>
                    <a:pt x="1102" y="680"/>
                  </a:lnTo>
                  <a:lnTo>
                    <a:pt x="1102" y="680"/>
                  </a:lnTo>
                  <a:lnTo>
                    <a:pt x="1106" y="684"/>
                  </a:lnTo>
                  <a:lnTo>
                    <a:pt x="1113" y="684"/>
                  </a:lnTo>
                  <a:lnTo>
                    <a:pt x="1120" y="687"/>
                  </a:lnTo>
                  <a:lnTo>
                    <a:pt x="1123" y="691"/>
                  </a:lnTo>
                  <a:lnTo>
                    <a:pt x="1123" y="691"/>
                  </a:lnTo>
                  <a:lnTo>
                    <a:pt x="1123" y="694"/>
                  </a:lnTo>
                  <a:lnTo>
                    <a:pt x="1123" y="698"/>
                  </a:lnTo>
                  <a:lnTo>
                    <a:pt x="1120" y="698"/>
                  </a:lnTo>
                  <a:lnTo>
                    <a:pt x="1123" y="705"/>
                  </a:lnTo>
                  <a:lnTo>
                    <a:pt x="1127" y="712"/>
                  </a:lnTo>
                  <a:lnTo>
                    <a:pt x="1130" y="712"/>
                  </a:lnTo>
                  <a:lnTo>
                    <a:pt x="1134" y="712"/>
                  </a:lnTo>
                  <a:lnTo>
                    <a:pt x="1141" y="712"/>
                  </a:lnTo>
                  <a:lnTo>
                    <a:pt x="1148" y="712"/>
                  </a:lnTo>
                  <a:lnTo>
                    <a:pt x="1155" y="712"/>
                  </a:lnTo>
                  <a:lnTo>
                    <a:pt x="1159" y="712"/>
                  </a:lnTo>
                  <a:lnTo>
                    <a:pt x="1169" y="712"/>
                  </a:lnTo>
                  <a:lnTo>
                    <a:pt x="1173" y="716"/>
                  </a:lnTo>
                  <a:lnTo>
                    <a:pt x="1180" y="719"/>
                  </a:lnTo>
                  <a:lnTo>
                    <a:pt x="1183" y="723"/>
                  </a:lnTo>
                  <a:lnTo>
                    <a:pt x="1190" y="726"/>
                  </a:lnTo>
                  <a:lnTo>
                    <a:pt x="1190" y="730"/>
                  </a:lnTo>
                  <a:lnTo>
                    <a:pt x="1190" y="733"/>
                  </a:lnTo>
                  <a:lnTo>
                    <a:pt x="1190" y="733"/>
                  </a:lnTo>
                  <a:lnTo>
                    <a:pt x="1194" y="737"/>
                  </a:lnTo>
                  <a:lnTo>
                    <a:pt x="1190" y="740"/>
                  </a:lnTo>
                  <a:lnTo>
                    <a:pt x="1187" y="744"/>
                  </a:lnTo>
                  <a:lnTo>
                    <a:pt x="1183" y="744"/>
                  </a:lnTo>
                  <a:lnTo>
                    <a:pt x="1180" y="744"/>
                  </a:lnTo>
                  <a:lnTo>
                    <a:pt x="1176" y="744"/>
                  </a:lnTo>
                  <a:lnTo>
                    <a:pt x="1173" y="744"/>
                  </a:lnTo>
                  <a:lnTo>
                    <a:pt x="1173" y="740"/>
                  </a:lnTo>
                  <a:lnTo>
                    <a:pt x="1162" y="737"/>
                  </a:lnTo>
                  <a:lnTo>
                    <a:pt x="1166" y="737"/>
                  </a:lnTo>
                  <a:lnTo>
                    <a:pt x="1166" y="740"/>
                  </a:lnTo>
                  <a:lnTo>
                    <a:pt x="1169" y="747"/>
                  </a:lnTo>
                  <a:lnTo>
                    <a:pt x="1166" y="754"/>
                  </a:lnTo>
                  <a:lnTo>
                    <a:pt x="1162" y="758"/>
                  </a:lnTo>
                  <a:lnTo>
                    <a:pt x="1159" y="761"/>
                  </a:lnTo>
                  <a:lnTo>
                    <a:pt x="1152" y="761"/>
                  </a:lnTo>
                  <a:lnTo>
                    <a:pt x="1148" y="765"/>
                  </a:lnTo>
                  <a:lnTo>
                    <a:pt x="1152" y="768"/>
                  </a:lnTo>
                  <a:lnTo>
                    <a:pt x="1152" y="772"/>
                  </a:lnTo>
                  <a:lnTo>
                    <a:pt x="1152" y="772"/>
                  </a:lnTo>
                  <a:lnTo>
                    <a:pt x="1152" y="772"/>
                  </a:lnTo>
                  <a:lnTo>
                    <a:pt x="1155" y="772"/>
                  </a:lnTo>
                  <a:lnTo>
                    <a:pt x="1155" y="772"/>
                  </a:lnTo>
                  <a:lnTo>
                    <a:pt x="1159" y="779"/>
                  </a:lnTo>
                  <a:lnTo>
                    <a:pt x="1155" y="782"/>
                  </a:lnTo>
                  <a:lnTo>
                    <a:pt x="1155" y="782"/>
                  </a:lnTo>
                  <a:lnTo>
                    <a:pt x="1152" y="782"/>
                  </a:lnTo>
                  <a:lnTo>
                    <a:pt x="1152" y="786"/>
                  </a:lnTo>
                  <a:lnTo>
                    <a:pt x="1148" y="790"/>
                  </a:lnTo>
                  <a:lnTo>
                    <a:pt x="1148" y="790"/>
                  </a:lnTo>
                  <a:lnTo>
                    <a:pt x="1152" y="790"/>
                  </a:lnTo>
                  <a:lnTo>
                    <a:pt x="1155" y="790"/>
                  </a:lnTo>
                  <a:lnTo>
                    <a:pt x="1162" y="786"/>
                  </a:lnTo>
                  <a:lnTo>
                    <a:pt x="1166" y="779"/>
                  </a:lnTo>
                  <a:lnTo>
                    <a:pt x="1169" y="775"/>
                  </a:lnTo>
                  <a:lnTo>
                    <a:pt x="1173" y="772"/>
                  </a:lnTo>
                  <a:lnTo>
                    <a:pt x="1173" y="768"/>
                  </a:lnTo>
                  <a:lnTo>
                    <a:pt x="1176" y="765"/>
                  </a:lnTo>
                  <a:lnTo>
                    <a:pt x="1183" y="765"/>
                  </a:lnTo>
                  <a:lnTo>
                    <a:pt x="1190" y="765"/>
                  </a:lnTo>
                  <a:lnTo>
                    <a:pt x="1201" y="765"/>
                  </a:lnTo>
                  <a:lnTo>
                    <a:pt x="1204" y="765"/>
                  </a:lnTo>
                  <a:lnTo>
                    <a:pt x="1204" y="765"/>
                  </a:lnTo>
                  <a:lnTo>
                    <a:pt x="1201" y="761"/>
                  </a:lnTo>
                  <a:lnTo>
                    <a:pt x="1197" y="758"/>
                  </a:lnTo>
                  <a:lnTo>
                    <a:pt x="1201" y="754"/>
                  </a:lnTo>
                  <a:lnTo>
                    <a:pt x="1204" y="751"/>
                  </a:lnTo>
                  <a:lnTo>
                    <a:pt x="1208" y="744"/>
                  </a:lnTo>
                  <a:lnTo>
                    <a:pt x="1215" y="740"/>
                  </a:lnTo>
                  <a:lnTo>
                    <a:pt x="1222" y="737"/>
                  </a:lnTo>
                  <a:lnTo>
                    <a:pt x="1233" y="737"/>
                  </a:lnTo>
                  <a:lnTo>
                    <a:pt x="1240" y="737"/>
                  </a:lnTo>
                  <a:lnTo>
                    <a:pt x="1243" y="737"/>
                  </a:lnTo>
                  <a:lnTo>
                    <a:pt x="1247" y="740"/>
                  </a:lnTo>
                  <a:lnTo>
                    <a:pt x="1250" y="740"/>
                  </a:lnTo>
                  <a:lnTo>
                    <a:pt x="1254" y="740"/>
                  </a:lnTo>
                  <a:lnTo>
                    <a:pt x="1254" y="740"/>
                  </a:lnTo>
                  <a:lnTo>
                    <a:pt x="1261" y="737"/>
                  </a:lnTo>
                  <a:lnTo>
                    <a:pt x="1264" y="733"/>
                  </a:lnTo>
                  <a:lnTo>
                    <a:pt x="1261" y="737"/>
                  </a:lnTo>
                  <a:lnTo>
                    <a:pt x="1257" y="740"/>
                  </a:lnTo>
                  <a:lnTo>
                    <a:pt x="1254" y="747"/>
                  </a:lnTo>
                  <a:lnTo>
                    <a:pt x="1250" y="751"/>
                  </a:lnTo>
                  <a:lnTo>
                    <a:pt x="1243" y="754"/>
                  </a:lnTo>
                  <a:lnTo>
                    <a:pt x="1236" y="758"/>
                  </a:lnTo>
                  <a:lnTo>
                    <a:pt x="1225" y="758"/>
                  </a:lnTo>
                  <a:lnTo>
                    <a:pt x="1218" y="758"/>
                  </a:lnTo>
                  <a:lnTo>
                    <a:pt x="1211" y="761"/>
                  </a:lnTo>
                  <a:lnTo>
                    <a:pt x="1208" y="765"/>
                  </a:lnTo>
                  <a:lnTo>
                    <a:pt x="1208" y="768"/>
                  </a:lnTo>
                  <a:lnTo>
                    <a:pt x="1208" y="768"/>
                  </a:lnTo>
                  <a:lnTo>
                    <a:pt x="1208" y="772"/>
                  </a:lnTo>
                  <a:lnTo>
                    <a:pt x="1208" y="775"/>
                  </a:lnTo>
                  <a:lnTo>
                    <a:pt x="1204" y="779"/>
                  </a:lnTo>
                  <a:lnTo>
                    <a:pt x="1197" y="782"/>
                  </a:lnTo>
                  <a:lnTo>
                    <a:pt x="1190" y="790"/>
                  </a:lnTo>
                  <a:lnTo>
                    <a:pt x="1187" y="793"/>
                  </a:lnTo>
                  <a:lnTo>
                    <a:pt x="1180" y="797"/>
                  </a:lnTo>
                  <a:lnTo>
                    <a:pt x="1169" y="797"/>
                  </a:lnTo>
                  <a:lnTo>
                    <a:pt x="1159" y="797"/>
                  </a:lnTo>
                  <a:lnTo>
                    <a:pt x="1152" y="797"/>
                  </a:lnTo>
                  <a:lnTo>
                    <a:pt x="1148" y="797"/>
                  </a:lnTo>
                  <a:lnTo>
                    <a:pt x="1144" y="793"/>
                  </a:lnTo>
                  <a:lnTo>
                    <a:pt x="1144" y="793"/>
                  </a:lnTo>
                  <a:lnTo>
                    <a:pt x="1144" y="790"/>
                  </a:lnTo>
                  <a:lnTo>
                    <a:pt x="1148" y="786"/>
                  </a:lnTo>
                  <a:lnTo>
                    <a:pt x="1148" y="779"/>
                  </a:lnTo>
                  <a:lnTo>
                    <a:pt x="1148" y="772"/>
                  </a:lnTo>
                  <a:lnTo>
                    <a:pt x="1144" y="768"/>
                  </a:lnTo>
                  <a:lnTo>
                    <a:pt x="1141" y="761"/>
                  </a:lnTo>
                  <a:lnTo>
                    <a:pt x="1141" y="758"/>
                  </a:lnTo>
                  <a:lnTo>
                    <a:pt x="1137" y="754"/>
                  </a:lnTo>
                  <a:lnTo>
                    <a:pt x="1137" y="758"/>
                  </a:lnTo>
                  <a:lnTo>
                    <a:pt x="1134" y="758"/>
                  </a:lnTo>
                  <a:lnTo>
                    <a:pt x="1130" y="761"/>
                  </a:lnTo>
                  <a:lnTo>
                    <a:pt x="1130" y="758"/>
                  </a:lnTo>
                  <a:lnTo>
                    <a:pt x="1130" y="758"/>
                  </a:lnTo>
                  <a:lnTo>
                    <a:pt x="1130" y="754"/>
                  </a:lnTo>
                  <a:lnTo>
                    <a:pt x="1130" y="754"/>
                  </a:lnTo>
                  <a:lnTo>
                    <a:pt x="1134" y="744"/>
                  </a:lnTo>
                  <a:lnTo>
                    <a:pt x="1134" y="737"/>
                  </a:lnTo>
                  <a:lnTo>
                    <a:pt x="1130" y="733"/>
                  </a:lnTo>
                  <a:lnTo>
                    <a:pt x="1127" y="730"/>
                  </a:lnTo>
                  <a:lnTo>
                    <a:pt x="1123" y="730"/>
                  </a:lnTo>
                  <a:lnTo>
                    <a:pt x="1120" y="730"/>
                  </a:lnTo>
                  <a:lnTo>
                    <a:pt x="1120" y="730"/>
                  </a:lnTo>
                  <a:lnTo>
                    <a:pt x="1116" y="730"/>
                  </a:lnTo>
                  <a:lnTo>
                    <a:pt x="1113" y="730"/>
                  </a:lnTo>
                  <a:lnTo>
                    <a:pt x="1113" y="730"/>
                  </a:lnTo>
                  <a:lnTo>
                    <a:pt x="1109" y="737"/>
                  </a:lnTo>
                  <a:lnTo>
                    <a:pt x="1109" y="740"/>
                  </a:lnTo>
                  <a:lnTo>
                    <a:pt x="1109" y="744"/>
                  </a:lnTo>
                  <a:lnTo>
                    <a:pt x="1109" y="744"/>
                  </a:lnTo>
                  <a:lnTo>
                    <a:pt x="1102" y="747"/>
                  </a:lnTo>
                  <a:lnTo>
                    <a:pt x="1099" y="775"/>
                  </a:lnTo>
                  <a:lnTo>
                    <a:pt x="1095" y="786"/>
                  </a:lnTo>
                  <a:lnTo>
                    <a:pt x="1092" y="793"/>
                  </a:lnTo>
                  <a:lnTo>
                    <a:pt x="1088" y="800"/>
                  </a:lnTo>
                  <a:lnTo>
                    <a:pt x="1085" y="804"/>
                  </a:lnTo>
                  <a:lnTo>
                    <a:pt x="1081" y="804"/>
                  </a:lnTo>
                  <a:lnTo>
                    <a:pt x="1081" y="804"/>
                  </a:lnTo>
                  <a:lnTo>
                    <a:pt x="1078" y="797"/>
                  </a:lnTo>
                  <a:lnTo>
                    <a:pt x="1074" y="790"/>
                  </a:lnTo>
                  <a:lnTo>
                    <a:pt x="1074" y="782"/>
                  </a:lnTo>
                  <a:lnTo>
                    <a:pt x="1078" y="772"/>
                  </a:lnTo>
                  <a:lnTo>
                    <a:pt x="1078" y="765"/>
                  </a:lnTo>
                  <a:lnTo>
                    <a:pt x="1081" y="758"/>
                  </a:lnTo>
                  <a:lnTo>
                    <a:pt x="1081" y="758"/>
                  </a:lnTo>
                  <a:lnTo>
                    <a:pt x="1085" y="751"/>
                  </a:lnTo>
                  <a:lnTo>
                    <a:pt x="1085" y="744"/>
                  </a:lnTo>
                  <a:lnTo>
                    <a:pt x="1081" y="740"/>
                  </a:lnTo>
                  <a:lnTo>
                    <a:pt x="1078" y="737"/>
                  </a:lnTo>
                  <a:lnTo>
                    <a:pt x="1078" y="737"/>
                  </a:lnTo>
                  <a:lnTo>
                    <a:pt x="1081" y="730"/>
                  </a:lnTo>
                  <a:lnTo>
                    <a:pt x="1085" y="726"/>
                  </a:lnTo>
                  <a:lnTo>
                    <a:pt x="1088" y="723"/>
                  </a:lnTo>
                  <a:lnTo>
                    <a:pt x="1095" y="723"/>
                  </a:lnTo>
                  <a:lnTo>
                    <a:pt x="1099" y="723"/>
                  </a:lnTo>
                  <a:lnTo>
                    <a:pt x="1099" y="726"/>
                  </a:lnTo>
                  <a:lnTo>
                    <a:pt x="1106" y="723"/>
                  </a:lnTo>
                  <a:lnTo>
                    <a:pt x="1109" y="719"/>
                  </a:lnTo>
                  <a:lnTo>
                    <a:pt x="1113" y="716"/>
                  </a:lnTo>
                  <a:lnTo>
                    <a:pt x="1113" y="712"/>
                  </a:lnTo>
                  <a:lnTo>
                    <a:pt x="1113" y="708"/>
                  </a:lnTo>
                  <a:lnTo>
                    <a:pt x="1109" y="705"/>
                  </a:lnTo>
                  <a:lnTo>
                    <a:pt x="1102" y="705"/>
                  </a:lnTo>
                  <a:lnTo>
                    <a:pt x="1099" y="705"/>
                  </a:lnTo>
                  <a:lnTo>
                    <a:pt x="1092" y="708"/>
                  </a:lnTo>
                  <a:lnTo>
                    <a:pt x="1092" y="708"/>
                  </a:lnTo>
                  <a:lnTo>
                    <a:pt x="1081" y="708"/>
                  </a:lnTo>
                  <a:lnTo>
                    <a:pt x="1078" y="705"/>
                  </a:lnTo>
                  <a:lnTo>
                    <a:pt x="1074" y="705"/>
                  </a:lnTo>
                  <a:lnTo>
                    <a:pt x="1070" y="701"/>
                  </a:lnTo>
                  <a:lnTo>
                    <a:pt x="1070" y="701"/>
                  </a:lnTo>
                  <a:lnTo>
                    <a:pt x="1063" y="705"/>
                  </a:lnTo>
                  <a:lnTo>
                    <a:pt x="1056" y="708"/>
                  </a:lnTo>
                  <a:lnTo>
                    <a:pt x="1049" y="708"/>
                  </a:lnTo>
                  <a:lnTo>
                    <a:pt x="1039" y="708"/>
                  </a:lnTo>
                  <a:lnTo>
                    <a:pt x="1035" y="708"/>
                  </a:lnTo>
                  <a:lnTo>
                    <a:pt x="1032" y="708"/>
                  </a:lnTo>
                  <a:lnTo>
                    <a:pt x="1025" y="708"/>
                  </a:lnTo>
                  <a:lnTo>
                    <a:pt x="1021" y="705"/>
                  </a:lnTo>
                  <a:lnTo>
                    <a:pt x="1021" y="705"/>
                  </a:lnTo>
                  <a:lnTo>
                    <a:pt x="1021" y="701"/>
                  </a:lnTo>
                  <a:lnTo>
                    <a:pt x="1025" y="698"/>
                  </a:lnTo>
                  <a:lnTo>
                    <a:pt x="1028" y="694"/>
                  </a:lnTo>
                  <a:lnTo>
                    <a:pt x="1035" y="691"/>
                  </a:lnTo>
                  <a:lnTo>
                    <a:pt x="1039" y="684"/>
                  </a:lnTo>
                  <a:lnTo>
                    <a:pt x="1039" y="684"/>
                  </a:lnTo>
                  <a:lnTo>
                    <a:pt x="1035" y="684"/>
                  </a:lnTo>
                  <a:lnTo>
                    <a:pt x="1032" y="684"/>
                  </a:lnTo>
                  <a:lnTo>
                    <a:pt x="1028" y="684"/>
                  </a:lnTo>
                  <a:lnTo>
                    <a:pt x="1025" y="680"/>
                  </a:lnTo>
                  <a:lnTo>
                    <a:pt x="1021" y="677"/>
                  </a:lnTo>
                  <a:lnTo>
                    <a:pt x="996" y="673"/>
                  </a:lnTo>
                  <a:lnTo>
                    <a:pt x="1021" y="677"/>
                  </a:lnTo>
                  <a:close/>
                  <a:moveTo>
                    <a:pt x="1074" y="1219"/>
                  </a:moveTo>
                  <a:lnTo>
                    <a:pt x="1070" y="1223"/>
                  </a:lnTo>
                  <a:lnTo>
                    <a:pt x="1063" y="1223"/>
                  </a:lnTo>
                  <a:lnTo>
                    <a:pt x="1070" y="1223"/>
                  </a:lnTo>
                  <a:lnTo>
                    <a:pt x="1074" y="1219"/>
                  </a:lnTo>
                  <a:close/>
                  <a:moveTo>
                    <a:pt x="1063" y="1244"/>
                  </a:moveTo>
                  <a:lnTo>
                    <a:pt x="1063" y="1244"/>
                  </a:lnTo>
                  <a:lnTo>
                    <a:pt x="1063" y="1244"/>
                  </a:lnTo>
                  <a:lnTo>
                    <a:pt x="1063" y="1244"/>
                  </a:lnTo>
                  <a:lnTo>
                    <a:pt x="1063" y="1244"/>
                  </a:lnTo>
                  <a:close/>
                  <a:moveTo>
                    <a:pt x="1049" y="1237"/>
                  </a:moveTo>
                  <a:lnTo>
                    <a:pt x="1049" y="1237"/>
                  </a:lnTo>
                  <a:lnTo>
                    <a:pt x="1049" y="1237"/>
                  </a:lnTo>
                  <a:lnTo>
                    <a:pt x="1049" y="1233"/>
                  </a:lnTo>
                  <a:lnTo>
                    <a:pt x="1049" y="1233"/>
                  </a:lnTo>
                  <a:lnTo>
                    <a:pt x="1049" y="1237"/>
                  </a:lnTo>
                  <a:close/>
                  <a:moveTo>
                    <a:pt x="1067" y="1244"/>
                  </a:moveTo>
                  <a:lnTo>
                    <a:pt x="1067" y="1244"/>
                  </a:lnTo>
                  <a:lnTo>
                    <a:pt x="1063" y="1244"/>
                  </a:lnTo>
                  <a:lnTo>
                    <a:pt x="1067" y="1244"/>
                  </a:lnTo>
                  <a:lnTo>
                    <a:pt x="1067" y="1244"/>
                  </a:lnTo>
                  <a:lnTo>
                    <a:pt x="1070" y="1244"/>
                  </a:lnTo>
                  <a:lnTo>
                    <a:pt x="1070" y="1244"/>
                  </a:lnTo>
                  <a:lnTo>
                    <a:pt x="1070" y="1244"/>
                  </a:lnTo>
                  <a:lnTo>
                    <a:pt x="1070" y="1244"/>
                  </a:lnTo>
                  <a:lnTo>
                    <a:pt x="1067" y="1244"/>
                  </a:lnTo>
                  <a:lnTo>
                    <a:pt x="1067" y="1244"/>
                  </a:lnTo>
                  <a:close/>
                  <a:moveTo>
                    <a:pt x="1120" y="1223"/>
                  </a:moveTo>
                  <a:lnTo>
                    <a:pt x="1123" y="1223"/>
                  </a:lnTo>
                  <a:lnTo>
                    <a:pt x="1127" y="1219"/>
                  </a:lnTo>
                  <a:lnTo>
                    <a:pt x="1127" y="1219"/>
                  </a:lnTo>
                  <a:lnTo>
                    <a:pt x="1130" y="1219"/>
                  </a:lnTo>
                  <a:lnTo>
                    <a:pt x="1130" y="1219"/>
                  </a:lnTo>
                  <a:lnTo>
                    <a:pt x="1130" y="1219"/>
                  </a:lnTo>
                  <a:lnTo>
                    <a:pt x="1127" y="1219"/>
                  </a:lnTo>
                  <a:lnTo>
                    <a:pt x="1127" y="1219"/>
                  </a:lnTo>
                  <a:lnTo>
                    <a:pt x="1123" y="1223"/>
                  </a:lnTo>
                  <a:lnTo>
                    <a:pt x="1120" y="1223"/>
                  </a:lnTo>
                  <a:close/>
                  <a:moveTo>
                    <a:pt x="1349" y="1406"/>
                  </a:moveTo>
                  <a:lnTo>
                    <a:pt x="1349" y="1406"/>
                  </a:lnTo>
                  <a:lnTo>
                    <a:pt x="1349" y="1406"/>
                  </a:lnTo>
                  <a:lnTo>
                    <a:pt x="1349" y="1403"/>
                  </a:lnTo>
                  <a:lnTo>
                    <a:pt x="1349" y="1399"/>
                  </a:lnTo>
                  <a:lnTo>
                    <a:pt x="1345" y="1399"/>
                  </a:lnTo>
                  <a:lnTo>
                    <a:pt x="1345" y="1395"/>
                  </a:lnTo>
                  <a:lnTo>
                    <a:pt x="1345" y="1395"/>
                  </a:lnTo>
                  <a:lnTo>
                    <a:pt x="1345" y="1395"/>
                  </a:lnTo>
                  <a:lnTo>
                    <a:pt x="1349" y="1399"/>
                  </a:lnTo>
                  <a:lnTo>
                    <a:pt x="1349" y="1403"/>
                  </a:lnTo>
                  <a:lnTo>
                    <a:pt x="1349" y="1406"/>
                  </a:lnTo>
                  <a:close/>
                  <a:moveTo>
                    <a:pt x="1331" y="1417"/>
                  </a:moveTo>
                  <a:lnTo>
                    <a:pt x="1331" y="1417"/>
                  </a:lnTo>
                  <a:lnTo>
                    <a:pt x="1328" y="1413"/>
                  </a:lnTo>
                  <a:lnTo>
                    <a:pt x="1324" y="1413"/>
                  </a:lnTo>
                  <a:lnTo>
                    <a:pt x="1328" y="1413"/>
                  </a:lnTo>
                  <a:lnTo>
                    <a:pt x="1331" y="1417"/>
                  </a:lnTo>
                  <a:lnTo>
                    <a:pt x="1331" y="1417"/>
                  </a:lnTo>
                  <a:close/>
                  <a:moveTo>
                    <a:pt x="1338" y="1737"/>
                  </a:moveTo>
                  <a:lnTo>
                    <a:pt x="1338" y="1734"/>
                  </a:lnTo>
                  <a:lnTo>
                    <a:pt x="1338" y="1727"/>
                  </a:lnTo>
                  <a:lnTo>
                    <a:pt x="1338" y="1723"/>
                  </a:lnTo>
                  <a:lnTo>
                    <a:pt x="1335" y="1720"/>
                  </a:lnTo>
                  <a:lnTo>
                    <a:pt x="1335" y="1720"/>
                  </a:lnTo>
                  <a:lnTo>
                    <a:pt x="1331" y="1709"/>
                  </a:lnTo>
                  <a:lnTo>
                    <a:pt x="1335" y="1716"/>
                  </a:lnTo>
                  <a:lnTo>
                    <a:pt x="1338" y="1720"/>
                  </a:lnTo>
                  <a:lnTo>
                    <a:pt x="1338" y="1723"/>
                  </a:lnTo>
                  <a:lnTo>
                    <a:pt x="1338" y="1730"/>
                  </a:lnTo>
                  <a:lnTo>
                    <a:pt x="1338" y="1737"/>
                  </a:lnTo>
                  <a:close/>
                  <a:moveTo>
                    <a:pt x="1335" y="1656"/>
                  </a:moveTo>
                  <a:lnTo>
                    <a:pt x="1331" y="1656"/>
                  </a:lnTo>
                  <a:lnTo>
                    <a:pt x="1328" y="1660"/>
                  </a:lnTo>
                  <a:lnTo>
                    <a:pt x="1321" y="1663"/>
                  </a:lnTo>
                  <a:lnTo>
                    <a:pt x="1314" y="1667"/>
                  </a:lnTo>
                  <a:lnTo>
                    <a:pt x="1310" y="1667"/>
                  </a:lnTo>
                  <a:lnTo>
                    <a:pt x="1314" y="1663"/>
                  </a:lnTo>
                  <a:lnTo>
                    <a:pt x="1321" y="1660"/>
                  </a:lnTo>
                  <a:lnTo>
                    <a:pt x="1328" y="1660"/>
                  </a:lnTo>
                  <a:lnTo>
                    <a:pt x="1331" y="1656"/>
                  </a:lnTo>
                  <a:lnTo>
                    <a:pt x="1335" y="1656"/>
                  </a:lnTo>
                  <a:close/>
                  <a:moveTo>
                    <a:pt x="1314" y="1491"/>
                  </a:moveTo>
                  <a:lnTo>
                    <a:pt x="1314" y="1491"/>
                  </a:lnTo>
                  <a:lnTo>
                    <a:pt x="1310" y="1491"/>
                  </a:lnTo>
                  <a:lnTo>
                    <a:pt x="1307" y="1491"/>
                  </a:lnTo>
                  <a:lnTo>
                    <a:pt x="1310" y="1487"/>
                  </a:lnTo>
                  <a:lnTo>
                    <a:pt x="1314" y="1491"/>
                  </a:lnTo>
                  <a:lnTo>
                    <a:pt x="1314" y="1491"/>
                  </a:lnTo>
                  <a:lnTo>
                    <a:pt x="1314" y="1491"/>
                  </a:lnTo>
                  <a:close/>
                  <a:moveTo>
                    <a:pt x="1314" y="1484"/>
                  </a:moveTo>
                  <a:lnTo>
                    <a:pt x="1314" y="1484"/>
                  </a:lnTo>
                  <a:lnTo>
                    <a:pt x="1317" y="1484"/>
                  </a:lnTo>
                  <a:lnTo>
                    <a:pt x="1321" y="1484"/>
                  </a:lnTo>
                  <a:lnTo>
                    <a:pt x="1321" y="1484"/>
                  </a:lnTo>
                  <a:lnTo>
                    <a:pt x="1314" y="1484"/>
                  </a:lnTo>
                  <a:close/>
                  <a:moveTo>
                    <a:pt x="1310" y="1558"/>
                  </a:moveTo>
                  <a:lnTo>
                    <a:pt x="1310" y="1561"/>
                  </a:lnTo>
                  <a:lnTo>
                    <a:pt x="1307" y="1565"/>
                  </a:lnTo>
                  <a:lnTo>
                    <a:pt x="1303" y="1565"/>
                  </a:lnTo>
                  <a:lnTo>
                    <a:pt x="1299" y="1568"/>
                  </a:lnTo>
                  <a:lnTo>
                    <a:pt x="1299" y="1568"/>
                  </a:lnTo>
                  <a:lnTo>
                    <a:pt x="1299" y="1568"/>
                  </a:lnTo>
                  <a:lnTo>
                    <a:pt x="1296" y="1568"/>
                  </a:lnTo>
                  <a:lnTo>
                    <a:pt x="1299" y="1568"/>
                  </a:lnTo>
                  <a:lnTo>
                    <a:pt x="1303" y="1565"/>
                  </a:lnTo>
                  <a:lnTo>
                    <a:pt x="1307" y="1561"/>
                  </a:lnTo>
                  <a:lnTo>
                    <a:pt x="1310" y="1558"/>
                  </a:lnTo>
                  <a:close/>
                  <a:moveTo>
                    <a:pt x="1307" y="1670"/>
                  </a:moveTo>
                  <a:lnTo>
                    <a:pt x="1310" y="1674"/>
                  </a:lnTo>
                  <a:lnTo>
                    <a:pt x="1310" y="1674"/>
                  </a:lnTo>
                  <a:lnTo>
                    <a:pt x="1307" y="1670"/>
                  </a:lnTo>
                  <a:lnTo>
                    <a:pt x="1307" y="1670"/>
                  </a:lnTo>
                  <a:lnTo>
                    <a:pt x="1307" y="1670"/>
                  </a:lnTo>
                  <a:lnTo>
                    <a:pt x="1307" y="1670"/>
                  </a:lnTo>
                  <a:close/>
                  <a:moveTo>
                    <a:pt x="1345" y="1589"/>
                  </a:moveTo>
                  <a:lnTo>
                    <a:pt x="1324" y="1589"/>
                  </a:lnTo>
                  <a:lnTo>
                    <a:pt x="1321" y="1589"/>
                  </a:lnTo>
                  <a:lnTo>
                    <a:pt x="1317" y="1589"/>
                  </a:lnTo>
                  <a:lnTo>
                    <a:pt x="1317" y="1589"/>
                  </a:lnTo>
                  <a:lnTo>
                    <a:pt x="1317" y="1589"/>
                  </a:lnTo>
                  <a:lnTo>
                    <a:pt x="1324" y="1589"/>
                  </a:lnTo>
                  <a:lnTo>
                    <a:pt x="1331" y="1589"/>
                  </a:lnTo>
                  <a:lnTo>
                    <a:pt x="1338" y="1589"/>
                  </a:lnTo>
                  <a:lnTo>
                    <a:pt x="1342" y="1589"/>
                  </a:lnTo>
                  <a:lnTo>
                    <a:pt x="1345" y="1589"/>
                  </a:lnTo>
                  <a:lnTo>
                    <a:pt x="1349" y="1586"/>
                  </a:lnTo>
                  <a:lnTo>
                    <a:pt x="1352" y="1582"/>
                  </a:lnTo>
                  <a:lnTo>
                    <a:pt x="1356" y="1579"/>
                  </a:lnTo>
                  <a:lnTo>
                    <a:pt x="1359" y="1575"/>
                  </a:lnTo>
                  <a:lnTo>
                    <a:pt x="1363" y="1575"/>
                  </a:lnTo>
                  <a:lnTo>
                    <a:pt x="1366" y="1575"/>
                  </a:lnTo>
                  <a:lnTo>
                    <a:pt x="1359" y="1575"/>
                  </a:lnTo>
                  <a:lnTo>
                    <a:pt x="1356" y="1579"/>
                  </a:lnTo>
                  <a:lnTo>
                    <a:pt x="1352" y="1582"/>
                  </a:lnTo>
                  <a:lnTo>
                    <a:pt x="1349" y="1586"/>
                  </a:lnTo>
                  <a:lnTo>
                    <a:pt x="1345" y="1589"/>
                  </a:lnTo>
                  <a:lnTo>
                    <a:pt x="1345" y="1589"/>
                  </a:lnTo>
                  <a:close/>
                  <a:moveTo>
                    <a:pt x="1349" y="1783"/>
                  </a:moveTo>
                  <a:lnTo>
                    <a:pt x="1345" y="1755"/>
                  </a:lnTo>
                  <a:lnTo>
                    <a:pt x="1345" y="1762"/>
                  </a:lnTo>
                  <a:lnTo>
                    <a:pt x="1349" y="1783"/>
                  </a:lnTo>
                  <a:close/>
                  <a:moveTo>
                    <a:pt x="1518" y="1374"/>
                  </a:moveTo>
                  <a:lnTo>
                    <a:pt x="1518" y="1374"/>
                  </a:lnTo>
                  <a:lnTo>
                    <a:pt x="1518" y="1374"/>
                  </a:lnTo>
                  <a:lnTo>
                    <a:pt x="1518" y="1374"/>
                  </a:lnTo>
                  <a:lnTo>
                    <a:pt x="1518" y="1374"/>
                  </a:lnTo>
                  <a:close/>
                  <a:moveTo>
                    <a:pt x="1525" y="1797"/>
                  </a:moveTo>
                  <a:lnTo>
                    <a:pt x="1521" y="1797"/>
                  </a:lnTo>
                  <a:lnTo>
                    <a:pt x="1518" y="1797"/>
                  </a:lnTo>
                  <a:lnTo>
                    <a:pt x="1518" y="1797"/>
                  </a:lnTo>
                  <a:lnTo>
                    <a:pt x="1514" y="1797"/>
                  </a:lnTo>
                  <a:lnTo>
                    <a:pt x="1518" y="1797"/>
                  </a:lnTo>
                  <a:lnTo>
                    <a:pt x="1525" y="1797"/>
                  </a:lnTo>
                  <a:close/>
                  <a:moveTo>
                    <a:pt x="1497" y="1381"/>
                  </a:moveTo>
                  <a:lnTo>
                    <a:pt x="1497" y="1381"/>
                  </a:lnTo>
                  <a:lnTo>
                    <a:pt x="1493" y="1381"/>
                  </a:lnTo>
                  <a:lnTo>
                    <a:pt x="1490" y="1378"/>
                  </a:lnTo>
                  <a:lnTo>
                    <a:pt x="1483" y="1378"/>
                  </a:lnTo>
                  <a:lnTo>
                    <a:pt x="1486" y="1378"/>
                  </a:lnTo>
                  <a:lnTo>
                    <a:pt x="1493" y="1381"/>
                  </a:lnTo>
                  <a:lnTo>
                    <a:pt x="1497" y="1381"/>
                  </a:lnTo>
                  <a:close/>
                  <a:moveTo>
                    <a:pt x="1458" y="1371"/>
                  </a:moveTo>
                  <a:lnTo>
                    <a:pt x="1462" y="1371"/>
                  </a:lnTo>
                  <a:lnTo>
                    <a:pt x="1462" y="1364"/>
                  </a:lnTo>
                  <a:lnTo>
                    <a:pt x="1458" y="1360"/>
                  </a:lnTo>
                  <a:lnTo>
                    <a:pt x="1458" y="1353"/>
                  </a:lnTo>
                  <a:lnTo>
                    <a:pt x="1454" y="1353"/>
                  </a:lnTo>
                  <a:lnTo>
                    <a:pt x="1454" y="1353"/>
                  </a:lnTo>
                  <a:lnTo>
                    <a:pt x="1454" y="1353"/>
                  </a:lnTo>
                  <a:lnTo>
                    <a:pt x="1458" y="1353"/>
                  </a:lnTo>
                  <a:lnTo>
                    <a:pt x="1458" y="1357"/>
                  </a:lnTo>
                  <a:lnTo>
                    <a:pt x="1462" y="1360"/>
                  </a:lnTo>
                  <a:lnTo>
                    <a:pt x="1462" y="1367"/>
                  </a:lnTo>
                  <a:lnTo>
                    <a:pt x="1462" y="1367"/>
                  </a:lnTo>
                  <a:lnTo>
                    <a:pt x="1462" y="1374"/>
                  </a:lnTo>
                  <a:lnTo>
                    <a:pt x="1462" y="1378"/>
                  </a:lnTo>
                  <a:lnTo>
                    <a:pt x="1462" y="1385"/>
                  </a:lnTo>
                  <a:lnTo>
                    <a:pt x="1465" y="1381"/>
                  </a:lnTo>
                  <a:lnTo>
                    <a:pt x="1462" y="1385"/>
                  </a:lnTo>
                  <a:lnTo>
                    <a:pt x="1462" y="1385"/>
                  </a:lnTo>
                  <a:lnTo>
                    <a:pt x="1458" y="1381"/>
                  </a:lnTo>
                  <a:lnTo>
                    <a:pt x="1458" y="1378"/>
                  </a:lnTo>
                  <a:lnTo>
                    <a:pt x="1458" y="1371"/>
                  </a:lnTo>
                  <a:close/>
                  <a:moveTo>
                    <a:pt x="1447" y="1360"/>
                  </a:moveTo>
                  <a:lnTo>
                    <a:pt x="1447" y="1360"/>
                  </a:lnTo>
                  <a:lnTo>
                    <a:pt x="1447" y="1360"/>
                  </a:lnTo>
                  <a:lnTo>
                    <a:pt x="1447" y="1360"/>
                  </a:lnTo>
                  <a:lnTo>
                    <a:pt x="1447" y="1360"/>
                  </a:lnTo>
                  <a:lnTo>
                    <a:pt x="1447" y="1360"/>
                  </a:lnTo>
                  <a:close/>
                  <a:moveTo>
                    <a:pt x="1419" y="1617"/>
                  </a:moveTo>
                  <a:lnTo>
                    <a:pt x="1419" y="1617"/>
                  </a:lnTo>
                  <a:lnTo>
                    <a:pt x="1419" y="1617"/>
                  </a:lnTo>
                  <a:lnTo>
                    <a:pt x="1412" y="1617"/>
                  </a:lnTo>
                  <a:lnTo>
                    <a:pt x="1412" y="1617"/>
                  </a:lnTo>
                  <a:lnTo>
                    <a:pt x="1419" y="1617"/>
                  </a:lnTo>
                  <a:close/>
                  <a:moveTo>
                    <a:pt x="1409" y="1378"/>
                  </a:moveTo>
                  <a:lnTo>
                    <a:pt x="1409" y="1378"/>
                  </a:lnTo>
                  <a:lnTo>
                    <a:pt x="1405" y="1378"/>
                  </a:lnTo>
                  <a:lnTo>
                    <a:pt x="1409" y="1378"/>
                  </a:lnTo>
                  <a:lnTo>
                    <a:pt x="1409" y="1378"/>
                  </a:lnTo>
                  <a:lnTo>
                    <a:pt x="1409" y="1378"/>
                  </a:lnTo>
                  <a:close/>
                  <a:moveTo>
                    <a:pt x="1405" y="1378"/>
                  </a:moveTo>
                  <a:lnTo>
                    <a:pt x="1405" y="1378"/>
                  </a:lnTo>
                  <a:lnTo>
                    <a:pt x="1405" y="1378"/>
                  </a:lnTo>
                  <a:lnTo>
                    <a:pt x="1405" y="1378"/>
                  </a:lnTo>
                  <a:lnTo>
                    <a:pt x="1405" y="1378"/>
                  </a:lnTo>
                  <a:close/>
                  <a:moveTo>
                    <a:pt x="1426" y="1755"/>
                  </a:moveTo>
                  <a:lnTo>
                    <a:pt x="1433" y="1744"/>
                  </a:lnTo>
                  <a:lnTo>
                    <a:pt x="1437" y="1737"/>
                  </a:lnTo>
                  <a:lnTo>
                    <a:pt x="1444" y="1730"/>
                  </a:lnTo>
                  <a:lnTo>
                    <a:pt x="1451" y="1727"/>
                  </a:lnTo>
                  <a:lnTo>
                    <a:pt x="1451" y="1727"/>
                  </a:lnTo>
                  <a:lnTo>
                    <a:pt x="1454" y="1727"/>
                  </a:lnTo>
                  <a:lnTo>
                    <a:pt x="1462" y="1723"/>
                  </a:lnTo>
                  <a:lnTo>
                    <a:pt x="1454" y="1727"/>
                  </a:lnTo>
                  <a:lnTo>
                    <a:pt x="1447" y="1730"/>
                  </a:lnTo>
                  <a:lnTo>
                    <a:pt x="1437" y="1737"/>
                  </a:lnTo>
                  <a:lnTo>
                    <a:pt x="1430" y="1748"/>
                  </a:lnTo>
                  <a:lnTo>
                    <a:pt x="1430" y="1751"/>
                  </a:lnTo>
                  <a:lnTo>
                    <a:pt x="1426" y="1755"/>
                  </a:lnTo>
                  <a:close/>
                  <a:moveTo>
                    <a:pt x="1486" y="1737"/>
                  </a:moveTo>
                  <a:lnTo>
                    <a:pt x="1479" y="1730"/>
                  </a:lnTo>
                  <a:lnTo>
                    <a:pt x="1472" y="1727"/>
                  </a:lnTo>
                  <a:lnTo>
                    <a:pt x="1479" y="1730"/>
                  </a:lnTo>
                  <a:lnTo>
                    <a:pt x="1486" y="1737"/>
                  </a:lnTo>
                  <a:close/>
                  <a:moveTo>
                    <a:pt x="1539" y="1374"/>
                  </a:moveTo>
                  <a:lnTo>
                    <a:pt x="1539" y="1378"/>
                  </a:lnTo>
                  <a:lnTo>
                    <a:pt x="1539" y="1378"/>
                  </a:lnTo>
                  <a:lnTo>
                    <a:pt x="1539" y="1378"/>
                  </a:lnTo>
                  <a:lnTo>
                    <a:pt x="1536" y="1374"/>
                  </a:lnTo>
                  <a:lnTo>
                    <a:pt x="1536" y="1374"/>
                  </a:lnTo>
                  <a:lnTo>
                    <a:pt x="1532" y="1374"/>
                  </a:lnTo>
                  <a:lnTo>
                    <a:pt x="1532" y="1374"/>
                  </a:lnTo>
                  <a:lnTo>
                    <a:pt x="1532" y="1374"/>
                  </a:lnTo>
                  <a:lnTo>
                    <a:pt x="1536" y="1374"/>
                  </a:lnTo>
                  <a:lnTo>
                    <a:pt x="1539" y="1374"/>
                  </a:lnTo>
                  <a:close/>
                  <a:moveTo>
                    <a:pt x="1528" y="1374"/>
                  </a:moveTo>
                  <a:lnTo>
                    <a:pt x="1528" y="1374"/>
                  </a:lnTo>
                  <a:lnTo>
                    <a:pt x="1528" y="1374"/>
                  </a:lnTo>
                  <a:lnTo>
                    <a:pt x="1528" y="1374"/>
                  </a:lnTo>
                  <a:lnTo>
                    <a:pt x="1525" y="1374"/>
                  </a:lnTo>
                  <a:lnTo>
                    <a:pt x="1525" y="1374"/>
                  </a:lnTo>
                  <a:lnTo>
                    <a:pt x="1525" y="1374"/>
                  </a:lnTo>
                  <a:lnTo>
                    <a:pt x="1528" y="1374"/>
                  </a:lnTo>
                  <a:lnTo>
                    <a:pt x="1528" y="1374"/>
                  </a:lnTo>
                  <a:close/>
                  <a:moveTo>
                    <a:pt x="1514" y="1374"/>
                  </a:moveTo>
                  <a:lnTo>
                    <a:pt x="1514" y="1378"/>
                  </a:lnTo>
                  <a:lnTo>
                    <a:pt x="1518" y="1374"/>
                  </a:lnTo>
                  <a:lnTo>
                    <a:pt x="1518" y="1374"/>
                  </a:lnTo>
                  <a:lnTo>
                    <a:pt x="1521" y="1378"/>
                  </a:lnTo>
                  <a:lnTo>
                    <a:pt x="1518" y="1378"/>
                  </a:lnTo>
                  <a:lnTo>
                    <a:pt x="1514" y="1374"/>
                  </a:lnTo>
                  <a:lnTo>
                    <a:pt x="1514" y="1378"/>
                  </a:lnTo>
                  <a:lnTo>
                    <a:pt x="1514" y="1378"/>
                  </a:lnTo>
                  <a:lnTo>
                    <a:pt x="1511" y="1374"/>
                  </a:lnTo>
                  <a:lnTo>
                    <a:pt x="1511" y="1374"/>
                  </a:lnTo>
                  <a:lnTo>
                    <a:pt x="1511" y="1374"/>
                  </a:lnTo>
                  <a:lnTo>
                    <a:pt x="1514" y="1374"/>
                  </a:lnTo>
                  <a:close/>
                  <a:moveTo>
                    <a:pt x="1504" y="1374"/>
                  </a:moveTo>
                  <a:lnTo>
                    <a:pt x="1504" y="1374"/>
                  </a:lnTo>
                  <a:lnTo>
                    <a:pt x="1500" y="1374"/>
                  </a:lnTo>
                  <a:lnTo>
                    <a:pt x="1497" y="1374"/>
                  </a:lnTo>
                  <a:lnTo>
                    <a:pt x="1497" y="1374"/>
                  </a:lnTo>
                  <a:lnTo>
                    <a:pt x="1500" y="1374"/>
                  </a:lnTo>
                  <a:lnTo>
                    <a:pt x="1504" y="1374"/>
                  </a:lnTo>
                  <a:close/>
                  <a:moveTo>
                    <a:pt x="1444" y="1360"/>
                  </a:moveTo>
                  <a:lnTo>
                    <a:pt x="1440" y="1357"/>
                  </a:lnTo>
                  <a:lnTo>
                    <a:pt x="1440" y="1357"/>
                  </a:lnTo>
                  <a:lnTo>
                    <a:pt x="1444" y="1357"/>
                  </a:lnTo>
                  <a:lnTo>
                    <a:pt x="1444" y="1360"/>
                  </a:lnTo>
                  <a:close/>
                  <a:moveTo>
                    <a:pt x="1402" y="1360"/>
                  </a:moveTo>
                  <a:lnTo>
                    <a:pt x="1412" y="1364"/>
                  </a:lnTo>
                  <a:lnTo>
                    <a:pt x="1416" y="1367"/>
                  </a:lnTo>
                  <a:lnTo>
                    <a:pt x="1416" y="1367"/>
                  </a:lnTo>
                  <a:lnTo>
                    <a:pt x="1412" y="1364"/>
                  </a:lnTo>
                  <a:lnTo>
                    <a:pt x="1409" y="1360"/>
                  </a:lnTo>
                  <a:lnTo>
                    <a:pt x="1405" y="1360"/>
                  </a:lnTo>
                  <a:lnTo>
                    <a:pt x="1398" y="1360"/>
                  </a:lnTo>
                  <a:lnTo>
                    <a:pt x="1395" y="1357"/>
                  </a:lnTo>
                  <a:lnTo>
                    <a:pt x="1391" y="1357"/>
                  </a:lnTo>
                  <a:lnTo>
                    <a:pt x="1391" y="1357"/>
                  </a:lnTo>
                  <a:lnTo>
                    <a:pt x="1391" y="1357"/>
                  </a:lnTo>
                  <a:lnTo>
                    <a:pt x="1395" y="1357"/>
                  </a:lnTo>
                  <a:lnTo>
                    <a:pt x="1402" y="1360"/>
                  </a:lnTo>
                  <a:close/>
                  <a:moveTo>
                    <a:pt x="1363" y="1406"/>
                  </a:moveTo>
                  <a:lnTo>
                    <a:pt x="1384" y="1413"/>
                  </a:lnTo>
                  <a:lnTo>
                    <a:pt x="1384" y="1413"/>
                  </a:lnTo>
                  <a:lnTo>
                    <a:pt x="1363" y="1406"/>
                  </a:lnTo>
                  <a:lnTo>
                    <a:pt x="1359" y="1406"/>
                  </a:lnTo>
                  <a:lnTo>
                    <a:pt x="1356" y="1406"/>
                  </a:lnTo>
                  <a:lnTo>
                    <a:pt x="1349" y="1406"/>
                  </a:lnTo>
                  <a:lnTo>
                    <a:pt x="1352" y="1406"/>
                  </a:lnTo>
                  <a:lnTo>
                    <a:pt x="1363" y="1406"/>
                  </a:lnTo>
                  <a:close/>
                  <a:moveTo>
                    <a:pt x="1380" y="1568"/>
                  </a:moveTo>
                  <a:lnTo>
                    <a:pt x="1380" y="1568"/>
                  </a:lnTo>
                  <a:lnTo>
                    <a:pt x="1380" y="1568"/>
                  </a:lnTo>
                  <a:lnTo>
                    <a:pt x="1377" y="1572"/>
                  </a:lnTo>
                  <a:lnTo>
                    <a:pt x="1377" y="1575"/>
                  </a:lnTo>
                  <a:lnTo>
                    <a:pt x="1373" y="1575"/>
                  </a:lnTo>
                  <a:lnTo>
                    <a:pt x="1377" y="1572"/>
                  </a:lnTo>
                  <a:lnTo>
                    <a:pt x="1377" y="1568"/>
                  </a:lnTo>
                  <a:lnTo>
                    <a:pt x="1380" y="1568"/>
                  </a:lnTo>
                  <a:lnTo>
                    <a:pt x="1380" y="1568"/>
                  </a:lnTo>
                  <a:close/>
                  <a:moveTo>
                    <a:pt x="1307" y="1240"/>
                  </a:moveTo>
                  <a:lnTo>
                    <a:pt x="1303" y="1240"/>
                  </a:lnTo>
                  <a:lnTo>
                    <a:pt x="1303" y="1244"/>
                  </a:lnTo>
                  <a:lnTo>
                    <a:pt x="1307" y="1240"/>
                  </a:lnTo>
                  <a:lnTo>
                    <a:pt x="1307" y="1240"/>
                  </a:lnTo>
                  <a:close/>
                  <a:moveTo>
                    <a:pt x="1303" y="1244"/>
                  </a:moveTo>
                  <a:lnTo>
                    <a:pt x="1303" y="1244"/>
                  </a:lnTo>
                  <a:lnTo>
                    <a:pt x="1303" y="1244"/>
                  </a:lnTo>
                  <a:lnTo>
                    <a:pt x="1303" y="1244"/>
                  </a:lnTo>
                  <a:lnTo>
                    <a:pt x="1303" y="1244"/>
                  </a:lnTo>
                  <a:close/>
                  <a:moveTo>
                    <a:pt x="1236" y="1424"/>
                  </a:moveTo>
                  <a:lnTo>
                    <a:pt x="1236" y="1424"/>
                  </a:lnTo>
                  <a:lnTo>
                    <a:pt x="1236" y="1420"/>
                  </a:lnTo>
                  <a:lnTo>
                    <a:pt x="1233" y="1417"/>
                  </a:lnTo>
                  <a:lnTo>
                    <a:pt x="1229" y="1417"/>
                  </a:lnTo>
                  <a:lnTo>
                    <a:pt x="1233" y="1420"/>
                  </a:lnTo>
                  <a:lnTo>
                    <a:pt x="1236" y="1424"/>
                  </a:lnTo>
                  <a:close/>
                  <a:moveTo>
                    <a:pt x="1225" y="1410"/>
                  </a:moveTo>
                  <a:lnTo>
                    <a:pt x="1222" y="1410"/>
                  </a:lnTo>
                  <a:lnTo>
                    <a:pt x="1222" y="1410"/>
                  </a:lnTo>
                  <a:lnTo>
                    <a:pt x="1222" y="1410"/>
                  </a:lnTo>
                  <a:lnTo>
                    <a:pt x="1225" y="1410"/>
                  </a:lnTo>
                  <a:close/>
                  <a:moveTo>
                    <a:pt x="1225" y="1410"/>
                  </a:moveTo>
                  <a:lnTo>
                    <a:pt x="1225" y="1413"/>
                  </a:lnTo>
                  <a:lnTo>
                    <a:pt x="1225" y="1413"/>
                  </a:lnTo>
                  <a:lnTo>
                    <a:pt x="1225" y="1413"/>
                  </a:lnTo>
                  <a:lnTo>
                    <a:pt x="1225" y="1410"/>
                  </a:lnTo>
                  <a:close/>
                  <a:moveTo>
                    <a:pt x="1225" y="1413"/>
                  </a:moveTo>
                  <a:lnTo>
                    <a:pt x="1225" y="1413"/>
                  </a:lnTo>
                  <a:lnTo>
                    <a:pt x="1229" y="1417"/>
                  </a:lnTo>
                  <a:lnTo>
                    <a:pt x="1225" y="1413"/>
                  </a:lnTo>
                  <a:lnTo>
                    <a:pt x="1225" y="1413"/>
                  </a:lnTo>
                  <a:close/>
                  <a:moveTo>
                    <a:pt x="1236" y="1427"/>
                  </a:moveTo>
                  <a:lnTo>
                    <a:pt x="1236" y="1431"/>
                  </a:lnTo>
                  <a:lnTo>
                    <a:pt x="1236" y="1434"/>
                  </a:lnTo>
                  <a:lnTo>
                    <a:pt x="1236" y="1431"/>
                  </a:lnTo>
                  <a:lnTo>
                    <a:pt x="1236" y="1427"/>
                  </a:lnTo>
                  <a:close/>
                  <a:moveTo>
                    <a:pt x="1271" y="1565"/>
                  </a:moveTo>
                  <a:lnTo>
                    <a:pt x="1271" y="1561"/>
                  </a:lnTo>
                  <a:lnTo>
                    <a:pt x="1271" y="1561"/>
                  </a:lnTo>
                  <a:lnTo>
                    <a:pt x="1275" y="1561"/>
                  </a:lnTo>
                  <a:lnTo>
                    <a:pt x="1278" y="1561"/>
                  </a:lnTo>
                  <a:lnTo>
                    <a:pt x="1275" y="1561"/>
                  </a:lnTo>
                  <a:lnTo>
                    <a:pt x="1271" y="1561"/>
                  </a:lnTo>
                  <a:lnTo>
                    <a:pt x="1271" y="1565"/>
                  </a:lnTo>
                  <a:close/>
                  <a:moveTo>
                    <a:pt x="1289" y="1677"/>
                  </a:moveTo>
                  <a:lnTo>
                    <a:pt x="1292" y="1677"/>
                  </a:lnTo>
                  <a:lnTo>
                    <a:pt x="1299" y="1674"/>
                  </a:lnTo>
                  <a:lnTo>
                    <a:pt x="1307" y="1670"/>
                  </a:lnTo>
                  <a:lnTo>
                    <a:pt x="1296" y="1677"/>
                  </a:lnTo>
                  <a:lnTo>
                    <a:pt x="1289" y="1677"/>
                  </a:lnTo>
                  <a:close/>
                  <a:moveTo>
                    <a:pt x="1384" y="1765"/>
                  </a:moveTo>
                  <a:lnTo>
                    <a:pt x="1370" y="1765"/>
                  </a:lnTo>
                  <a:lnTo>
                    <a:pt x="1370" y="1765"/>
                  </a:lnTo>
                  <a:lnTo>
                    <a:pt x="1366" y="1772"/>
                  </a:lnTo>
                  <a:lnTo>
                    <a:pt x="1363" y="1776"/>
                  </a:lnTo>
                  <a:lnTo>
                    <a:pt x="1356" y="1783"/>
                  </a:lnTo>
                  <a:lnTo>
                    <a:pt x="1356" y="1783"/>
                  </a:lnTo>
                  <a:lnTo>
                    <a:pt x="1352" y="1783"/>
                  </a:lnTo>
                  <a:lnTo>
                    <a:pt x="1356" y="1783"/>
                  </a:lnTo>
                  <a:lnTo>
                    <a:pt x="1356" y="1779"/>
                  </a:lnTo>
                  <a:lnTo>
                    <a:pt x="1359" y="1779"/>
                  </a:lnTo>
                  <a:lnTo>
                    <a:pt x="1359" y="1776"/>
                  </a:lnTo>
                  <a:lnTo>
                    <a:pt x="1363" y="1772"/>
                  </a:lnTo>
                  <a:lnTo>
                    <a:pt x="1366" y="1769"/>
                  </a:lnTo>
                  <a:lnTo>
                    <a:pt x="1370" y="1765"/>
                  </a:lnTo>
                  <a:lnTo>
                    <a:pt x="1370" y="1765"/>
                  </a:lnTo>
                  <a:lnTo>
                    <a:pt x="1388" y="1765"/>
                  </a:lnTo>
                  <a:lnTo>
                    <a:pt x="1391" y="1769"/>
                  </a:lnTo>
                  <a:lnTo>
                    <a:pt x="1391" y="1769"/>
                  </a:lnTo>
                  <a:lnTo>
                    <a:pt x="1388" y="1769"/>
                  </a:lnTo>
                  <a:lnTo>
                    <a:pt x="1384" y="1765"/>
                  </a:lnTo>
                  <a:close/>
                  <a:moveTo>
                    <a:pt x="1402" y="1772"/>
                  </a:moveTo>
                  <a:lnTo>
                    <a:pt x="1405" y="1769"/>
                  </a:lnTo>
                  <a:lnTo>
                    <a:pt x="1405" y="1769"/>
                  </a:lnTo>
                  <a:lnTo>
                    <a:pt x="1395" y="1779"/>
                  </a:lnTo>
                  <a:lnTo>
                    <a:pt x="1402" y="1772"/>
                  </a:lnTo>
                  <a:close/>
                  <a:moveTo>
                    <a:pt x="1423" y="1772"/>
                  </a:moveTo>
                  <a:lnTo>
                    <a:pt x="1423" y="1776"/>
                  </a:lnTo>
                  <a:lnTo>
                    <a:pt x="1423" y="1779"/>
                  </a:lnTo>
                  <a:lnTo>
                    <a:pt x="1423" y="1776"/>
                  </a:lnTo>
                  <a:lnTo>
                    <a:pt x="1423" y="1772"/>
                  </a:lnTo>
                  <a:close/>
                  <a:moveTo>
                    <a:pt x="1483" y="1966"/>
                  </a:moveTo>
                  <a:lnTo>
                    <a:pt x="1483" y="1959"/>
                  </a:lnTo>
                  <a:lnTo>
                    <a:pt x="1479" y="1949"/>
                  </a:lnTo>
                  <a:lnTo>
                    <a:pt x="1483" y="1956"/>
                  </a:lnTo>
                  <a:lnTo>
                    <a:pt x="1483" y="1959"/>
                  </a:lnTo>
                  <a:lnTo>
                    <a:pt x="1483" y="1963"/>
                  </a:lnTo>
                  <a:lnTo>
                    <a:pt x="1483" y="1966"/>
                  </a:lnTo>
                  <a:close/>
                  <a:moveTo>
                    <a:pt x="1479" y="1942"/>
                  </a:moveTo>
                  <a:lnTo>
                    <a:pt x="1479" y="1934"/>
                  </a:lnTo>
                  <a:lnTo>
                    <a:pt x="1479" y="1927"/>
                  </a:lnTo>
                  <a:lnTo>
                    <a:pt x="1483" y="1924"/>
                  </a:lnTo>
                  <a:lnTo>
                    <a:pt x="1479" y="1931"/>
                  </a:lnTo>
                  <a:lnTo>
                    <a:pt x="1479" y="1942"/>
                  </a:lnTo>
                  <a:close/>
                  <a:moveTo>
                    <a:pt x="1511" y="1913"/>
                  </a:moveTo>
                  <a:lnTo>
                    <a:pt x="1518" y="1920"/>
                  </a:lnTo>
                  <a:lnTo>
                    <a:pt x="1514" y="1917"/>
                  </a:lnTo>
                  <a:lnTo>
                    <a:pt x="1511" y="1913"/>
                  </a:lnTo>
                  <a:close/>
                  <a:moveTo>
                    <a:pt x="1543" y="1934"/>
                  </a:moveTo>
                  <a:lnTo>
                    <a:pt x="1543" y="1934"/>
                  </a:lnTo>
                  <a:lnTo>
                    <a:pt x="1543" y="1931"/>
                  </a:lnTo>
                  <a:lnTo>
                    <a:pt x="1536" y="1927"/>
                  </a:lnTo>
                  <a:lnTo>
                    <a:pt x="1528" y="1924"/>
                  </a:lnTo>
                  <a:lnTo>
                    <a:pt x="1525" y="1924"/>
                  </a:lnTo>
                  <a:lnTo>
                    <a:pt x="1521" y="1920"/>
                  </a:lnTo>
                  <a:lnTo>
                    <a:pt x="1525" y="1924"/>
                  </a:lnTo>
                  <a:lnTo>
                    <a:pt x="1532" y="1927"/>
                  </a:lnTo>
                  <a:lnTo>
                    <a:pt x="1539" y="1931"/>
                  </a:lnTo>
                  <a:lnTo>
                    <a:pt x="1543" y="1934"/>
                  </a:lnTo>
                  <a:lnTo>
                    <a:pt x="1557" y="1949"/>
                  </a:lnTo>
                  <a:lnTo>
                    <a:pt x="1543" y="193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5882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413" name="Group 341"/>
            <p:cNvGrpSpPr>
              <a:grpSpLocks/>
            </p:cNvGrpSpPr>
            <p:nvPr userDrawn="1"/>
          </p:nvGrpSpPr>
          <p:grpSpPr bwMode="auto">
            <a:xfrm>
              <a:off x="3794" y="346"/>
              <a:ext cx="1173" cy="782"/>
              <a:chOff x="698" y="-2896"/>
              <a:chExt cx="1216" cy="793"/>
            </a:xfrm>
          </p:grpSpPr>
          <p:sp>
            <p:nvSpPr>
              <p:cNvPr id="3414" name="Freeform 342"/>
              <p:cNvSpPr>
                <a:spLocks/>
              </p:cNvSpPr>
              <p:nvPr userDrawn="1"/>
            </p:nvSpPr>
            <p:spPr bwMode="gray">
              <a:xfrm>
                <a:off x="1875" y="-2600"/>
                <a:ext cx="25" cy="18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4" y="14"/>
                  </a:cxn>
                  <a:cxn ang="0">
                    <a:pos x="11" y="18"/>
                  </a:cxn>
                  <a:cxn ang="0">
                    <a:pos x="18" y="18"/>
                  </a:cxn>
                  <a:cxn ang="0">
                    <a:pos x="25" y="14"/>
                  </a:cxn>
                  <a:cxn ang="0">
                    <a:pos x="25" y="14"/>
                  </a:cxn>
                  <a:cxn ang="0">
                    <a:pos x="25" y="11"/>
                  </a:cxn>
                  <a:cxn ang="0">
                    <a:pos x="21" y="7"/>
                  </a:cxn>
                  <a:cxn ang="0">
                    <a:pos x="18" y="0"/>
                  </a:cxn>
                  <a:cxn ang="0">
                    <a:pos x="14" y="0"/>
                  </a:cxn>
                  <a:cxn ang="0">
                    <a:pos x="11" y="0"/>
                  </a:cxn>
                  <a:cxn ang="0">
                    <a:pos x="11" y="0"/>
                  </a:cxn>
                  <a:cxn ang="0">
                    <a:pos x="11" y="0"/>
                  </a:cxn>
                  <a:cxn ang="0">
                    <a:pos x="7" y="0"/>
                  </a:cxn>
                  <a:cxn ang="0">
                    <a:pos x="4" y="4"/>
                  </a:cxn>
                  <a:cxn ang="0">
                    <a:pos x="0" y="7"/>
                  </a:cxn>
                </a:cxnLst>
                <a:rect l="0" t="0" r="r" b="b"/>
                <a:pathLst>
                  <a:path w="25" h="18">
                    <a:moveTo>
                      <a:pt x="0" y="7"/>
                    </a:moveTo>
                    <a:lnTo>
                      <a:pt x="4" y="14"/>
                    </a:lnTo>
                    <a:lnTo>
                      <a:pt x="11" y="18"/>
                    </a:lnTo>
                    <a:lnTo>
                      <a:pt x="18" y="18"/>
                    </a:lnTo>
                    <a:lnTo>
                      <a:pt x="25" y="14"/>
                    </a:lnTo>
                    <a:lnTo>
                      <a:pt x="25" y="14"/>
                    </a:lnTo>
                    <a:lnTo>
                      <a:pt x="25" y="11"/>
                    </a:lnTo>
                    <a:lnTo>
                      <a:pt x="21" y="7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4" y="4"/>
                    </a:lnTo>
                    <a:lnTo>
                      <a:pt x="0" y="7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15" name="Freeform 343"/>
              <p:cNvSpPr>
                <a:spLocks/>
              </p:cNvSpPr>
              <p:nvPr userDrawn="1"/>
            </p:nvSpPr>
            <p:spPr bwMode="gray">
              <a:xfrm>
                <a:off x="1452" y="-2797"/>
                <a:ext cx="462" cy="694"/>
              </a:xfrm>
              <a:custGeom>
                <a:avLst/>
                <a:gdLst/>
                <a:ahLst/>
                <a:cxnLst>
                  <a:cxn ang="0">
                    <a:pos x="53" y="162"/>
                  </a:cxn>
                  <a:cxn ang="0">
                    <a:pos x="71" y="179"/>
                  </a:cxn>
                  <a:cxn ang="0">
                    <a:pos x="57" y="208"/>
                  </a:cxn>
                  <a:cxn ang="0">
                    <a:pos x="29" y="222"/>
                  </a:cxn>
                  <a:cxn ang="0">
                    <a:pos x="0" y="236"/>
                  </a:cxn>
                  <a:cxn ang="0">
                    <a:pos x="25" y="267"/>
                  </a:cxn>
                  <a:cxn ang="0">
                    <a:pos x="53" y="271"/>
                  </a:cxn>
                  <a:cxn ang="0">
                    <a:pos x="39" y="285"/>
                  </a:cxn>
                  <a:cxn ang="0">
                    <a:pos x="22" y="285"/>
                  </a:cxn>
                  <a:cxn ang="0">
                    <a:pos x="25" y="310"/>
                  </a:cxn>
                  <a:cxn ang="0">
                    <a:pos x="50" y="334"/>
                  </a:cxn>
                  <a:cxn ang="0">
                    <a:pos x="106" y="317"/>
                  </a:cxn>
                  <a:cxn ang="0">
                    <a:pos x="131" y="334"/>
                  </a:cxn>
                  <a:cxn ang="0">
                    <a:pos x="148" y="405"/>
                  </a:cxn>
                  <a:cxn ang="0">
                    <a:pos x="148" y="430"/>
                  </a:cxn>
                  <a:cxn ang="0">
                    <a:pos x="145" y="454"/>
                  </a:cxn>
                  <a:cxn ang="0">
                    <a:pos x="159" y="454"/>
                  </a:cxn>
                  <a:cxn ang="0">
                    <a:pos x="177" y="472"/>
                  </a:cxn>
                  <a:cxn ang="0">
                    <a:pos x="162" y="479"/>
                  </a:cxn>
                  <a:cxn ang="0">
                    <a:pos x="180" y="496"/>
                  </a:cxn>
                  <a:cxn ang="0">
                    <a:pos x="166" y="532"/>
                  </a:cxn>
                  <a:cxn ang="0">
                    <a:pos x="159" y="570"/>
                  </a:cxn>
                  <a:cxn ang="0">
                    <a:pos x="187" y="651"/>
                  </a:cxn>
                  <a:cxn ang="0">
                    <a:pos x="219" y="680"/>
                  </a:cxn>
                  <a:cxn ang="0">
                    <a:pos x="222" y="683"/>
                  </a:cxn>
                  <a:cxn ang="0">
                    <a:pos x="247" y="669"/>
                  </a:cxn>
                  <a:cxn ang="0">
                    <a:pos x="258" y="637"/>
                  </a:cxn>
                  <a:cxn ang="0">
                    <a:pos x="275" y="595"/>
                  </a:cxn>
                  <a:cxn ang="0">
                    <a:pos x="303" y="577"/>
                  </a:cxn>
                  <a:cxn ang="0">
                    <a:pos x="342" y="542"/>
                  </a:cxn>
                  <a:cxn ang="0">
                    <a:pos x="367" y="532"/>
                  </a:cxn>
                  <a:cxn ang="0">
                    <a:pos x="388" y="514"/>
                  </a:cxn>
                  <a:cxn ang="0">
                    <a:pos x="395" y="489"/>
                  </a:cxn>
                  <a:cxn ang="0">
                    <a:pos x="356" y="496"/>
                  </a:cxn>
                  <a:cxn ang="0">
                    <a:pos x="367" y="493"/>
                  </a:cxn>
                  <a:cxn ang="0">
                    <a:pos x="377" y="458"/>
                  </a:cxn>
                  <a:cxn ang="0">
                    <a:pos x="395" y="472"/>
                  </a:cxn>
                  <a:cxn ang="0">
                    <a:pos x="402" y="440"/>
                  </a:cxn>
                  <a:cxn ang="0">
                    <a:pos x="402" y="405"/>
                  </a:cxn>
                  <a:cxn ang="0">
                    <a:pos x="434" y="384"/>
                  </a:cxn>
                  <a:cxn ang="0">
                    <a:pos x="437" y="334"/>
                  </a:cxn>
                  <a:cxn ang="0">
                    <a:pos x="402" y="324"/>
                  </a:cxn>
                  <a:cxn ang="0">
                    <a:pos x="398" y="282"/>
                  </a:cxn>
                  <a:cxn ang="0">
                    <a:pos x="398" y="246"/>
                  </a:cxn>
                  <a:cxn ang="0">
                    <a:pos x="413" y="179"/>
                  </a:cxn>
                  <a:cxn ang="0">
                    <a:pos x="430" y="158"/>
                  </a:cxn>
                  <a:cxn ang="0">
                    <a:pos x="420" y="144"/>
                  </a:cxn>
                  <a:cxn ang="0">
                    <a:pos x="458" y="95"/>
                  </a:cxn>
                  <a:cxn ang="0">
                    <a:pos x="434" y="77"/>
                  </a:cxn>
                  <a:cxn ang="0">
                    <a:pos x="427" y="102"/>
                  </a:cxn>
                  <a:cxn ang="0">
                    <a:pos x="377" y="141"/>
                  </a:cxn>
                  <a:cxn ang="0">
                    <a:pos x="416" y="67"/>
                  </a:cxn>
                  <a:cxn ang="0">
                    <a:pos x="377" y="88"/>
                  </a:cxn>
                  <a:cxn ang="0">
                    <a:pos x="377" y="60"/>
                  </a:cxn>
                  <a:cxn ang="0">
                    <a:pos x="349" y="63"/>
                  </a:cxn>
                  <a:cxn ang="0">
                    <a:pos x="388" y="45"/>
                  </a:cxn>
                  <a:cxn ang="0">
                    <a:pos x="356" y="17"/>
                  </a:cxn>
                  <a:cxn ang="0">
                    <a:pos x="303" y="38"/>
                  </a:cxn>
                  <a:cxn ang="0">
                    <a:pos x="339" y="10"/>
                  </a:cxn>
                  <a:cxn ang="0">
                    <a:pos x="229" y="35"/>
                  </a:cxn>
                  <a:cxn ang="0">
                    <a:pos x="173" y="56"/>
                  </a:cxn>
                  <a:cxn ang="0">
                    <a:pos x="103" y="84"/>
                  </a:cxn>
                  <a:cxn ang="0">
                    <a:pos x="99" y="127"/>
                  </a:cxn>
                </a:cxnLst>
                <a:rect l="0" t="0" r="r" b="b"/>
                <a:pathLst>
                  <a:path w="462" h="694">
                    <a:moveTo>
                      <a:pt x="71" y="134"/>
                    </a:moveTo>
                    <a:lnTo>
                      <a:pt x="57" y="137"/>
                    </a:lnTo>
                    <a:lnTo>
                      <a:pt x="60" y="137"/>
                    </a:lnTo>
                    <a:lnTo>
                      <a:pt x="57" y="141"/>
                    </a:lnTo>
                    <a:lnTo>
                      <a:pt x="53" y="148"/>
                    </a:lnTo>
                    <a:lnTo>
                      <a:pt x="53" y="148"/>
                    </a:lnTo>
                    <a:lnTo>
                      <a:pt x="50" y="151"/>
                    </a:lnTo>
                    <a:lnTo>
                      <a:pt x="50" y="155"/>
                    </a:lnTo>
                    <a:lnTo>
                      <a:pt x="53" y="162"/>
                    </a:lnTo>
                    <a:lnTo>
                      <a:pt x="53" y="162"/>
                    </a:lnTo>
                    <a:lnTo>
                      <a:pt x="57" y="162"/>
                    </a:lnTo>
                    <a:lnTo>
                      <a:pt x="64" y="165"/>
                    </a:lnTo>
                    <a:lnTo>
                      <a:pt x="71" y="165"/>
                    </a:lnTo>
                    <a:lnTo>
                      <a:pt x="71" y="165"/>
                    </a:lnTo>
                    <a:lnTo>
                      <a:pt x="71" y="169"/>
                    </a:lnTo>
                    <a:lnTo>
                      <a:pt x="71" y="172"/>
                    </a:lnTo>
                    <a:lnTo>
                      <a:pt x="71" y="176"/>
                    </a:lnTo>
                    <a:lnTo>
                      <a:pt x="71" y="179"/>
                    </a:lnTo>
                    <a:lnTo>
                      <a:pt x="71" y="183"/>
                    </a:lnTo>
                    <a:lnTo>
                      <a:pt x="71" y="186"/>
                    </a:lnTo>
                    <a:lnTo>
                      <a:pt x="71" y="193"/>
                    </a:lnTo>
                    <a:lnTo>
                      <a:pt x="71" y="197"/>
                    </a:lnTo>
                    <a:lnTo>
                      <a:pt x="71" y="201"/>
                    </a:lnTo>
                    <a:lnTo>
                      <a:pt x="67" y="204"/>
                    </a:lnTo>
                    <a:lnTo>
                      <a:pt x="64" y="204"/>
                    </a:lnTo>
                    <a:lnTo>
                      <a:pt x="60" y="204"/>
                    </a:lnTo>
                    <a:lnTo>
                      <a:pt x="57" y="208"/>
                    </a:lnTo>
                    <a:lnTo>
                      <a:pt x="57" y="211"/>
                    </a:lnTo>
                    <a:lnTo>
                      <a:pt x="53" y="211"/>
                    </a:lnTo>
                    <a:lnTo>
                      <a:pt x="50" y="211"/>
                    </a:lnTo>
                    <a:lnTo>
                      <a:pt x="46" y="211"/>
                    </a:lnTo>
                    <a:lnTo>
                      <a:pt x="46" y="211"/>
                    </a:lnTo>
                    <a:lnTo>
                      <a:pt x="43" y="215"/>
                    </a:lnTo>
                    <a:lnTo>
                      <a:pt x="39" y="218"/>
                    </a:lnTo>
                    <a:lnTo>
                      <a:pt x="32" y="222"/>
                    </a:lnTo>
                    <a:lnTo>
                      <a:pt x="29" y="222"/>
                    </a:lnTo>
                    <a:lnTo>
                      <a:pt x="22" y="225"/>
                    </a:lnTo>
                    <a:lnTo>
                      <a:pt x="22" y="225"/>
                    </a:lnTo>
                    <a:lnTo>
                      <a:pt x="18" y="225"/>
                    </a:lnTo>
                    <a:lnTo>
                      <a:pt x="14" y="225"/>
                    </a:lnTo>
                    <a:lnTo>
                      <a:pt x="11" y="229"/>
                    </a:lnTo>
                    <a:lnTo>
                      <a:pt x="7" y="229"/>
                    </a:lnTo>
                    <a:lnTo>
                      <a:pt x="7" y="232"/>
                    </a:lnTo>
                    <a:lnTo>
                      <a:pt x="4" y="232"/>
                    </a:lnTo>
                    <a:lnTo>
                      <a:pt x="0" y="236"/>
                    </a:lnTo>
                    <a:lnTo>
                      <a:pt x="0" y="239"/>
                    </a:lnTo>
                    <a:lnTo>
                      <a:pt x="0" y="246"/>
                    </a:lnTo>
                    <a:lnTo>
                      <a:pt x="4" y="250"/>
                    </a:lnTo>
                    <a:lnTo>
                      <a:pt x="7" y="253"/>
                    </a:lnTo>
                    <a:lnTo>
                      <a:pt x="18" y="257"/>
                    </a:lnTo>
                    <a:lnTo>
                      <a:pt x="18" y="260"/>
                    </a:lnTo>
                    <a:lnTo>
                      <a:pt x="22" y="260"/>
                    </a:lnTo>
                    <a:lnTo>
                      <a:pt x="25" y="264"/>
                    </a:lnTo>
                    <a:lnTo>
                      <a:pt x="25" y="267"/>
                    </a:lnTo>
                    <a:lnTo>
                      <a:pt x="29" y="267"/>
                    </a:lnTo>
                    <a:lnTo>
                      <a:pt x="32" y="267"/>
                    </a:lnTo>
                    <a:lnTo>
                      <a:pt x="39" y="267"/>
                    </a:lnTo>
                    <a:lnTo>
                      <a:pt x="39" y="267"/>
                    </a:lnTo>
                    <a:lnTo>
                      <a:pt x="43" y="264"/>
                    </a:lnTo>
                    <a:lnTo>
                      <a:pt x="46" y="264"/>
                    </a:lnTo>
                    <a:lnTo>
                      <a:pt x="46" y="264"/>
                    </a:lnTo>
                    <a:lnTo>
                      <a:pt x="50" y="267"/>
                    </a:lnTo>
                    <a:lnTo>
                      <a:pt x="53" y="271"/>
                    </a:lnTo>
                    <a:lnTo>
                      <a:pt x="53" y="271"/>
                    </a:lnTo>
                    <a:lnTo>
                      <a:pt x="50" y="274"/>
                    </a:lnTo>
                    <a:lnTo>
                      <a:pt x="46" y="278"/>
                    </a:lnTo>
                    <a:lnTo>
                      <a:pt x="43" y="278"/>
                    </a:lnTo>
                    <a:lnTo>
                      <a:pt x="46" y="285"/>
                    </a:lnTo>
                    <a:lnTo>
                      <a:pt x="46" y="285"/>
                    </a:lnTo>
                    <a:lnTo>
                      <a:pt x="46" y="289"/>
                    </a:lnTo>
                    <a:lnTo>
                      <a:pt x="43" y="289"/>
                    </a:lnTo>
                    <a:lnTo>
                      <a:pt x="39" y="285"/>
                    </a:lnTo>
                    <a:lnTo>
                      <a:pt x="36" y="282"/>
                    </a:lnTo>
                    <a:lnTo>
                      <a:pt x="32" y="282"/>
                    </a:lnTo>
                    <a:lnTo>
                      <a:pt x="32" y="282"/>
                    </a:lnTo>
                    <a:lnTo>
                      <a:pt x="32" y="285"/>
                    </a:lnTo>
                    <a:lnTo>
                      <a:pt x="32" y="289"/>
                    </a:lnTo>
                    <a:lnTo>
                      <a:pt x="29" y="292"/>
                    </a:lnTo>
                    <a:lnTo>
                      <a:pt x="29" y="292"/>
                    </a:lnTo>
                    <a:lnTo>
                      <a:pt x="25" y="289"/>
                    </a:lnTo>
                    <a:lnTo>
                      <a:pt x="22" y="285"/>
                    </a:lnTo>
                    <a:lnTo>
                      <a:pt x="18" y="285"/>
                    </a:lnTo>
                    <a:lnTo>
                      <a:pt x="11" y="289"/>
                    </a:lnTo>
                    <a:lnTo>
                      <a:pt x="7" y="292"/>
                    </a:lnTo>
                    <a:lnTo>
                      <a:pt x="7" y="296"/>
                    </a:lnTo>
                    <a:lnTo>
                      <a:pt x="7" y="296"/>
                    </a:lnTo>
                    <a:lnTo>
                      <a:pt x="11" y="299"/>
                    </a:lnTo>
                    <a:lnTo>
                      <a:pt x="14" y="306"/>
                    </a:lnTo>
                    <a:lnTo>
                      <a:pt x="22" y="310"/>
                    </a:lnTo>
                    <a:lnTo>
                      <a:pt x="25" y="310"/>
                    </a:lnTo>
                    <a:lnTo>
                      <a:pt x="25" y="310"/>
                    </a:lnTo>
                    <a:lnTo>
                      <a:pt x="25" y="320"/>
                    </a:lnTo>
                    <a:lnTo>
                      <a:pt x="29" y="320"/>
                    </a:lnTo>
                    <a:lnTo>
                      <a:pt x="36" y="320"/>
                    </a:lnTo>
                    <a:lnTo>
                      <a:pt x="39" y="324"/>
                    </a:lnTo>
                    <a:lnTo>
                      <a:pt x="43" y="327"/>
                    </a:lnTo>
                    <a:lnTo>
                      <a:pt x="46" y="331"/>
                    </a:lnTo>
                    <a:lnTo>
                      <a:pt x="46" y="334"/>
                    </a:lnTo>
                    <a:lnTo>
                      <a:pt x="50" y="334"/>
                    </a:lnTo>
                    <a:lnTo>
                      <a:pt x="53" y="334"/>
                    </a:lnTo>
                    <a:lnTo>
                      <a:pt x="60" y="331"/>
                    </a:lnTo>
                    <a:lnTo>
                      <a:pt x="71" y="327"/>
                    </a:lnTo>
                    <a:lnTo>
                      <a:pt x="74" y="324"/>
                    </a:lnTo>
                    <a:lnTo>
                      <a:pt x="81" y="320"/>
                    </a:lnTo>
                    <a:lnTo>
                      <a:pt x="85" y="320"/>
                    </a:lnTo>
                    <a:lnTo>
                      <a:pt x="92" y="320"/>
                    </a:lnTo>
                    <a:lnTo>
                      <a:pt x="99" y="317"/>
                    </a:lnTo>
                    <a:lnTo>
                      <a:pt x="106" y="317"/>
                    </a:lnTo>
                    <a:lnTo>
                      <a:pt x="113" y="317"/>
                    </a:lnTo>
                    <a:lnTo>
                      <a:pt x="113" y="317"/>
                    </a:lnTo>
                    <a:lnTo>
                      <a:pt x="117" y="317"/>
                    </a:lnTo>
                    <a:lnTo>
                      <a:pt x="117" y="320"/>
                    </a:lnTo>
                    <a:lnTo>
                      <a:pt x="120" y="324"/>
                    </a:lnTo>
                    <a:lnTo>
                      <a:pt x="124" y="331"/>
                    </a:lnTo>
                    <a:lnTo>
                      <a:pt x="124" y="331"/>
                    </a:lnTo>
                    <a:lnTo>
                      <a:pt x="127" y="331"/>
                    </a:lnTo>
                    <a:lnTo>
                      <a:pt x="131" y="334"/>
                    </a:lnTo>
                    <a:lnTo>
                      <a:pt x="134" y="338"/>
                    </a:lnTo>
                    <a:lnTo>
                      <a:pt x="138" y="345"/>
                    </a:lnTo>
                    <a:lnTo>
                      <a:pt x="138" y="366"/>
                    </a:lnTo>
                    <a:lnTo>
                      <a:pt x="141" y="366"/>
                    </a:lnTo>
                    <a:lnTo>
                      <a:pt x="141" y="373"/>
                    </a:lnTo>
                    <a:lnTo>
                      <a:pt x="145" y="380"/>
                    </a:lnTo>
                    <a:lnTo>
                      <a:pt x="148" y="391"/>
                    </a:lnTo>
                    <a:lnTo>
                      <a:pt x="148" y="398"/>
                    </a:lnTo>
                    <a:lnTo>
                      <a:pt x="148" y="405"/>
                    </a:lnTo>
                    <a:lnTo>
                      <a:pt x="148" y="412"/>
                    </a:lnTo>
                    <a:lnTo>
                      <a:pt x="152" y="419"/>
                    </a:lnTo>
                    <a:lnTo>
                      <a:pt x="155" y="422"/>
                    </a:lnTo>
                    <a:lnTo>
                      <a:pt x="155" y="426"/>
                    </a:lnTo>
                    <a:lnTo>
                      <a:pt x="155" y="430"/>
                    </a:lnTo>
                    <a:lnTo>
                      <a:pt x="152" y="430"/>
                    </a:lnTo>
                    <a:lnTo>
                      <a:pt x="152" y="430"/>
                    </a:lnTo>
                    <a:lnTo>
                      <a:pt x="152" y="430"/>
                    </a:lnTo>
                    <a:lnTo>
                      <a:pt x="148" y="430"/>
                    </a:lnTo>
                    <a:lnTo>
                      <a:pt x="148" y="433"/>
                    </a:lnTo>
                    <a:lnTo>
                      <a:pt x="145" y="433"/>
                    </a:lnTo>
                    <a:lnTo>
                      <a:pt x="145" y="437"/>
                    </a:lnTo>
                    <a:lnTo>
                      <a:pt x="148" y="440"/>
                    </a:lnTo>
                    <a:lnTo>
                      <a:pt x="148" y="444"/>
                    </a:lnTo>
                    <a:lnTo>
                      <a:pt x="152" y="444"/>
                    </a:lnTo>
                    <a:lnTo>
                      <a:pt x="152" y="447"/>
                    </a:lnTo>
                    <a:lnTo>
                      <a:pt x="148" y="451"/>
                    </a:lnTo>
                    <a:lnTo>
                      <a:pt x="145" y="454"/>
                    </a:lnTo>
                    <a:lnTo>
                      <a:pt x="141" y="458"/>
                    </a:lnTo>
                    <a:lnTo>
                      <a:pt x="138" y="458"/>
                    </a:lnTo>
                    <a:lnTo>
                      <a:pt x="138" y="461"/>
                    </a:lnTo>
                    <a:lnTo>
                      <a:pt x="138" y="461"/>
                    </a:lnTo>
                    <a:lnTo>
                      <a:pt x="145" y="461"/>
                    </a:lnTo>
                    <a:lnTo>
                      <a:pt x="152" y="461"/>
                    </a:lnTo>
                    <a:lnTo>
                      <a:pt x="152" y="461"/>
                    </a:lnTo>
                    <a:lnTo>
                      <a:pt x="155" y="458"/>
                    </a:lnTo>
                    <a:lnTo>
                      <a:pt x="159" y="454"/>
                    </a:lnTo>
                    <a:lnTo>
                      <a:pt x="162" y="447"/>
                    </a:lnTo>
                    <a:lnTo>
                      <a:pt x="162" y="447"/>
                    </a:lnTo>
                    <a:lnTo>
                      <a:pt x="166" y="447"/>
                    </a:lnTo>
                    <a:lnTo>
                      <a:pt x="170" y="451"/>
                    </a:lnTo>
                    <a:lnTo>
                      <a:pt x="170" y="458"/>
                    </a:lnTo>
                    <a:lnTo>
                      <a:pt x="170" y="461"/>
                    </a:lnTo>
                    <a:lnTo>
                      <a:pt x="173" y="468"/>
                    </a:lnTo>
                    <a:lnTo>
                      <a:pt x="173" y="472"/>
                    </a:lnTo>
                    <a:lnTo>
                      <a:pt x="177" y="472"/>
                    </a:lnTo>
                    <a:lnTo>
                      <a:pt x="184" y="475"/>
                    </a:lnTo>
                    <a:lnTo>
                      <a:pt x="187" y="479"/>
                    </a:lnTo>
                    <a:lnTo>
                      <a:pt x="187" y="486"/>
                    </a:lnTo>
                    <a:lnTo>
                      <a:pt x="187" y="486"/>
                    </a:lnTo>
                    <a:lnTo>
                      <a:pt x="184" y="489"/>
                    </a:lnTo>
                    <a:lnTo>
                      <a:pt x="180" y="486"/>
                    </a:lnTo>
                    <a:lnTo>
                      <a:pt x="173" y="482"/>
                    </a:lnTo>
                    <a:lnTo>
                      <a:pt x="166" y="479"/>
                    </a:lnTo>
                    <a:lnTo>
                      <a:pt x="162" y="479"/>
                    </a:lnTo>
                    <a:lnTo>
                      <a:pt x="155" y="479"/>
                    </a:lnTo>
                    <a:lnTo>
                      <a:pt x="155" y="479"/>
                    </a:lnTo>
                    <a:lnTo>
                      <a:pt x="155" y="479"/>
                    </a:lnTo>
                    <a:lnTo>
                      <a:pt x="155" y="482"/>
                    </a:lnTo>
                    <a:lnTo>
                      <a:pt x="159" y="486"/>
                    </a:lnTo>
                    <a:lnTo>
                      <a:pt x="162" y="489"/>
                    </a:lnTo>
                    <a:lnTo>
                      <a:pt x="173" y="493"/>
                    </a:lnTo>
                    <a:lnTo>
                      <a:pt x="177" y="493"/>
                    </a:lnTo>
                    <a:lnTo>
                      <a:pt x="180" y="496"/>
                    </a:lnTo>
                    <a:lnTo>
                      <a:pt x="184" y="500"/>
                    </a:lnTo>
                    <a:lnTo>
                      <a:pt x="187" y="503"/>
                    </a:lnTo>
                    <a:lnTo>
                      <a:pt x="184" y="507"/>
                    </a:lnTo>
                    <a:lnTo>
                      <a:pt x="180" y="514"/>
                    </a:lnTo>
                    <a:lnTo>
                      <a:pt x="177" y="521"/>
                    </a:lnTo>
                    <a:lnTo>
                      <a:pt x="173" y="525"/>
                    </a:lnTo>
                    <a:lnTo>
                      <a:pt x="170" y="528"/>
                    </a:lnTo>
                    <a:lnTo>
                      <a:pt x="166" y="528"/>
                    </a:lnTo>
                    <a:lnTo>
                      <a:pt x="166" y="532"/>
                    </a:lnTo>
                    <a:lnTo>
                      <a:pt x="166" y="532"/>
                    </a:lnTo>
                    <a:lnTo>
                      <a:pt x="170" y="535"/>
                    </a:lnTo>
                    <a:lnTo>
                      <a:pt x="170" y="535"/>
                    </a:lnTo>
                    <a:lnTo>
                      <a:pt x="162" y="542"/>
                    </a:lnTo>
                    <a:lnTo>
                      <a:pt x="155" y="553"/>
                    </a:lnTo>
                    <a:lnTo>
                      <a:pt x="155" y="556"/>
                    </a:lnTo>
                    <a:lnTo>
                      <a:pt x="155" y="560"/>
                    </a:lnTo>
                    <a:lnTo>
                      <a:pt x="159" y="563"/>
                    </a:lnTo>
                    <a:lnTo>
                      <a:pt x="159" y="570"/>
                    </a:lnTo>
                    <a:lnTo>
                      <a:pt x="162" y="581"/>
                    </a:lnTo>
                    <a:lnTo>
                      <a:pt x="162" y="592"/>
                    </a:lnTo>
                    <a:lnTo>
                      <a:pt x="166" y="602"/>
                    </a:lnTo>
                    <a:lnTo>
                      <a:pt x="170" y="609"/>
                    </a:lnTo>
                    <a:lnTo>
                      <a:pt x="170" y="616"/>
                    </a:lnTo>
                    <a:lnTo>
                      <a:pt x="173" y="623"/>
                    </a:lnTo>
                    <a:lnTo>
                      <a:pt x="173" y="630"/>
                    </a:lnTo>
                    <a:lnTo>
                      <a:pt x="173" y="630"/>
                    </a:lnTo>
                    <a:lnTo>
                      <a:pt x="187" y="651"/>
                    </a:lnTo>
                    <a:lnTo>
                      <a:pt x="187" y="655"/>
                    </a:lnTo>
                    <a:lnTo>
                      <a:pt x="191" y="662"/>
                    </a:lnTo>
                    <a:lnTo>
                      <a:pt x="191" y="669"/>
                    </a:lnTo>
                    <a:lnTo>
                      <a:pt x="194" y="673"/>
                    </a:lnTo>
                    <a:lnTo>
                      <a:pt x="194" y="676"/>
                    </a:lnTo>
                    <a:lnTo>
                      <a:pt x="198" y="680"/>
                    </a:lnTo>
                    <a:lnTo>
                      <a:pt x="205" y="680"/>
                    </a:lnTo>
                    <a:lnTo>
                      <a:pt x="212" y="680"/>
                    </a:lnTo>
                    <a:lnTo>
                      <a:pt x="219" y="680"/>
                    </a:lnTo>
                    <a:lnTo>
                      <a:pt x="222" y="676"/>
                    </a:lnTo>
                    <a:lnTo>
                      <a:pt x="226" y="676"/>
                    </a:lnTo>
                    <a:lnTo>
                      <a:pt x="229" y="673"/>
                    </a:lnTo>
                    <a:lnTo>
                      <a:pt x="229" y="673"/>
                    </a:lnTo>
                    <a:lnTo>
                      <a:pt x="233" y="676"/>
                    </a:lnTo>
                    <a:lnTo>
                      <a:pt x="229" y="680"/>
                    </a:lnTo>
                    <a:lnTo>
                      <a:pt x="226" y="680"/>
                    </a:lnTo>
                    <a:lnTo>
                      <a:pt x="222" y="683"/>
                    </a:lnTo>
                    <a:lnTo>
                      <a:pt x="222" y="683"/>
                    </a:lnTo>
                    <a:lnTo>
                      <a:pt x="222" y="687"/>
                    </a:lnTo>
                    <a:lnTo>
                      <a:pt x="226" y="687"/>
                    </a:lnTo>
                    <a:lnTo>
                      <a:pt x="229" y="690"/>
                    </a:lnTo>
                    <a:lnTo>
                      <a:pt x="236" y="694"/>
                    </a:lnTo>
                    <a:lnTo>
                      <a:pt x="240" y="694"/>
                    </a:lnTo>
                    <a:lnTo>
                      <a:pt x="243" y="690"/>
                    </a:lnTo>
                    <a:lnTo>
                      <a:pt x="247" y="687"/>
                    </a:lnTo>
                    <a:lnTo>
                      <a:pt x="247" y="676"/>
                    </a:lnTo>
                    <a:lnTo>
                      <a:pt x="247" y="669"/>
                    </a:lnTo>
                    <a:lnTo>
                      <a:pt x="251" y="662"/>
                    </a:lnTo>
                    <a:lnTo>
                      <a:pt x="251" y="659"/>
                    </a:lnTo>
                    <a:lnTo>
                      <a:pt x="251" y="651"/>
                    </a:lnTo>
                    <a:lnTo>
                      <a:pt x="251" y="648"/>
                    </a:lnTo>
                    <a:lnTo>
                      <a:pt x="251" y="648"/>
                    </a:lnTo>
                    <a:lnTo>
                      <a:pt x="251" y="644"/>
                    </a:lnTo>
                    <a:lnTo>
                      <a:pt x="254" y="641"/>
                    </a:lnTo>
                    <a:lnTo>
                      <a:pt x="258" y="641"/>
                    </a:lnTo>
                    <a:lnTo>
                      <a:pt x="258" y="637"/>
                    </a:lnTo>
                    <a:lnTo>
                      <a:pt x="265" y="623"/>
                    </a:lnTo>
                    <a:lnTo>
                      <a:pt x="265" y="606"/>
                    </a:lnTo>
                    <a:lnTo>
                      <a:pt x="265" y="606"/>
                    </a:lnTo>
                    <a:lnTo>
                      <a:pt x="265" y="602"/>
                    </a:lnTo>
                    <a:lnTo>
                      <a:pt x="265" y="599"/>
                    </a:lnTo>
                    <a:lnTo>
                      <a:pt x="268" y="595"/>
                    </a:lnTo>
                    <a:lnTo>
                      <a:pt x="272" y="595"/>
                    </a:lnTo>
                    <a:lnTo>
                      <a:pt x="275" y="595"/>
                    </a:lnTo>
                    <a:lnTo>
                      <a:pt x="275" y="595"/>
                    </a:lnTo>
                    <a:lnTo>
                      <a:pt x="279" y="595"/>
                    </a:lnTo>
                    <a:lnTo>
                      <a:pt x="282" y="595"/>
                    </a:lnTo>
                    <a:lnTo>
                      <a:pt x="286" y="592"/>
                    </a:lnTo>
                    <a:lnTo>
                      <a:pt x="286" y="588"/>
                    </a:lnTo>
                    <a:lnTo>
                      <a:pt x="293" y="588"/>
                    </a:lnTo>
                    <a:lnTo>
                      <a:pt x="296" y="585"/>
                    </a:lnTo>
                    <a:lnTo>
                      <a:pt x="300" y="585"/>
                    </a:lnTo>
                    <a:lnTo>
                      <a:pt x="300" y="585"/>
                    </a:lnTo>
                    <a:lnTo>
                      <a:pt x="303" y="577"/>
                    </a:lnTo>
                    <a:lnTo>
                      <a:pt x="307" y="574"/>
                    </a:lnTo>
                    <a:lnTo>
                      <a:pt x="314" y="567"/>
                    </a:lnTo>
                    <a:lnTo>
                      <a:pt x="321" y="560"/>
                    </a:lnTo>
                    <a:lnTo>
                      <a:pt x="328" y="553"/>
                    </a:lnTo>
                    <a:lnTo>
                      <a:pt x="332" y="549"/>
                    </a:lnTo>
                    <a:lnTo>
                      <a:pt x="335" y="546"/>
                    </a:lnTo>
                    <a:lnTo>
                      <a:pt x="339" y="542"/>
                    </a:lnTo>
                    <a:lnTo>
                      <a:pt x="342" y="546"/>
                    </a:lnTo>
                    <a:lnTo>
                      <a:pt x="342" y="542"/>
                    </a:lnTo>
                    <a:lnTo>
                      <a:pt x="346" y="539"/>
                    </a:lnTo>
                    <a:lnTo>
                      <a:pt x="346" y="532"/>
                    </a:lnTo>
                    <a:lnTo>
                      <a:pt x="349" y="532"/>
                    </a:lnTo>
                    <a:lnTo>
                      <a:pt x="349" y="528"/>
                    </a:lnTo>
                    <a:lnTo>
                      <a:pt x="353" y="525"/>
                    </a:lnTo>
                    <a:lnTo>
                      <a:pt x="356" y="525"/>
                    </a:lnTo>
                    <a:lnTo>
                      <a:pt x="360" y="528"/>
                    </a:lnTo>
                    <a:lnTo>
                      <a:pt x="363" y="532"/>
                    </a:lnTo>
                    <a:lnTo>
                      <a:pt x="367" y="532"/>
                    </a:lnTo>
                    <a:lnTo>
                      <a:pt x="367" y="528"/>
                    </a:lnTo>
                    <a:lnTo>
                      <a:pt x="370" y="525"/>
                    </a:lnTo>
                    <a:lnTo>
                      <a:pt x="374" y="525"/>
                    </a:lnTo>
                    <a:lnTo>
                      <a:pt x="377" y="525"/>
                    </a:lnTo>
                    <a:lnTo>
                      <a:pt x="377" y="525"/>
                    </a:lnTo>
                    <a:lnTo>
                      <a:pt x="377" y="525"/>
                    </a:lnTo>
                    <a:lnTo>
                      <a:pt x="381" y="521"/>
                    </a:lnTo>
                    <a:lnTo>
                      <a:pt x="384" y="518"/>
                    </a:lnTo>
                    <a:lnTo>
                      <a:pt x="388" y="514"/>
                    </a:lnTo>
                    <a:lnTo>
                      <a:pt x="391" y="511"/>
                    </a:lnTo>
                    <a:lnTo>
                      <a:pt x="398" y="507"/>
                    </a:lnTo>
                    <a:lnTo>
                      <a:pt x="406" y="500"/>
                    </a:lnTo>
                    <a:lnTo>
                      <a:pt x="409" y="500"/>
                    </a:lnTo>
                    <a:lnTo>
                      <a:pt x="413" y="496"/>
                    </a:lnTo>
                    <a:lnTo>
                      <a:pt x="409" y="493"/>
                    </a:lnTo>
                    <a:lnTo>
                      <a:pt x="406" y="489"/>
                    </a:lnTo>
                    <a:lnTo>
                      <a:pt x="402" y="489"/>
                    </a:lnTo>
                    <a:lnTo>
                      <a:pt x="395" y="489"/>
                    </a:lnTo>
                    <a:lnTo>
                      <a:pt x="388" y="489"/>
                    </a:lnTo>
                    <a:lnTo>
                      <a:pt x="384" y="489"/>
                    </a:lnTo>
                    <a:lnTo>
                      <a:pt x="381" y="489"/>
                    </a:lnTo>
                    <a:lnTo>
                      <a:pt x="381" y="489"/>
                    </a:lnTo>
                    <a:lnTo>
                      <a:pt x="377" y="493"/>
                    </a:lnTo>
                    <a:lnTo>
                      <a:pt x="374" y="496"/>
                    </a:lnTo>
                    <a:lnTo>
                      <a:pt x="367" y="500"/>
                    </a:lnTo>
                    <a:lnTo>
                      <a:pt x="363" y="500"/>
                    </a:lnTo>
                    <a:lnTo>
                      <a:pt x="356" y="496"/>
                    </a:lnTo>
                    <a:lnTo>
                      <a:pt x="353" y="496"/>
                    </a:lnTo>
                    <a:lnTo>
                      <a:pt x="353" y="496"/>
                    </a:lnTo>
                    <a:lnTo>
                      <a:pt x="353" y="496"/>
                    </a:lnTo>
                    <a:lnTo>
                      <a:pt x="353" y="493"/>
                    </a:lnTo>
                    <a:lnTo>
                      <a:pt x="353" y="489"/>
                    </a:lnTo>
                    <a:lnTo>
                      <a:pt x="356" y="489"/>
                    </a:lnTo>
                    <a:lnTo>
                      <a:pt x="360" y="493"/>
                    </a:lnTo>
                    <a:lnTo>
                      <a:pt x="363" y="493"/>
                    </a:lnTo>
                    <a:lnTo>
                      <a:pt x="367" y="493"/>
                    </a:lnTo>
                    <a:lnTo>
                      <a:pt x="377" y="486"/>
                    </a:lnTo>
                    <a:lnTo>
                      <a:pt x="384" y="475"/>
                    </a:lnTo>
                    <a:lnTo>
                      <a:pt x="374" y="472"/>
                    </a:lnTo>
                    <a:lnTo>
                      <a:pt x="377" y="468"/>
                    </a:lnTo>
                    <a:lnTo>
                      <a:pt x="381" y="468"/>
                    </a:lnTo>
                    <a:lnTo>
                      <a:pt x="381" y="465"/>
                    </a:lnTo>
                    <a:lnTo>
                      <a:pt x="381" y="461"/>
                    </a:lnTo>
                    <a:lnTo>
                      <a:pt x="377" y="461"/>
                    </a:lnTo>
                    <a:lnTo>
                      <a:pt x="377" y="458"/>
                    </a:lnTo>
                    <a:lnTo>
                      <a:pt x="374" y="454"/>
                    </a:lnTo>
                    <a:lnTo>
                      <a:pt x="374" y="454"/>
                    </a:lnTo>
                    <a:lnTo>
                      <a:pt x="377" y="451"/>
                    </a:lnTo>
                    <a:lnTo>
                      <a:pt x="381" y="451"/>
                    </a:lnTo>
                    <a:lnTo>
                      <a:pt x="384" y="451"/>
                    </a:lnTo>
                    <a:lnTo>
                      <a:pt x="388" y="454"/>
                    </a:lnTo>
                    <a:lnTo>
                      <a:pt x="391" y="458"/>
                    </a:lnTo>
                    <a:lnTo>
                      <a:pt x="391" y="468"/>
                    </a:lnTo>
                    <a:lnTo>
                      <a:pt x="395" y="472"/>
                    </a:lnTo>
                    <a:lnTo>
                      <a:pt x="398" y="479"/>
                    </a:lnTo>
                    <a:lnTo>
                      <a:pt x="398" y="479"/>
                    </a:lnTo>
                    <a:lnTo>
                      <a:pt x="416" y="482"/>
                    </a:lnTo>
                    <a:lnTo>
                      <a:pt x="416" y="458"/>
                    </a:lnTo>
                    <a:lnTo>
                      <a:pt x="416" y="454"/>
                    </a:lnTo>
                    <a:lnTo>
                      <a:pt x="413" y="451"/>
                    </a:lnTo>
                    <a:lnTo>
                      <a:pt x="409" y="447"/>
                    </a:lnTo>
                    <a:lnTo>
                      <a:pt x="406" y="444"/>
                    </a:lnTo>
                    <a:lnTo>
                      <a:pt x="402" y="440"/>
                    </a:lnTo>
                    <a:lnTo>
                      <a:pt x="402" y="437"/>
                    </a:lnTo>
                    <a:lnTo>
                      <a:pt x="402" y="433"/>
                    </a:lnTo>
                    <a:lnTo>
                      <a:pt x="402" y="433"/>
                    </a:lnTo>
                    <a:lnTo>
                      <a:pt x="409" y="433"/>
                    </a:lnTo>
                    <a:lnTo>
                      <a:pt x="406" y="415"/>
                    </a:lnTo>
                    <a:lnTo>
                      <a:pt x="406" y="415"/>
                    </a:lnTo>
                    <a:lnTo>
                      <a:pt x="406" y="412"/>
                    </a:lnTo>
                    <a:lnTo>
                      <a:pt x="402" y="408"/>
                    </a:lnTo>
                    <a:lnTo>
                      <a:pt x="402" y="405"/>
                    </a:lnTo>
                    <a:lnTo>
                      <a:pt x="406" y="405"/>
                    </a:lnTo>
                    <a:lnTo>
                      <a:pt x="413" y="401"/>
                    </a:lnTo>
                    <a:lnTo>
                      <a:pt x="416" y="401"/>
                    </a:lnTo>
                    <a:lnTo>
                      <a:pt x="420" y="401"/>
                    </a:lnTo>
                    <a:lnTo>
                      <a:pt x="420" y="401"/>
                    </a:lnTo>
                    <a:lnTo>
                      <a:pt x="423" y="398"/>
                    </a:lnTo>
                    <a:lnTo>
                      <a:pt x="423" y="394"/>
                    </a:lnTo>
                    <a:lnTo>
                      <a:pt x="423" y="391"/>
                    </a:lnTo>
                    <a:lnTo>
                      <a:pt x="434" y="384"/>
                    </a:lnTo>
                    <a:lnTo>
                      <a:pt x="444" y="370"/>
                    </a:lnTo>
                    <a:lnTo>
                      <a:pt x="448" y="359"/>
                    </a:lnTo>
                    <a:lnTo>
                      <a:pt x="448" y="356"/>
                    </a:lnTo>
                    <a:lnTo>
                      <a:pt x="448" y="352"/>
                    </a:lnTo>
                    <a:lnTo>
                      <a:pt x="444" y="345"/>
                    </a:lnTo>
                    <a:lnTo>
                      <a:pt x="441" y="341"/>
                    </a:lnTo>
                    <a:lnTo>
                      <a:pt x="437" y="341"/>
                    </a:lnTo>
                    <a:lnTo>
                      <a:pt x="437" y="338"/>
                    </a:lnTo>
                    <a:lnTo>
                      <a:pt x="437" y="334"/>
                    </a:lnTo>
                    <a:lnTo>
                      <a:pt x="434" y="331"/>
                    </a:lnTo>
                    <a:lnTo>
                      <a:pt x="430" y="327"/>
                    </a:lnTo>
                    <a:lnTo>
                      <a:pt x="427" y="324"/>
                    </a:lnTo>
                    <a:lnTo>
                      <a:pt x="420" y="324"/>
                    </a:lnTo>
                    <a:lnTo>
                      <a:pt x="413" y="324"/>
                    </a:lnTo>
                    <a:lnTo>
                      <a:pt x="406" y="324"/>
                    </a:lnTo>
                    <a:lnTo>
                      <a:pt x="402" y="324"/>
                    </a:lnTo>
                    <a:lnTo>
                      <a:pt x="402" y="324"/>
                    </a:lnTo>
                    <a:lnTo>
                      <a:pt x="402" y="324"/>
                    </a:lnTo>
                    <a:lnTo>
                      <a:pt x="402" y="313"/>
                    </a:lnTo>
                    <a:lnTo>
                      <a:pt x="402" y="310"/>
                    </a:lnTo>
                    <a:lnTo>
                      <a:pt x="402" y="306"/>
                    </a:lnTo>
                    <a:lnTo>
                      <a:pt x="402" y="299"/>
                    </a:lnTo>
                    <a:lnTo>
                      <a:pt x="402" y="292"/>
                    </a:lnTo>
                    <a:lnTo>
                      <a:pt x="402" y="285"/>
                    </a:lnTo>
                    <a:lnTo>
                      <a:pt x="402" y="285"/>
                    </a:lnTo>
                    <a:lnTo>
                      <a:pt x="398" y="282"/>
                    </a:lnTo>
                    <a:lnTo>
                      <a:pt x="398" y="282"/>
                    </a:lnTo>
                    <a:lnTo>
                      <a:pt x="395" y="278"/>
                    </a:lnTo>
                    <a:lnTo>
                      <a:pt x="391" y="274"/>
                    </a:lnTo>
                    <a:lnTo>
                      <a:pt x="391" y="271"/>
                    </a:lnTo>
                    <a:lnTo>
                      <a:pt x="391" y="267"/>
                    </a:lnTo>
                    <a:lnTo>
                      <a:pt x="395" y="267"/>
                    </a:lnTo>
                    <a:lnTo>
                      <a:pt x="395" y="264"/>
                    </a:lnTo>
                    <a:lnTo>
                      <a:pt x="398" y="260"/>
                    </a:lnTo>
                    <a:lnTo>
                      <a:pt x="398" y="257"/>
                    </a:lnTo>
                    <a:lnTo>
                      <a:pt x="398" y="246"/>
                    </a:lnTo>
                    <a:lnTo>
                      <a:pt x="402" y="236"/>
                    </a:lnTo>
                    <a:lnTo>
                      <a:pt x="398" y="222"/>
                    </a:lnTo>
                    <a:lnTo>
                      <a:pt x="398" y="197"/>
                    </a:lnTo>
                    <a:lnTo>
                      <a:pt x="398" y="193"/>
                    </a:lnTo>
                    <a:lnTo>
                      <a:pt x="398" y="190"/>
                    </a:lnTo>
                    <a:lnTo>
                      <a:pt x="402" y="186"/>
                    </a:lnTo>
                    <a:lnTo>
                      <a:pt x="406" y="183"/>
                    </a:lnTo>
                    <a:lnTo>
                      <a:pt x="409" y="179"/>
                    </a:lnTo>
                    <a:lnTo>
                      <a:pt x="413" y="179"/>
                    </a:lnTo>
                    <a:lnTo>
                      <a:pt x="413" y="179"/>
                    </a:lnTo>
                    <a:lnTo>
                      <a:pt x="416" y="183"/>
                    </a:lnTo>
                    <a:lnTo>
                      <a:pt x="420" y="183"/>
                    </a:lnTo>
                    <a:lnTo>
                      <a:pt x="423" y="183"/>
                    </a:lnTo>
                    <a:lnTo>
                      <a:pt x="427" y="179"/>
                    </a:lnTo>
                    <a:lnTo>
                      <a:pt x="430" y="172"/>
                    </a:lnTo>
                    <a:lnTo>
                      <a:pt x="430" y="169"/>
                    </a:lnTo>
                    <a:lnTo>
                      <a:pt x="430" y="165"/>
                    </a:lnTo>
                    <a:lnTo>
                      <a:pt x="430" y="158"/>
                    </a:lnTo>
                    <a:lnTo>
                      <a:pt x="430" y="155"/>
                    </a:lnTo>
                    <a:lnTo>
                      <a:pt x="434" y="148"/>
                    </a:lnTo>
                    <a:lnTo>
                      <a:pt x="437" y="148"/>
                    </a:lnTo>
                    <a:lnTo>
                      <a:pt x="437" y="144"/>
                    </a:lnTo>
                    <a:lnTo>
                      <a:pt x="434" y="144"/>
                    </a:lnTo>
                    <a:lnTo>
                      <a:pt x="427" y="144"/>
                    </a:lnTo>
                    <a:lnTo>
                      <a:pt x="423" y="144"/>
                    </a:lnTo>
                    <a:lnTo>
                      <a:pt x="420" y="144"/>
                    </a:lnTo>
                    <a:lnTo>
                      <a:pt x="420" y="144"/>
                    </a:lnTo>
                    <a:lnTo>
                      <a:pt x="420" y="141"/>
                    </a:lnTo>
                    <a:lnTo>
                      <a:pt x="423" y="141"/>
                    </a:lnTo>
                    <a:lnTo>
                      <a:pt x="434" y="134"/>
                    </a:lnTo>
                    <a:lnTo>
                      <a:pt x="444" y="130"/>
                    </a:lnTo>
                    <a:lnTo>
                      <a:pt x="451" y="123"/>
                    </a:lnTo>
                    <a:lnTo>
                      <a:pt x="458" y="112"/>
                    </a:lnTo>
                    <a:lnTo>
                      <a:pt x="458" y="105"/>
                    </a:lnTo>
                    <a:lnTo>
                      <a:pt x="458" y="98"/>
                    </a:lnTo>
                    <a:lnTo>
                      <a:pt x="458" y="95"/>
                    </a:lnTo>
                    <a:lnTo>
                      <a:pt x="458" y="91"/>
                    </a:lnTo>
                    <a:lnTo>
                      <a:pt x="462" y="88"/>
                    </a:lnTo>
                    <a:lnTo>
                      <a:pt x="444" y="74"/>
                    </a:lnTo>
                    <a:lnTo>
                      <a:pt x="444" y="77"/>
                    </a:lnTo>
                    <a:lnTo>
                      <a:pt x="444" y="81"/>
                    </a:lnTo>
                    <a:lnTo>
                      <a:pt x="441" y="81"/>
                    </a:lnTo>
                    <a:lnTo>
                      <a:pt x="437" y="84"/>
                    </a:lnTo>
                    <a:lnTo>
                      <a:pt x="437" y="81"/>
                    </a:lnTo>
                    <a:lnTo>
                      <a:pt x="434" y="77"/>
                    </a:lnTo>
                    <a:lnTo>
                      <a:pt x="430" y="74"/>
                    </a:lnTo>
                    <a:lnTo>
                      <a:pt x="430" y="77"/>
                    </a:lnTo>
                    <a:lnTo>
                      <a:pt x="427" y="81"/>
                    </a:lnTo>
                    <a:lnTo>
                      <a:pt x="430" y="84"/>
                    </a:lnTo>
                    <a:lnTo>
                      <a:pt x="430" y="88"/>
                    </a:lnTo>
                    <a:lnTo>
                      <a:pt x="430" y="88"/>
                    </a:lnTo>
                    <a:lnTo>
                      <a:pt x="430" y="91"/>
                    </a:lnTo>
                    <a:lnTo>
                      <a:pt x="430" y="95"/>
                    </a:lnTo>
                    <a:lnTo>
                      <a:pt x="427" y="102"/>
                    </a:lnTo>
                    <a:lnTo>
                      <a:pt x="423" y="109"/>
                    </a:lnTo>
                    <a:lnTo>
                      <a:pt x="413" y="116"/>
                    </a:lnTo>
                    <a:lnTo>
                      <a:pt x="406" y="123"/>
                    </a:lnTo>
                    <a:lnTo>
                      <a:pt x="395" y="130"/>
                    </a:lnTo>
                    <a:lnTo>
                      <a:pt x="384" y="137"/>
                    </a:lnTo>
                    <a:lnTo>
                      <a:pt x="377" y="144"/>
                    </a:lnTo>
                    <a:lnTo>
                      <a:pt x="374" y="144"/>
                    </a:lnTo>
                    <a:lnTo>
                      <a:pt x="374" y="144"/>
                    </a:lnTo>
                    <a:lnTo>
                      <a:pt x="377" y="141"/>
                    </a:lnTo>
                    <a:lnTo>
                      <a:pt x="384" y="134"/>
                    </a:lnTo>
                    <a:lnTo>
                      <a:pt x="388" y="127"/>
                    </a:lnTo>
                    <a:lnTo>
                      <a:pt x="395" y="119"/>
                    </a:lnTo>
                    <a:lnTo>
                      <a:pt x="398" y="112"/>
                    </a:lnTo>
                    <a:lnTo>
                      <a:pt x="402" y="105"/>
                    </a:lnTo>
                    <a:lnTo>
                      <a:pt x="409" y="91"/>
                    </a:lnTo>
                    <a:lnTo>
                      <a:pt x="420" y="67"/>
                    </a:lnTo>
                    <a:lnTo>
                      <a:pt x="420" y="67"/>
                    </a:lnTo>
                    <a:lnTo>
                      <a:pt x="416" y="67"/>
                    </a:lnTo>
                    <a:lnTo>
                      <a:pt x="409" y="63"/>
                    </a:lnTo>
                    <a:lnTo>
                      <a:pt x="406" y="67"/>
                    </a:lnTo>
                    <a:lnTo>
                      <a:pt x="398" y="70"/>
                    </a:lnTo>
                    <a:lnTo>
                      <a:pt x="395" y="70"/>
                    </a:lnTo>
                    <a:lnTo>
                      <a:pt x="391" y="74"/>
                    </a:lnTo>
                    <a:lnTo>
                      <a:pt x="388" y="77"/>
                    </a:lnTo>
                    <a:lnTo>
                      <a:pt x="384" y="81"/>
                    </a:lnTo>
                    <a:lnTo>
                      <a:pt x="381" y="84"/>
                    </a:lnTo>
                    <a:lnTo>
                      <a:pt x="377" y="88"/>
                    </a:lnTo>
                    <a:lnTo>
                      <a:pt x="374" y="88"/>
                    </a:lnTo>
                    <a:lnTo>
                      <a:pt x="374" y="84"/>
                    </a:lnTo>
                    <a:lnTo>
                      <a:pt x="374" y="84"/>
                    </a:lnTo>
                    <a:lnTo>
                      <a:pt x="377" y="81"/>
                    </a:lnTo>
                    <a:lnTo>
                      <a:pt x="384" y="77"/>
                    </a:lnTo>
                    <a:lnTo>
                      <a:pt x="388" y="70"/>
                    </a:lnTo>
                    <a:lnTo>
                      <a:pt x="384" y="60"/>
                    </a:lnTo>
                    <a:lnTo>
                      <a:pt x="381" y="60"/>
                    </a:lnTo>
                    <a:lnTo>
                      <a:pt x="377" y="60"/>
                    </a:lnTo>
                    <a:lnTo>
                      <a:pt x="370" y="60"/>
                    </a:lnTo>
                    <a:lnTo>
                      <a:pt x="363" y="63"/>
                    </a:lnTo>
                    <a:lnTo>
                      <a:pt x="356" y="67"/>
                    </a:lnTo>
                    <a:lnTo>
                      <a:pt x="349" y="74"/>
                    </a:lnTo>
                    <a:lnTo>
                      <a:pt x="342" y="81"/>
                    </a:lnTo>
                    <a:lnTo>
                      <a:pt x="342" y="81"/>
                    </a:lnTo>
                    <a:lnTo>
                      <a:pt x="342" y="74"/>
                    </a:lnTo>
                    <a:lnTo>
                      <a:pt x="346" y="70"/>
                    </a:lnTo>
                    <a:lnTo>
                      <a:pt x="349" y="63"/>
                    </a:lnTo>
                    <a:lnTo>
                      <a:pt x="353" y="60"/>
                    </a:lnTo>
                    <a:lnTo>
                      <a:pt x="360" y="60"/>
                    </a:lnTo>
                    <a:lnTo>
                      <a:pt x="367" y="56"/>
                    </a:lnTo>
                    <a:lnTo>
                      <a:pt x="374" y="56"/>
                    </a:lnTo>
                    <a:lnTo>
                      <a:pt x="377" y="56"/>
                    </a:lnTo>
                    <a:lnTo>
                      <a:pt x="381" y="56"/>
                    </a:lnTo>
                    <a:lnTo>
                      <a:pt x="381" y="53"/>
                    </a:lnTo>
                    <a:lnTo>
                      <a:pt x="384" y="49"/>
                    </a:lnTo>
                    <a:lnTo>
                      <a:pt x="388" y="45"/>
                    </a:lnTo>
                    <a:lnTo>
                      <a:pt x="388" y="42"/>
                    </a:lnTo>
                    <a:lnTo>
                      <a:pt x="388" y="38"/>
                    </a:lnTo>
                    <a:lnTo>
                      <a:pt x="381" y="31"/>
                    </a:lnTo>
                    <a:lnTo>
                      <a:pt x="374" y="28"/>
                    </a:lnTo>
                    <a:lnTo>
                      <a:pt x="367" y="28"/>
                    </a:lnTo>
                    <a:lnTo>
                      <a:pt x="367" y="28"/>
                    </a:lnTo>
                    <a:lnTo>
                      <a:pt x="360" y="28"/>
                    </a:lnTo>
                    <a:lnTo>
                      <a:pt x="360" y="17"/>
                    </a:lnTo>
                    <a:lnTo>
                      <a:pt x="356" y="17"/>
                    </a:lnTo>
                    <a:lnTo>
                      <a:pt x="353" y="17"/>
                    </a:lnTo>
                    <a:lnTo>
                      <a:pt x="346" y="21"/>
                    </a:lnTo>
                    <a:lnTo>
                      <a:pt x="342" y="24"/>
                    </a:lnTo>
                    <a:lnTo>
                      <a:pt x="339" y="24"/>
                    </a:lnTo>
                    <a:lnTo>
                      <a:pt x="335" y="24"/>
                    </a:lnTo>
                    <a:lnTo>
                      <a:pt x="328" y="24"/>
                    </a:lnTo>
                    <a:lnTo>
                      <a:pt x="321" y="28"/>
                    </a:lnTo>
                    <a:lnTo>
                      <a:pt x="317" y="31"/>
                    </a:lnTo>
                    <a:lnTo>
                      <a:pt x="303" y="38"/>
                    </a:lnTo>
                    <a:lnTo>
                      <a:pt x="303" y="35"/>
                    </a:lnTo>
                    <a:lnTo>
                      <a:pt x="310" y="31"/>
                    </a:lnTo>
                    <a:lnTo>
                      <a:pt x="314" y="28"/>
                    </a:lnTo>
                    <a:lnTo>
                      <a:pt x="321" y="21"/>
                    </a:lnTo>
                    <a:lnTo>
                      <a:pt x="328" y="17"/>
                    </a:lnTo>
                    <a:lnTo>
                      <a:pt x="335" y="14"/>
                    </a:lnTo>
                    <a:lnTo>
                      <a:pt x="339" y="14"/>
                    </a:lnTo>
                    <a:lnTo>
                      <a:pt x="339" y="10"/>
                    </a:lnTo>
                    <a:lnTo>
                      <a:pt x="339" y="10"/>
                    </a:lnTo>
                    <a:lnTo>
                      <a:pt x="339" y="7"/>
                    </a:lnTo>
                    <a:lnTo>
                      <a:pt x="335" y="3"/>
                    </a:lnTo>
                    <a:lnTo>
                      <a:pt x="328" y="0"/>
                    </a:lnTo>
                    <a:lnTo>
                      <a:pt x="307" y="0"/>
                    </a:lnTo>
                    <a:lnTo>
                      <a:pt x="279" y="0"/>
                    </a:lnTo>
                    <a:lnTo>
                      <a:pt x="254" y="10"/>
                    </a:lnTo>
                    <a:lnTo>
                      <a:pt x="222" y="31"/>
                    </a:lnTo>
                    <a:lnTo>
                      <a:pt x="226" y="31"/>
                    </a:lnTo>
                    <a:lnTo>
                      <a:pt x="229" y="35"/>
                    </a:lnTo>
                    <a:lnTo>
                      <a:pt x="233" y="38"/>
                    </a:lnTo>
                    <a:lnTo>
                      <a:pt x="236" y="45"/>
                    </a:lnTo>
                    <a:lnTo>
                      <a:pt x="240" y="56"/>
                    </a:lnTo>
                    <a:lnTo>
                      <a:pt x="219" y="38"/>
                    </a:lnTo>
                    <a:lnTo>
                      <a:pt x="205" y="38"/>
                    </a:lnTo>
                    <a:lnTo>
                      <a:pt x="212" y="63"/>
                    </a:lnTo>
                    <a:lnTo>
                      <a:pt x="194" y="49"/>
                    </a:lnTo>
                    <a:lnTo>
                      <a:pt x="173" y="56"/>
                    </a:lnTo>
                    <a:lnTo>
                      <a:pt x="173" y="56"/>
                    </a:lnTo>
                    <a:lnTo>
                      <a:pt x="170" y="60"/>
                    </a:lnTo>
                    <a:lnTo>
                      <a:pt x="170" y="63"/>
                    </a:lnTo>
                    <a:lnTo>
                      <a:pt x="173" y="70"/>
                    </a:lnTo>
                    <a:lnTo>
                      <a:pt x="180" y="77"/>
                    </a:lnTo>
                    <a:lnTo>
                      <a:pt x="159" y="63"/>
                    </a:lnTo>
                    <a:lnTo>
                      <a:pt x="134" y="70"/>
                    </a:lnTo>
                    <a:lnTo>
                      <a:pt x="110" y="81"/>
                    </a:lnTo>
                    <a:lnTo>
                      <a:pt x="106" y="81"/>
                    </a:lnTo>
                    <a:lnTo>
                      <a:pt x="103" y="84"/>
                    </a:lnTo>
                    <a:lnTo>
                      <a:pt x="99" y="91"/>
                    </a:lnTo>
                    <a:lnTo>
                      <a:pt x="99" y="95"/>
                    </a:lnTo>
                    <a:lnTo>
                      <a:pt x="99" y="98"/>
                    </a:lnTo>
                    <a:lnTo>
                      <a:pt x="99" y="105"/>
                    </a:lnTo>
                    <a:lnTo>
                      <a:pt x="103" y="112"/>
                    </a:lnTo>
                    <a:lnTo>
                      <a:pt x="103" y="116"/>
                    </a:lnTo>
                    <a:lnTo>
                      <a:pt x="103" y="119"/>
                    </a:lnTo>
                    <a:lnTo>
                      <a:pt x="99" y="123"/>
                    </a:lnTo>
                    <a:lnTo>
                      <a:pt x="99" y="127"/>
                    </a:lnTo>
                    <a:lnTo>
                      <a:pt x="92" y="127"/>
                    </a:lnTo>
                    <a:lnTo>
                      <a:pt x="78" y="127"/>
                    </a:lnTo>
                    <a:lnTo>
                      <a:pt x="78" y="127"/>
                    </a:lnTo>
                    <a:lnTo>
                      <a:pt x="74" y="130"/>
                    </a:lnTo>
                    <a:lnTo>
                      <a:pt x="71" y="134"/>
                    </a:lnTo>
                    <a:lnTo>
                      <a:pt x="71" y="1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16" name="Freeform 344"/>
              <p:cNvSpPr>
                <a:spLocks/>
              </p:cNvSpPr>
              <p:nvPr userDrawn="1"/>
            </p:nvSpPr>
            <p:spPr bwMode="gray">
              <a:xfrm>
                <a:off x="1886" y="-2628"/>
                <a:ext cx="21" cy="14"/>
              </a:xfrm>
              <a:custGeom>
                <a:avLst/>
                <a:gdLst/>
                <a:ahLst/>
                <a:cxnLst>
                  <a:cxn ang="0">
                    <a:pos x="17" y="14"/>
                  </a:cxn>
                  <a:cxn ang="0">
                    <a:pos x="17" y="10"/>
                  </a:cxn>
                  <a:cxn ang="0">
                    <a:pos x="21" y="7"/>
                  </a:cxn>
                  <a:cxn ang="0">
                    <a:pos x="21" y="3"/>
                  </a:cxn>
                  <a:cxn ang="0">
                    <a:pos x="21" y="0"/>
                  </a:cxn>
                  <a:cxn ang="0">
                    <a:pos x="17" y="0"/>
                  </a:cxn>
                  <a:cxn ang="0">
                    <a:pos x="14" y="0"/>
                  </a:cxn>
                  <a:cxn ang="0">
                    <a:pos x="10" y="0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3" y="3"/>
                  </a:cxn>
                  <a:cxn ang="0">
                    <a:pos x="3" y="7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7" y="14"/>
                  </a:cxn>
                  <a:cxn ang="0">
                    <a:pos x="10" y="14"/>
                  </a:cxn>
                  <a:cxn ang="0">
                    <a:pos x="17" y="14"/>
                  </a:cxn>
                  <a:cxn ang="0">
                    <a:pos x="17" y="14"/>
                  </a:cxn>
                </a:cxnLst>
                <a:rect l="0" t="0" r="r" b="b"/>
                <a:pathLst>
                  <a:path w="21" h="14">
                    <a:moveTo>
                      <a:pt x="17" y="14"/>
                    </a:moveTo>
                    <a:lnTo>
                      <a:pt x="17" y="10"/>
                    </a:lnTo>
                    <a:lnTo>
                      <a:pt x="21" y="7"/>
                    </a:lnTo>
                    <a:lnTo>
                      <a:pt x="21" y="3"/>
                    </a:lnTo>
                    <a:lnTo>
                      <a:pt x="21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3" y="3"/>
                    </a:lnTo>
                    <a:lnTo>
                      <a:pt x="3" y="7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7" y="14"/>
                    </a:lnTo>
                    <a:lnTo>
                      <a:pt x="10" y="14"/>
                    </a:lnTo>
                    <a:lnTo>
                      <a:pt x="17" y="14"/>
                    </a:lnTo>
                    <a:lnTo>
                      <a:pt x="17" y="1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17" name="Freeform 345"/>
              <p:cNvSpPr>
                <a:spLocks/>
              </p:cNvSpPr>
              <p:nvPr userDrawn="1"/>
            </p:nvSpPr>
            <p:spPr bwMode="gray">
              <a:xfrm>
                <a:off x="1861" y="-2579"/>
                <a:ext cx="14" cy="21"/>
              </a:xfrm>
              <a:custGeom>
                <a:avLst/>
                <a:gdLst/>
                <a:ahLst/>
                <a:cxnLst>
                  <a:cxn ang="0">
                    <a:pos x="14" y="18"/>
                  </a:cxn>
                  <a:cxn ang="0">
                    <a:pos x="14" y="14"/>
                  </a:cxn>
                  <a:cxn ang="0">
                    <a:pos x="14" y="11"/>
                  </a:cxn>
                  <a:cxn ang="0">
                    <a:pos x="14" y="7"/>
                  </a:cxn>
                  <a:cxn ang="0">
                    <a:pos x="14" y="4"/>
                  </a:cxn>
                  <a:cxn ang="0">
                    <a:pos x="11" y="0"/>
                  </a:cxn>
                  <a:cxn ang="0">
                    <a:pos x="11" y="0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4" y="4"/>
                  </a:cxn>
                  <a:cxn ang="0">
                    <a:pos x="0" y="11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4" y="18"/>
                  </a:cxn>
                  <a:cxn ang="0">
                    <a:pos x="4" y="18"/>
                  </a:cxn>
                  <a:cxn ang="0">
                    <a:pos x="7" y="18"/>
                  </a:cxn>
                  <a:cxn ang="0">
                    <a:pos x="7" y="18"/>
                  </a:cxn>
                  <a:cxn ang="0">
                    <a:pos x="11" y="21"/>
                  </a:cxn>
                  <a:cxn ang="0">
                    <a:pos x="11" y="21"/>
                  </a:cxn>
                  <a:cxn ang="0">
                    <a:pos x="11" y="21"/>
                  </a:cxn>
                  <a:cxn ang="0">
                    <a:pos x="14" y="18"/>
                  </a:cxn>
                  <a:cxn ang="0">
                    <a:pos x="14" y="18"/>
                  </a:cxn>
                </a:cxnLst>
                <a:rect l="0" t="0" r="r" b="b"/>
                <a:pathLst>
                  <a:path w="14" h="21">
                    <a:moveTo>
                      <a:pt x="14" y="18"/>
                    </a:moveTo>
                    <a:lnTo>
                      <a:pt x="14" y="14"/>
                    </a:lnTo>
                    <a:lnTo>
                      <a:pt x="14" y="11"/>
                    </a:lnTo>
                    <a:lnTo>
                      <a:pt x="14" y="7"/>
                    </a:lnTo>
                    <a:lnTo>
                      <a:pt x="14" y="4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4" y="4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7" y="18"/>
                    </a:lnTo>
                    <a:lnTo>
                      <a:pt x="7" y="18"/>
                    </a:lnTo>
                    <a:lnTo>
                      <a:pt x="11" y="21"/>
                    </a:lnTo>
                    <a:lnTo>
                      <a:pt x="11" y="21"/>
                    </a:lnTo>
                    <a:lnTo>
                      <a:pt x="11" y="21"/>
                    </a:lnTo>
                    <a:lnTo>
                      <a:pt x="14" y="18"/>
                    </a:lnTo>
                    <a:lnTo>
                      <a:pt x="14" y="18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18" name="Freeform 346"/>
              <p:cNvSpPr>
                <a:spLocks/>
              </p:cNvSpPr>
              <p:nvPr userDrawn="1"/>
            </p:nvSpPr>
            <p:spPr bwMode="gray">
              <a:xfrm>
                <a:off x="1868" y="-2537"/>
                <a:ext cx="39" cy="50"/>
              </a:xfrm>
              <a:custGeom>
                <a:avLst/>
                <a:gdLst/>
                <a:ahLst/>
                <a:cxnLst>
                  <a:cxn ang="0">
                    <a:pos x="11" y="46"/>
                  </a:cxn>
                  <a:cxn ang="0">
                    <a:pos x="14" y="43"/>
                  </a:cxn>
                  <a:cxn ang="0">
                    <a:pos x="14" y="39"/>
                  </a:cxn>
                  <a:cxn ang="0">
                    <a:pos x="18" y="39"/>
                  </a:cxn>
                  <a:cxn ang="0">
                    <a:pos x="21" y="39"/>
                  </a:cxn>
                  <a:cxn ang="0">
                    <a:pos x="25" y="43"/>
                  </a:cxn>
                  <a:cxn ang="0">
                    <a:pos x="28" y="46"/>
                  </a:cxn>
                  <a:cxn ang="0">
                    <a:pos x="32" y="50"/>
                  </a:cxn>
                  <a:cxn ang="0">
                    <a:pos x="35" y="50"/>
                  </a:cxn>
                  <a:cxn ang="0">
                    <a:pos x="39" y="50"/>
                  </a:cxn>
                  <a:cxn ang="0">
                    <a:pos x="39" y="46"/>
                  </a:cxn>
                  <a:cxn ang="0">
                    <a:pos x="39" y="39"/>
                  </a:cxn>
                  <a:cxn ang="0">
                    <a:pos x="35" y="36"/>
                  </a:cxn>
                  <a:cxn ang="0">
                    <a:pos x="35" y="32"/>
                  </a:cxn>
                  <a:cxn ang="0">
                    <a:pos x="35" y="29"/>
                  </a:cxn>
                  <a:cxn ang="0">
                    <a:pos x="32" y="29"/>
                  </a:cxn>
                  <a:cxn ang="0">
                    <a:pos x="32" y="25"/>
                  </a:cxn>
                  <a:cxn ang="0">
                    <a:pos x="32" y="25"/>
                  </a:cxn>
                  <a:cxn ang="0">
                    <a:pos x="28" y="25"/>
                  </a:cxn>
                  <a:cxn ang="0">
                    <a:pos x="25" y="25"/>
                  </a:cxn>
                  <a:cxn ang="0">
                    <a:pos x="21" y="25"/>
                  </a:cxn>
                  <a:cxn ang="0">
                    <a:pos x="18" y="22"/>
                  </a:cxn>
                  <a:cxn ang="0">
                    <a:pos x="14" y="18"/>
                  </a:cxn>
                  <a:cxn ang="0">
                    <a:pos x="14" y="18"/>
                  </a:cxn>
                  <a:cxn ang="0">
                    <a:pos x="18" y="14"/>
                  </a:cxn>
                  <a:cxn ang="0">
                    <a:pos x="28" y="14"/>
                  </a:cxn>
                  <a:cxn ang="0">
                    <a:pos x="28" y="4"/>
                  </a:cxn>
                  <a:cxn ang="0">
                    <a:pos x="25" y="4"/>
                  </a:cxn>
                  <a:cxn ang="0">
                    <a:pos x="21" y="4"/>
                  </a:cxn>
                  <a:cxn ang="0">
                    <a:pos x="14" y="4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4" y="4"/>
                  </a:cxn>
                  <a:cxn ang="0">
                    <a:pos x="4" y="11"/>
                  </a:cxn>
                  <a:cxn ang="0">
                    <a:pos x="4" y="18"/>
                  </a:cxn>
                  <a:cxn ang="0">
                    <a:pos x="0" y="25"/>
                  </a:cxn>
                  <a:cxn ang="0">
                    <a:pos x="0" y="25"/>
                  </a:cxn>
                  <a:cxn ang="0">
                    <a:pos x="4" y="29"/>
                  </a:cxn>
                  <a:cxn ang="0">
                    <a:pos x="7" y="29"/>
                  </a:cxn>
                  <a:cxn ang="0">
                    <a:pos x="7" y="29"/>
                  </a:cxn>
                  <a:cxn ang="0">
                    <a:pos x="4" y="32"/>
                  </a:cxn>
                  <a:cxn ang="0">
                    <a:pos x="0" y="36"/>
                  </a:cxn>
                  <a:cxn ang="0">
                    <a:pos x="0" y="39"/>
                  </a:cxn>
                  <a:cxn ang="0">
                    <a:pos x="0" y="43"/>
                  </a:cxn>
                  <a:cxn ang="0">
                    <a:pos x="0" y="43"/>
                  </a:cxn>
                  <a:cxn ang="0">
                    <a:pos x="4" y="46"/>
                  </a:cxn>
                  <a:cxn ang="0">
                    <a:pos x="4" y="46"/>
                  </a:cxn>
                  <a:cxn ang="0">
                    <a:pos x="7" y="46"/>
                  </a:cxn>
                  <a:cxn ang="0">
                    <a:pos x="11" y="46"/>
                  </a:cxn>
                </a:cxnLst>
                <a:rect l="0" t="0" r="r" b="b"/>
                <a:pathLst>
                  <a:path w="39" h="50">
                    <a:moveTo>
                      <a:pt x="11" y="46"/>
                    </a:moveTo>
                    <a:lnTo>
                      <a:pt x="14" y="43"/>
                    </a:lnTo>
                    <a:lnTo>
                      <a:pt x="14" y="39"/>
                    </a:lnTo>
                    <a:lnTo>
                      <a:pt x="18" y="39"/>
                    </a:lnTo>
                    <a:lnTo>
                      <a:pt x="21" y="39"/>
                    </a:lnTo>
                    <a:lnTo>
                      <a:pt x="25" y="43"/>
                    </a:lnTo>
                    <a:lnTo>
                      <a:pt x="28" y="46"/>
                    </a:lnTo>
                    <a:lnTo>
                      <a:pt x="32" y="50"/>
                    </a:lnTo>
                    <a:lnTo>
                      <a:pt x="35" y="50"/>
                    </a:lnTo>
                    <a:lnTo>
                      <a:pt x="39" y="50"/>
                    </a:lnTo>
                    <a:lnTo>
                      <a:pt x="39" y="46"/>
                    </a:lnTo>
                    <a:lnTo>
                      <a:pt x="39" y="39"/>
                    </a:lnTo>
                    <a:lnTo>
                      <a:pt x="35" y="36"/>
                    </a:lnTo>
                    <a:lnTo>
                      <a:pt x="35" y="32"/>
                    </a:lnTo>
                    <a:lnTo>
                      <a:pt x="35" y="29"/>
                    </a:lnTo>
                    <a:lnTo>
                      <a:pt x="32" y="29"/>
                    </a:lnTo>
                    <a:lnTo>
                      <a:pt x="32" y="25"/>
                    </a:lnTo>
                    <a:lnTo>
                      <a:pt x="32" y="25"/>
                    </a:lnTo>
                    <a:lnTo>
                      <a:pt x="28" y="25"/>
                    </a:lnTo>
                    <a:lnTo>
                      <a:pt x="25" y="25"/>
                    </a:lnTo>
                    <a:lnTo>
                      <a:pt x="21" y="25"/>
                    </a:lnTo>
                    <a:lnTo>
                      <a:pt x="18" y="22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8" y="14"/>
                    </a:lnTo>
                    <a:lnTo>
                      <a:pt x="28" y="14"/>
                    </a:lnTo>
                    <a:lnTo>
                      <a:pt x="28" y="4"/>
                    </a:lnTo>
                    <a:lnTo>
                      <a:pt x="25" y="4"/>
                    </a:lnTo>
                    <a:lnTo>
                      <a:pt x="21" y="4"/>
                    </a:lnTo>
                    <a:lnTo>
                      <a:pt x="14" y="4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4" y="4"/>
                    </a:lnTo>
                    <a:lnTo>
                      <a:pt x="4" y="11"/>
                    </a:lnTo>
                    <a:lnTo>
                      <a:pt x="4" y="18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4" y="29"/>
                    </a:lnTo>
                    <a:lnTo>
                      <a:pt x="7" y="29"/>
                    </a:lnTo>
                    <a:lnTo>
                      <a:pt x="7" y="29"/>
                    </a:lnTo>
                    <a:lnTo>
                      <a:pt x="4" y="32"/>
                    </a:lnTo>
                    <a:lnTo>
                      <a:pt x="0" y="36"/>
                    </a:lnTo>
                    <a:lnTo>
                      <a:pt x="0" y="39"/>
                    </a:lnTo>
                    <a:lnTo>
                      <a:pt x="0" y="43"/>
                    </a:lnTo>
                    <a:lnTo>
                      <a:pt x="0" y="43"/>
                    </a:lnTo>
                    <a:lnTo>
                      <a:pt x="4" y="46"/>
                    </a:lnTo>
                    <a:lnTo>
                      <a:pt x="4" y="46"/>
                    </a:lnTo>
                    <a:lnTo>
                      <a:pt x="7" y="46"/>
                    </a:lnTo>
                    <a:lnTo>
                      <a:pt x="11" y="4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19" name="Freeform 347"/>
              <p:cNvSpPr>
                <a:spLocks/>
              </p:cNvSpPr>
              <p:nvPr userDrawn="1"/>
            </p:nvSpPr>
            <p:spPr bwMode="gray">
              <a:xfrm>
                <a:off x="1252" y="-2491"/>
                <a:ext cx="292" cy="338"/>
              </a:xfrm>
              <a:custGeom>
                <a:avLst/>
                <a:gdLst/>
                <a:ahLst/>
                <a:cxnLst>
                  <a:cxn ang="0">
                    <a:pos x="236" y="240"/>
                  </a:cxn>
                  <a:cxn ang="0">
                    <a:pos x="243" y="261"/>
                  </a:cxn>
                  <a:cxn ang="0">
                    <a:pos x="260" y="257"/>
                  </a:cxn>
                  <a:cxn ang="0">
                    <a:pos x="285" y="247"/>
                  </a:cxn>
                  <a:cxn ang="0">
                    <a:pos x="285" y="233"/>
                  </a:cxn>
                  <a:cxn ang="0">
                    <a:pos x="288" y="222"/>
                  </a:cxn>
                  <a:cxn ang="0">
                    <a:pos x="278" y="208"/>
                  </a:cxn>
                  <a:cxn ang="0">
                    <a:pos x="264" y="208"/>
                  </a:cxn>
                  <a:cxn ang="0">
                    <a:pos x="229" y="176"/>
                  </a:cxn>
                  <a:cxn ang="0">
                    <a:pos x="214" y="173"/>
                  </a:cxn>
                  <a:cxn ang="0">
                    <a:pos x="229" y="155"/>
                  </a:cxn>
                  <a:cxn ang="0">
                    <a:pos x="229" y="134"/>
                  </a:cxn>
                  <a:cxn ang="0">
                    <a:pos x="218" y="124"/>
                  </a:cxn>
                  <a:cxn ang="0">
                    <a:pos x="204" y="99"/>
                  </a:cxn>
                  <a:cxn ang="0">
                    <a:pos x="190" y="102"/>
                  </a:cxn>
                  <a:cxn ang="0">
                    <a:pos x="186" y="92"/>
                  </a:cxn>
                  <a:cxn ang="0">
                    <a:pos x="176" y="81"/>
                  </a:cxn>
                  <a:cxn ang="0">
                    <a:pos x="155" y="60"/>
                  </a:cxn>
                  <a:cxn ang="0">
                    <a:pos x="116" y="50"/>
                  </a:cxn>
                  <a:cxn ang="0">
                    <a:pos x="81" y="46"/>
                  </a:cxn>
                  <a:cxn ang="0">
                    <a:pos x="88" y="25"/>
                  </a:cxn>
                  <a:cxn ang="0">
                    <a:pos x="77" y="7"/>
                  </a:cxn>
                  <a:cxn ang="0">
                    <a:pos x="56" y="35"/>
                  </a:cxn>
                  <a:cxn ang="0">
                    <a:pos x="74" y="88"/>
                  </a:cxn>
                  <a:cxn ang="0">
                    <a:pos x="67" y="92"/>
                  </a:cxn>
                  <a:cxn ang="0">
                    <a:pos x="45" y="39"/>
                  </a:cxn>
                  <a:cxn ang="0">
                    <a:pos x="52" y="4"/>
                  </a:cxn>
                  <a:cxn ang="0">
                    <a:pos x="17" y="18"/>
                  </a:cxn>
                  <a:cxn ang="0">
                    <a:pos x="0" y="60"/>
                  </a:cxn>
                  <a:cxn ang="0">
                    <a:pos x="3" y="74"/>
                  </a:cxn>
                  <a:cxn ang="0">
                    <a:pos x="24" y="109"/>
                  </a:cxn>
                  <a:cxn ang="0">
                    <a:pos x="35" y="116"/>
                  </a:cxn>
                  <a:cxn ang="0">
                    <a:pos x="81" y="131"/>
                  </a:cxn>
                  <a:cxn ang="0">
                    <a:pos x="102" y="131"/>
                  </a:cxn>
                  <a:cxn ang="0">
                    <a:pos x="144" y="148"/>
                  </a:cxn>
                  <a:cxn ang="0">
                    <a:pos x="151" y="159"/>
                  </a:cxn>
                  <a:cxn ang="0">
                    <a:pos x="162" y="180"/>
                  </a:cxn>
                  <a:cxn ang="0">
                    <a:pos x="158" y="229"/>
                  </a:cxn>
                  <a:cxn ang="0">
                    <a:pos x="137" y="254"/>
                  </a:cxn>
                  <a:cxn ang="0">
                    <a:pos x="112" y="264"/>
                  </a:cxn>
                  <a:cxn ang="0">
                    <a:pos x="130" y="282"/>
                  </a:cxn>
                  <a:cxn ang="0">
                    <a:pos x="169" y="289"/>
                  </a:cxn>
                  <a:cxn ang="0">
                    <a:pos x="190" y="314"/>
                  </a:cxn>
                  <a:cxn ang="0">
                    <a:pos x="214" y="328"/>
                  </a:cxn>
                  <a:cxn ang="0">
                    <a:pos x="232" y="335"/>
                  </a:cxn>
                  <a:cxn ang="0">
                    <a:pos x="218" y="307"/>
                  </a:cxn>
                  <a:cxn ang="0">
                    <a:pos x="218" y="300"/>
                  </a:cxn>
                  <a:cxn ang="0">
                    <a:pos x="250" y="321"/>
                  </a:cxn>
                  <a:cxn ang="0">
                    <a:pos x="257" y="321"/>
                  </a:cxn>
                  <a:cxn ang="0">
                    <a:pos x="257" y="293"/>
                  </a:cxn>
                  <a:cxn ang="0">
                    <a:pos x="232" y="271"/>
                  </a:cxn>
                  <a:cxn ang="0">
                    <a:pos x="222" y="261"/>
                  </a:cxn>
                  <a:cxn ang="0">
                    <a:pos x="214" y="236"/>
                  </a:cxn>
                </a:cxnLst>
                <a:rect l="0" t="0" r="r" b="b"/>
                <a:pathLst>
                  <a:path w="292" h="338">
                    <a:moveTo>
                      <a:pt x="222" y="219"/>
                    </a:moveTo>
                    <a:lnTo>
                      <a:pt x="225" y="222"/>
                    </a:lnTo>
                    <a:lnTo>
                      <a:pt x="225" y="222"/>
                    </a:lnTo>
                    <a:lnTo>
                      <a:pt x="229" y="226"/>
                    </a:lnTo>
                    <a:lnTo>
                      <a:pt x="232" y="233"/>
                    </a:lnTo>
                    <a:lnTo>
                      <a:pt x="236" y="240"/>
                    </a:lnTo>
                    <a:lnTo>
                      <a:pt x="236" y="243"/>
                    </a:lnTo>
                    <a:lnTo>
                      <a:pt x="236" y="247"/>
                    </a:lnTo>
                    <a:lnTo>
                      <a:pt x="239" y="250"/>
                    </a:lnTo>
                    <a:lnTo>
                      <a:pt x="243" y="257"/>
                    </a:lnTo>
                    <a:lnTo>
                      <a:pt x="243" y="261"/>
                    </a:lnTo>
                    <a:lnTo>
                      <a:pt x="243" y="261"/>
                    </a:lnTo>
                    <a:lnTo>
                      <a:pt x="243" y="264"/>
                    </a:lnTo>
                    <a:lnTo>
                      <a:pt x="246" y="264"/>
                    </a:lnTo>
                    <a:lnTo>
                      <a:pt x="246" y="264"/>
                    </a:lnTo>
                    <a:lnTo>
                      <a:pt x="253" y="261"/>
                    </a:lnTo>
                    <a:lnTo>
                      <a:pt x="257" y="257"/>
                    </a:lnTo>
                    <a:lnTo>
                      <a:pt x="260" y="257"/>
                    </a:lnTo>
                    <a:lnTo>
                      <a:pt x="264" y="254"/>
                    </a:lnTo>
                    <a:lnTo>
                      <a:pt x="271" y="250"/>
                    </a:lnTo>
                    <a:lnTo>
                      <a:pt x="274" y="250"/>
                    </a:lnTo>
                    <a:lnTo>
                      <a:pt x="278" y="247"/>
                    </a:lnTo>
                    <a:lnTo>
                      <a:pt x="281" y="247"/>
                    </a:lnTo>
                    <a:lnTo>
                      <a:pt x="285" y="247"/>
                    </a:lnTo>
                    <a:lnTo>
                      <a:pt x="288" y="247"/>
                    </a:lnTo>
                    <a:lnTo>
                      <a:pt x="288" y="243"/>
                    </a:lnTo>
                    <a:lnTo>
                      <a:pt x="292" y="240"/>
                    </a:lnTo>
                    <a:lnTo>
                      <a:pt x="288" y="233"/>
                    </a:lnTo>
                    <a:lnTo>
                      <a:pt x="288" y="233"/>
                    </a:lnTo>
                    <a:lnTo>
                      <a:pt x="285" y="233"/>
                    </a:lnTo>
                    <a:lnTo>
                      <a:pt x="281" y="233"/>
                    </a:lnTo>
                    <a:lnTo>
                      <a:pt x="278" y="229"/>
                    </a:lnTo>
                    <a:lnTo>
                      <a:pt x="278" y="229"/>
                    </a:lnTo>
                    <a:lnTo>
                      <a:pt x="288" y="226"/>
                    </a:lnTo>
                    <a:lnTo>
                      <a:pt x="288" y="222"/>
                    </a:lnTo>
                    <a:lnTo>
                      <a:pt x="288" y="222"/>
                    </a:lnTo>
                    <a:lnTo>
                      <a:pt x="288" y="219"/>
                    </a:lnTo>
                    <a:lnTo>
                      <a:pt x="285" y="215"/>
                    </a:lnTo>
                    <a:lnTo>
                      <a:pt x="285" y="215"/>
                    </a:lnTo>
                    <a:lnTo>
                      <a:pt x="285" y="212"/>
                    </a:lnTo>
                    <a:lnTo>
                      <a:pt x="281" y="212"/>
                    </a:lnTo>
                    <a:lnTo>
                      <a:pt x="278" y="208"/>
                    </a:lnTo>
                    <a:lnTo>
                      <a:pt x="274" y="212"/>
                    </a:lnTo>
                    <a:lnTo>
                      <a:pt x="274" y="212"/>
                    </a:lnTo>
                    <a:lnTo>
                      <a:pt x="271" y="212"/>
                    </a:lnTo>
                    <a:lnTo>
                      <a:pt x="267" y="212"/>
                    </a:lnTo>
                    <a:lnTo>
                      <a:pt x="267" y="212"/>
                    </a:lnTo>
                    <a:lnTo>
                      <a:pt x="264" y="208"/>
                    </a:lnTo>
                    <a:lnTo>
                      <a:pt x="267" y="208"/>
                    </a:lnTo>
                    <a:lnTo>
                      <a:pt x="264" y="205"/>
                    </a:lnTo>
                    <a:lnTo>
                      <a:pt x="260" y="197"/>
                    </a:lnTo>
                    <a:lnTo>
                      <a:pt x="257" y="194"/>
                    </a:lnTo>
                    <a:lnTo>
                      <a:pt x="239" y="187"/>
                    </a:lnTo>
                    <a:lnTo>
                      <a:pt x="229" y="176"/>
                    </a:lnTo>
                    <a:lnTo>
                      <a:pt x="225" y="176"/>
                    </a:lnTo>
                    <a:lnTo>
                      <a:pt x="225" y="176"/>
                    </a:lnTo>
                    <a:lnTo>
                      <a:pt x="222" y="176"/>
                    </a:lnTo>
                    <a:lnTo>
                      <a:pt x="218" y="176"/>
                    </a:lnTo>
                    <a:lnTo>
                      <a:pt x="214" y="176"/>
                    </a:lnTo>
                    <a:lnTo>
                      <a:pt x="214" y="173"/>
                    </a:lnTo>
                    <a:lnTo>
                      <a:pt x="214" y="169"/>
                    </a:lnTo>
                    <a:lnTo>
                      <a:pt x="218" y="166"/>
                    </a:lnTo>
                    <a:lnTo>
                      <a:pt x="218" y="162"/>
                    </a:lnTo>
                    <a:lnTo>
                      <a:pt x="218" y="159"/>
                    </a:lnTo>
                    <a:lnTo>
                      <a:pt x="229" y="155"/>
                    </a:lnTo>
                    <a:lnTo>
                      <a:pt x="229" y="155"/>
                    </a:lnTo>
                    <a:lnTo>
                      <a:pt x="232" y="152"/>
                    </a:lnTo>
                    <a:lnTo>
                      <a:pt x="232" y="148"/>
                    </a:lnTo>
                    <a:lnTo>
                      <a:pt x="229" y="145"/>
                    </a:lnTo>
                    <a:lnTo>
                      <a:pt x="229" y="141"/>
                    </a:lnTo>
                    <a:lnTo>
                      <a:pt x="229" y="138"/>
                    </a:lnTo>
                    <a:lnTo>
                      <a:pt x="229" y="134"/>
                    </a:lnTo>
                    <a:lnTo>
                      <a:pt x="229" y="134"/>
                    </a:lnTo>
                    <a:lnTo>
                      <a:pt x="229" y="131"/>
                    </a:lnTo>
                    <a:lnTo>
                      <a:pt x="229" y="127"/>
                    </a:lnTo>
                    <a:lnTo>
                      <a:pt x="229" y="127"/>
                    </a:lnTo>
                    <a:lnTo>
                      <a:pt x="225" y="124"/>
                    </a:lnTo>
                    <a:lnTo>
                      <a:pt x="218" y="124"/>
                    </a:lnTo>
                    <a:lnTo>
                      <a:pt x="218" y="109"/>
                    </a:lnTo>
                    <a:lnTo>
                      <a:pt x="214" y="109"/>
                    </a:lnTo>
                    <a:lnTo>
                      <a:pt x="211" y="109"/>
                    </a:lnTo>
                    <a:lnTo>
                      <a:pt x="204" y="102"/>
                    </a:lnTo>
                    <a:lnTo>
                      <a:pt x="204" y="102"/>
                    </a:lnTo>
                    <a:lnTo>
                      <a:pt x="204" y="99"/>
                    </a:lnTo>
                    <a:lnTo>
                      <a:pt x="200" y="99"/>
                    </a:lnTo>
                    <a:lnTo>
                      <a:pt x="200" y="99"/>
                    </a:lnTo>
                    <a:lnTo>
                      <a:pt x="193" y="99"/>
                    </a:lnTo>
                    <a:lnTo>
                      <a:pt x="193" y="99"/>
                    </a:lnTo>
                    <a:lnTo>
                      <a:pt x="193" y="102"/>
                    </a:lnTo>
                    <a:lnTo>
                      <a:pt x="190" y="102"/>
                    </a:lnTo>
                    <a:lnTo>
                      <a:pt x="186" y="102"/>
                    </a:lnTo>
                    <a:lnTo>
                      <a:pt x="186" y="102"/>
                    </a:lnTo>
                    <a:lnTo>
                      <a:pt x="183" y="99"/>
                    </a:lnTo>
                    <a:lnTo>
                      <a:pt x="186" y="95"/>
                    </a:lnTo>
                    <a:lnTo>
                      <a:pt x="186" y="95"/>
                    </a:lnTo>
                    <a:lnTo>
                      <a:pt x="186" y="92"/>
                    </a:lnTo>
                    <a:lnTo>
                      <a:pt x="190" y="88"/>
                    </a:lnTo>
                    <a:lnTo>
                      <a:pt x="186" y="85"/>
                    </a:lnTo>
                    <a:lnTo>
                      <a:pt x="186" y="81"/>
                    </a:lnTo>
                    <a:lnTo>
                      <a:pt x="179" y="81"/>
                    </a:lnTo>
                    <a:lnTo>
                      <a:pt x="179" y="81"/>
                    </a:lnTo>
                    <a:lnTo>
                      <a:pt x="176" y="81"/>
                    </a:lnTo>
                    <a:lnTo>
                      <a:pt x="172" y="81"/>
                    </a:lnTo>
                    <a:lnTo>
                      <a:pt x="169" y="81"/>
                    </a:lnTo>
                    <a:lnTo>
                      <a:pt x="165" y="74"/>
                    </a:lnTo>
                    <a:lnTo>
                      <a:pt x="158" y="64"/>
                    </a:lnTo>
                    <a:lnTo>
                      <a:pt x="158" y="64"/>
                    </a:lnTo>
                    <a:lnTo>
                      <a:pt x="155" y="60"/>
                    </a:lnTo>
                    <a:lnTo>
                      <a:pt x="151" y="57"/>
                    </a:lnTo>
                    <a:lnTo>
                      <a:pt x="144" y="53"/>
                    </a:lnTo>
                    <a:lnTo>
                      <a:pt x="133" y="50"/>
                    </a:lnTo>
                    <a:lnTo>
                      <a:pt x="119" y="50"/>
                    </a:lnTo>
                    <a:lnTo>
                      <a:pt x="119" y="50"/>
                    </a:lnTo>
                    <a:lnTo>
                      <a:pt x="116" y="50"/>
                    </a:lnTo>
                    <a:lnTo>
                      <a:pt x="112" y="53"/>
                    </a:lnTo>
                    <a:lnTo>
                      <a:pt x="105" y="53"/>
                    </a:lnTo>
                    <a:lnTo>
                      <a:pt x="102" y="50"/>
                    </a:lnTo>
                    <a:lnTo>
                      <a:pt x="98" y="46"/>
                    </a:lnTo>
                    <a:lnTo>
                      <a:pt x="95" y="42"/>
                    </a:lnTo>
                    <a:lnTo>
                      <a:pt x="81" y="46"/>
                    </a:lnTo>
                    <a:lnTo>
                      <a:pt x="81" y="46"/>
                    </a:lnTo>
                    <a:lnTo>
                      <a:pt x="84" y="42"/>
                    </a:lnTo>
                    <a:lnTo>
                      <a:pt x="84" y="35"/>
                    </a:lnTo>
                    <a:lnTo>
                      <a:pt x="84" y="28"/>
                    </a:lnTo>
                    <a:lnTo>
                      <a:pt x="84" y="28"/>
                    </a:lnTo>
                    <a:lnTo>
                      <a:pt x="88" y="25"/>
                    </a:lnTo>
                    <a:lnTo>
                      <a:pt x="88" y="18"/>
                    </a:lnTo>
                    <a:lnTo>
                      <a:pt x="88" y="11"/>
                    </a:lnTo>
                    <a:lnTo>
                      <a:pt x="88" y="7"/>
                    </a:lnTo>
                    <a:lnTo>
                      <a:pt x="81" y="4"/>
                    </a:lnTo>
                    <a:lnTo>
                      <a:pt x="81" y="4"/>
                    </a:lnTo>
                    <a:lnTo>
                      <a:pt x="77" y="7"/>
                    </a:lnTo>
                    <a:lnTo>
                      <a:pt x="74" y="7"/>
                    </a:lnTo>
                    <a:lnTo>
                      <a:pt x="67" y="11"/>
                    </a:lnTo>
                    <a:lnTo>
                      <a:pt x="59" y="18"/>
                    </a:lnTo>
                    <a:lnTo>
                      <a:pt x="56" y="25"/>
                    </a:lnTo>
                    <a:lnTo>
                      <a:pt x="56" y="28"/>
                    </a:lnTo>
                    <a:lnTo>
                      <a:pt x="56" y="35"/>
                    </a:lnTo>
                    <a:lnTo>
                      <a:pt x="56" y="42"/>
                    </a:lnTo>
                    <a:lnTo>
                      <a:pt x="56" y="53"/>
                    </a:lnTo>
                    <a:lnTo>
                      <a:pt x="59" y="60"/>
                    </a:lnTo>
                    <a:lnTo>
                      <a:pt x="74" y="81"/>
                    </a:lnTo>
                    <a:lnTo>
                      <a:pt x="74" y="85"/>
                    </a:lnTo>
                    <a:lnTo>
                      <a:pt x="74" y="88"/>
                    </a:lnTo>
                    <a:lnTo>
                      <a:pt x="74" y="92"/>
                    </a:lnTo>
                    <a:lnTo>
                      <a:pt x="74" y="95"/>
                    </a:lnTo>
                    <a:lnTo>
                      <a:pt x="74" y="99"/>
                    </a:lnTo>
                    <a:lnTo>
                      <a:pt x="70" y="95"/>
                    </a:lnTo>
                    <a:lnTo>
                      <a:pt x="67" y="95"/>
                    </a:lnTo>
                    <a:lnTo>
                      <a:pt x="67" y="92"/>
                    </a:lnTo>
                    <a:lnTo>
                      <a:pt x="59" y="85"/>
                    </a:lnTo>
                    <a:lnTo>
                      <a:pt x="56" y="78"/>
                    </a:lnTo>
                    <a:lnTo>
                      <a:pt x="49" y="67"/>
                    </a:lnTo>
                    <a:lnTo>
                      <a:pt x="45" y="53"/>
                    </a:lnTo>
                    <a:lnTo>
                      <a:pt x="45" y="39"/>
                    </a:lnTo>
                    <a:lnTo>
                      <a:pt x="45" y="39"/>
                    </a:lnTo>
                    <a:lnTo>
                      <a:pt x="45" y="32"/>
                    </a:lnTo>
                    <a:lnTo>
                      <a:pt x="45" y="25"/>
                    </a:lnTo>
                    <a:lnTo>
                      <a:pt x="49" y="14"/>
                    </a:lnTo>
                    <a:lnTo>
                      <a:pt x="52" y="4"/>
                    </a:lnTo>
                    <a:lnTo>
                      <a:pt x="52" y="4"/>
                    </a:lnTo>
                    <a:lnTo>
                      <a:pt x="52" y="4"/>
                    </a:lnTo>
                    <a:lnTo>
                      <a:pt x="49" y="0"/>
                    </a:lnTo>
                    <a:lnTo>
                      <a:pt x="42" y="0"/>
                    </a:lnTo>
                    <a:lnTo>
                      <a:pt x="35" y="4"/>
                    </a:lnTo>
                    <a:lnTo>
                      <a:pt x="28" y="7"/>
                    </a:lnTo>
                    <a:lnTo>
                      <a:pt x="17" y="14"/>
                    </a:lnTo>
                    <a:lnTo>
                      <a:pt x="17" y="18"/>
                    </a:lnTo>
                    <a:lnTo>
                      <a:pt x="14" y="21"/>
                    </a:lnTo>
                    <a:lnTo>
                      <a:pt x="10" y="28"/>
                    </a:lnTo>
                    <a:lnTo>
                      <a:pt x="7" y="35"/>
                    </a:lnTo>
                    <a:lnTo>
                      <a:pt x="3" y="42"/>
                    </a:lnTo>
                    <a:lnTo>
                      <a:pt x="0" y="53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0" y="64"/>
                    </a:lnTo>
                    <a:lnTo>
                      <a:pt x="0" y="67"/>
                    </a:lnTo>
                    <a:lnTo>
                      <a:pt x="3" y="71"/>
                    </a:lnTo>
                    <a:lnTo>
                      <a:pt x="3" y="74"/>
                    </a:lnTo>
                    <a:lnTo>
                      <a:pt x="7" y="78"/>
                    </a:lnTo>
                    <a:lnTo>
                      <a:pt x="10" y="85"/>
                    </a:lnTo>
                    <a:lnTo>
                      <a:pt x="14" y="92"/>
                    </a:lnTo>
                    <a:lnTo>
                      <a:pt x="21" y="99"/>
                    </a:lnTo>
                    <a:lnTo>
                      <a:pt x="21" y="106"/>
                    </a:lnTo>
                    <a:lnTo>
                      <a:pt x="24" y="109"/>
                    </a:lnTo>
                    <a:lnTo>
                      <a:pt x="21" y="113"/>
                    </a:lnTo>
                    <a:lnTo>
                      <a:pt x="24" y="120"/>
                    </a:lnTo>
                    <a:lnTo>
                      <a:pt x="28" y="116"/>
                    </a:lnTo>
                    <a:lnTo>
                      <a:pt x="28" y="116"/>
                    </a:lnTo>
                    <a:lnTo>
                      <a:pt x="31" y="116"/>
                    </a:lnTo>
                    <a:lnTo>
                      <a:pt x="35" y="116"/>
                    </a:lnTo>
                    <a:lnTo>
                      <a:pt x="38" y="120"/>
                    </a:lnTo>
                    <a:lnTo>
                      <a:pt x="42" y="120"/>
                    </a:lnTo>
                    <a:lnTo>
                      <a:pt x="49" y="124"/>
                    </a:lnTo>
                    <a:lnTo>
                      <a:pt x="59" y="127"/>
                    </a:lnTo>
                    <a:lnTo>
                      <a:pt x="70" y="131"/>
                    </a:lnTo>
                    <a:lnTo>
                      <a:pt x="81" y="131"/>
                    </a:lnTo>
                    <a:lnTo>
                      <a:pt x="95" y="134"/>
                    </a:lnTo>
                    <a:lnTo>
                      <a:pt x="95" y="131"/>
                    </a:lnTo>
                    <a:lnTo>
                      <a:pt x="95" y="131"/>
                    </a:lnTo>
                    <a:lnTo>
                      <a:pt x="98" y="131"/>
                    </a:lnTo>
                    <a:lnTo>
                      <a:pt x="102" y="131"/>
                    </a:lnTo>
                    <a:lnTo>
                      <a:pt x="102" y="131"/>
                    </a:lnTo>
                    <a:lnTo>
                      <a:pt x="109" y="134"/>
                    </a:lnTo>
                    <a:lnTo>
                      <a:pt x="112" y="138"/>
                    </a:lnTo>
                    <a:lnTo>
                      <a:pt x="119" y="138"/>
                    </a:lnTo>
                    <a:lnTo>
                      <a:pt x="141" y="148"/>
                    </a:lnTo>
                    <a:lnTo>
                      <a:pt x="141" y="148"/>
                    </a:lnTo>
                    <a:lnTo>
                      <a:pt x="144" y="148"/>
                    </a:lnTo>
                    <a:lnTo>
                      <a:pt x="144" y="152"/>
                    </a:lnTo>
                    <a:lnTo>
                      <a:pt x="144" y="155"/>
                    </a:lnTo>
                    <a:lnTo>
                      <a:pt x="141" y="159"/>
                    </a:lnTo>
                    <a:lnTo>
                      <a:pt x="144" y="159"/>
                    </a:lnTo>
                    <a:lnTo>
                      <a:pt x="144" y="159"/>
                    </a:lnTo>
                    <a:lnTo>
                      <a:pt x="151" y="159"/>
                    </a:lnTo>
                    <a:lnTo>
                      <a:pt x="155" y="159"/>
                    </a:lnTo>
                    <a:lnTo>
                      <a:pt x="158" y="159"/>
                    </a:lnTo>
                    <a:lnTo>
                      <a:pt x="158" y="166"/>
                    </a:lnTo>
                    <a:lnTo>
                      <a:pt x="162" y="166"/>
                    </a:lnTo>
                    <a:lnTo>
                      <a:pt x="162" y="173"/>
                    </a:lnTo>
                    <a:lnTo>
                      <a:pt x="162" y="180"/>
                    </a:lnTo>
                    <a:lnTo>
                      <a:pt x="162" y="190"/>
                    </a:lnTo>
                    <a:lnTo>
                      <a:pt x="162" y="201"/>
                    </a:lnTo>
                    <a:lnTo>
                      <a:pt x="162" y="212"/>
                    </a:lnTo>
                    <a:lnTo>
                      <a:pt x="158" y="222"/>
                    </a:lnTo>
                    <a:lnTo>
                      <a:pt x="158" y="222"/>
                    </a:lnTo>
                    <a:lnTo>
                      <a:pt x="158" y="229"/>
                    </a:lnTo>
                    <a:lnTo>
                      <a:pt x="155" y="236"/>
                    </a:lnTo>
                    <a:lnTo>
                      <a:pt x="151" y="243"/>
                    </a:lnTo>
                    <a:lnTo>
                      <a:pt x="148" y="247"/>
                    </a:lnTo>
                    <a:lnTo>
                      <a:pt x="144" y="250"/>
                    </a:lnTo>
                    <a:lnTo>
                      <a:pt x="141" y="250"/>
                    </a:lnTo>
                    <a:lnTo>
                      <a:pt x="137" y="254"/>
                    </a:lnTo>
                    <a:lnTo>
                      <a:pt x="130" y="250"/>
                    </a:lnTo>
                    <a:lnTo>
                      <a:pt x="130" y="250"/>
                    </a:lnTo>
                    <a:lnTo>
                      <a:pt x="126" y="250"/>
                    </a:lnTo>
                    <a:lnTo>
                      <a:pt x="123" y="250"/>
                    </a:lnTo>
                    <a:lnTo>
                      <a:pt x="119" y="257"/>
                    </a:lnTo>
                    <a:lnTo>
                      <a:pt x="112" y="264"/>
                    </a:lnTo>
                    <a:lnTo>
                      <a:pt x="112" y="264"/>
                    </a:lnTo>
                    <a:lnTo>
                      <a:pt x="112" y="268"/>
                    </a:lnTo>
                    <a:lnTo>
                      <a:pt x="116" y="271"/>
                    </a:lnTo>
                    <a:lnTo>
                      <a:pt x="119" y="275"/>
                    </a:lnTo>
                    <a:lnTo>
                      <a:pt x="123" y="279"/>
                    </a:lnTo>
                    <a:lnTo>
                      <a:pt x="130" y="282"/>
                    </a:lnTo>
                    <a:lnTo>
                      <a:pt x="141" y="282"/>
                    </a:lnTo>
                    <a:lnTo>
                      <a:pt x="141" y="282"/>
                    </a:lnTo>
                    <a:lnTo>
                      <a:pt x="148" y="279"/>
                    </a:lnTo>
                    <a:lnTo>
                      <a:pt x="151" y="275"/>
                    </a:lnTo>
                    <a:lnTo>
                      <a:pt x="151" y="271"/>
                    </a:lnTo>
                    <a:lnTo>
                      <a:pt x="169" y="289"/>
                    </a:lnTo>
                    <a:lnTo>
                      <a:pt x="179" y="293"/>
                    </a:lnTo>
                    <a:lnTo>
                      <a:pt x="179" y="293"/>
                    </a:lnTo>
                    <a:lnTo>
                      <a:pt x="179" y="296"/>
                    </a:lnTo>
                    <a:lnTo>
                      <a:pt x="183" y="303"/>
                    </a:lnTo>
                    <a:lnTo>
                      <a:pt x="186" y="307"/>
                    </a:lnTo>
                    <a:lnTo>
                      <a:pt x="190" y="314"/>
                    </a:lnTo>
                    <a:lnTo>
                      <a:pt x="200" y="317"/>
                    </a:lnTo>
                    <a:lnTo>
                      <a:pt x="204" y="317"/>
                    </a:lnTo>
                    <a:lnTo>
                      <a:pt x="207" y="317"/>
                    </a:lnTo>
                    <a:lnTo>
                      <a:pt x="211" y="324"/>
                    </a:lnTo>
                    <a:lnTo>
                      <a:pt x="214" y="328"/>
                    </a:lnTo>
                    <a:lnTo>
                      <a:pt x="214" y="328"/>
                    </a:lnTo>
                    <a:lnTo>
                      <a:pt x="218" y="331"/>
                    </a:lnTo>
                    <a:lnTo>
                      <a:pt x="222" y="335"/>
                    </a:lnTo>
                    <a:lnTo>
                      <a:pt x="225" y="335"/>
                    </a:lnTo>
                    <a:lnTo>
                      <a:pt x="229" y="338"/>
                    </a:lnTo>
                    <a:lnTo>
                      <a:pt x="232" y="338"/>
                    </a:lnTo>
                    <a:lnTo>
                      <a:pt x="232" y="335"/>
                    </a:lnTo>
                    <a:lnTo>
                      <a:pt x="232" y="328"/>
                    </a:lnTo>
                    <a:lnTo>
                      <a:pt x="232" y="328"/>
                    </a:lnTo>
                    <a:lnTo>
                      <a:pt x="229" y="324"/>
                    </a:lnTo>
                    <a:lnTo>
                      <a:pt x="229" y="317"/>
                    </a:lnTo>
                    <a:lnTo>
                      <a:pt x="222" y="310"/>
                    </a:lnTo>
                    <a:lnTo>
                      <a:pt x="218" y="307"/>
                    </a:lnTo>
                    <a:lnTo>
                      <a:pt x="218" y="307"/>
                    </a:lnTo>
                    <a:lnTo>
                      <a:pt x="214" y="307"/>
                    </a:lnTo>
                    <a:lnTo>
                      <a:pt x="214" y="303"/>
                    </a:lnTo>
                    <a:lnTo>
                      <a:pt x="214" y="303"/>
                    </a:lnTo>
                    <a:lnTo>
                      <a:pt x="214" y="300"/>
                    </a:lnTo>
                    <a:lnTo>
                      <a:pt x="218" y="300"/>
                    </a:lnTo>
                    <a:lnTo>
                      <a:pt x="222" y="300"/>
                    </a:lnTo>
                    <a:lnTo>
                      <a:pt x="225" y="303"/>
                    </a:lnTo>
                    <a:lnTo>
                      <a:pt x="232" y="307"/>
                    </a:lnTo>
                    <a:lnTo>
                      <a:pt x="239" y="310"/>
                    </a:lnTo>
                    <a:lnTo>
                      <a:pt x="246" y="317"/>
                    </a:lnTo>
                    <a:lnTo>
                      <a:pt x="250" y="321"/>
                    </a:lnTo>
                    <a:lnTo>
                      <a:pt x="250" y="324"/>
                    </a:lnTo>
                    <a:lnTo>
                      <a:pt x="250" y="324"/>
                    </a:lnTo>
                    <a:lnTo>
                      <a:pt x="253" y="324"/>
                    </a:lnTo>
                    <a:lnTo>
                      <a:pt x="253" y="324"/>
                    </a:lnTo>
                    <a:lnTo>
                      <a:pt x="257" y="321"/>
                    </a:lnTo>
                    <a:lnTo>
                      <a:pt x="257" y="321"/>
                    </a:lnTo>
                    <a:lnTo>
                      <a:pt x="260" y="314"/>
                    </a:lnTo>
                    <a:lnTo>
                      <a:pt x="260" y="310"/>
                    </a:lnTo>
                    <a:lnTo>
                      <a:pt x="264" y="303"/>
                    </a:lnTo>
                    <a:lnTo>
                      <a:pt x="260" y="300"/>
                    </a:lnTo>
                    <a:lnTo>
                      <a:pt x="257" y="293"/>
                    </a:lnTo>
                    <a:lnTo>
                      <a:pt x="257" y="293"/>
                    </a:lnTo>
                    <a:lnTo>
                      <a:pt x="253" y="289"/>
                    </a:lnTo>
                    <a:lnTo>
                      <a:pt x="246" y="282"/>
                    </a:lnTo>
                    <a:lnTo>
                      <a:pt x="243" y="279"/>
                    </a:lnTo>
                    <a:lnTo>
                      <a:pt x="239" y="275"/>
                    </a:lnTo>
                    <a:lnTo>
                      <a:pt x="236" y="275"/>
                    </a:lnTo>
                    <a:lnTo>
                      <a:pt x="232" y="271"/>
                    </a:lnTo>
                    <a:lnTo>
                      <a:pt x="232" y="271"/>
                    </a:lnTo>
                    <a:lnTo>
                      <a:pt x="229" y="268"/>
                    </a:lnTo>
                    <a:lnTo>
                      <a:pt x="229" y="264"/>
                    </a:lnTo>
                    <a:lnTo>
                      <a:pt x="229" y="264"/>
                    </a:lnTo>
                    <a:lnTo>
                      <a:pt x="225" y="264"/>
                    </a:lnTo>
                    <a:lnTo>
                      <a:pt x="222" y="261"/>
                    </a:lnTo>
                    <a:lnTo>
                      <a:pt x="222" y="257"/>
                    </a:lnTo>
                    <a:lnTo>
                      <a:pt x="218" y="254"/>
                    </a:lnTo>
                    <a:lnTo>
                      <a:pt x="218" y="243"/>
                    </a:lnTo>
                    <a:lnTo>
                      <a:pt x="218" y="243"/>
                    </a:lnTo>
                    <a:lnTo>
                      <a:pt x="218" y="240"/>
                    </a:lnTo>
                    <a:lnTo>
                      <a:pt x="214" y="236"/>
                    </a:lnTo>
                    <a:lnTo>
                      <a:pt x="214" y="229"/>
                    </a:lnTo>
                    <a:lnTo>
                      <a:pt x="218" y="226"/>
                    </a:lnTo>
                    <a:lnTo>
                      <a:pt x="218" y="222"/>
                    </a:lnTo>
                    <a:lnTo>
                      <a:pt x="222" y="219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20" name="Freeform 348"/>
              <p:cNvSpPr>
                <a:spLocks/>
              </p:cNvSpPr>
              <p:nvPr userDrawn="1"/>
            </p:nvSpPr>
            <p:spPr bwMode="gray">
              <a:xfrm>
                <a:off x="1181" y="-2241"/>
                <a:ext cx="85" cy="64"/>
              </a:xfrm>
              <a:custGeom>
                <a:avLst/>
                <a:gdLst/>
                <a:ahLst/>
                <a:cxnLst>
                  <a:cxn ang="0">
                    <a:pos x="85" y="46"/>
                  </a:cxn>
                  <a:cxn ang="0">
                    <a:pos x="85" y="46"/>
                  </a:cxn>
                  <a:cxn ang="0">
                    <a:pos x="81" y="39"/>
                  </a:cxn>
                  <a:cxn ang="0">
                    <a:pos x="78" y="36"/>
                  </a:cxn>
                  <a:cxn ang="0">
                    <a:pos x="71" y="32"/>
                  </a:cxn>
                  <a:cxn ang="0">
                    <a:pos x="67" y="29"/>
                  </a:cxn>
                  <a:cxn ang="0">
                    <a:pos x="64" y="25"/>
                  </a:cxn>
                  <a:cxn ang="0">
                    <a:pos x="60" y="21"/>
                  </a:cxn>
                  <a:cxn ang="0">
                    <a:pos x="57" y="18"/>
                  </a:cxn>
                  <a:cxn ang="0">
                    <a:pos x="49" y="14"/>
                  </a:cxn>
                  <a:cxn ang="0">
                    <a:pos x="42" y="14"/>
                  </a:cxn>
                  <a:cxn ang="0">
                    <a:pos x="39" y="11"/>
                  </a:cxn>
                  <a:cxn ang="0">
                    <a:pos x="35" y="0"/>
                  </a:cxn>
                  <a:cxn ang="0">
                    <a:pos x="25" y="14"/>
                  </a:cxn>
                  <a:cxn ang="0">
                    <a:pos x="21" y="18"/>
                  </a:cxn>
                  <a:cxn ang="0">
                    <a:pos x="18" y="18"/>
                  </a:cxn>
                  <a:cxn ang="0">
                    <a:pos x="14" y="21"/>
                  </a:cxn>
                  <a:cxn ang="0">
                    <a:pos x="11" y="25"/>
                  </a:cxn>
                  <a:cxn ang="0">
                    <a:pos x="7" y="32"/>
                  </a:cxn>
                  <a:cxn ang="0">
                    <a:pos x="7" y="39"/>
                  </a:cxn>
                  <a:cxn ang="0">
                    <a:pos x="0" y="50"/>
                  </a:cxn>
                  <a:cxn ang="0">
                    <a:pos x="4" y="50"/>
                  </a:cxn>
                  <a:cxn ang="0">
                    <a:pos x="7" y="50"/>
                  </a:cxn>
                  <a:cxn ang="0">
                    <a:pos x="11" y="50"/>
                  </a:cxn>
                  <a:cxn ang="0">
                    <a:pos x="14" y="50"/>
                  </a:cxn>
                  <a:cxn ang="0">
                    <a:pos x="18" y="50"/>
                  </a:cxn>
                  <a:cxn ang="0">
                    <a:pos x="18" y="57"/>
                  </a:cxn>
                  <a:cxn ang="0">
                    <a:pos x="18" y="57"/>
                  </a:cxn>
                  <a:cxn ang="0">
                    <a:pos x="21" y="60"/>
                  </a:cxn>
                  <a:cxn ang="0">
                    <a:pos x="25" y="60"/>
                  </a:cxn>
                  <a:cxn ang="0">
                    <a:pos x="28" y="64"/>
                  </a:cxn>
                  <a:cxn ang="0">
                    <a:pos x="32" y="64"/>
                  </a:cxn>
                  <a:cxn ang="0">
                    <a:pos x="39" y="60"/>
                  </a:cxn>
                  <a:cxn ang="0">
                    <a:pos x="60" y="50"/>
                  </a:cxn>
                  <a:cxn ang="0">
                    <a:pos x="78" y="53"/>
                  </a:cxn>
                  <a:cxn ang="0">
                    <a:pos x="85" y="46"/>
                  </a:cxn>
                </a:cxnLst>
                <a:rect l="0" t="0" r="r" b="b"/>
                <a:pathLst>
                  <a:path w="85" h="64">
                    <a:moveTo>
                      <a:pt x="85" y="46"/>
                    </a:moveTo>
                    <a:lnTo>
                      <a:pt x="85" y="46"/>
                    </a:lnTo>
                    <a:lnTo>
                      <a:pt x="81" y="39"/>
                    </a:lnTo>
                    <a:lnTo>
                      <a:pt x="78" y="36"/>
                    </a:lnTo>
                    <a:lnTo>
                      <a:pt x="71" y="32"/>
                    </a:lnTo>
                    <a:lnTo>
                      <a:pt x="67" y="29"/>
                    </a:lnTo>
                    <a:lnTo>
                      <a:pt x="64" y="25"/>
                    </a:lnTo>
                    <a:lnTo>
                      <a:pt x="60" y="21"/>
                    </a:lnTo>
                    <a:lnTo>
                      <a:pt x="57" y="18"/>
                    </a:lnTo>
                    <a:lnTo>
                      <a:pt x="49" y="14"/>
                    </a:lnTo>
                    <a:lnTo>
                      <a:pt x="42" y="14"/>
                    </a:lnTo>
                    <a:lnTo>
                      <a:pt x="39" y="11"/>
                    </a:lnTo>
                    <a:lnTo>
                      <a:pt x="35" y="0"/>
                    </a:lnTo>
                    <a:lnTo>
                      <a:pt x="25" y="14"/>
                    </a:lnTo>
                    <a:lnTo>
                      <a:pt x="21" y="18"/>
                    </a:lnTo>
                    <a:lnTo>
                      <a:pt x="18" y="18"/>
                    </a:lnTo>
                    <a:lnTo>
                      <a:pt x="14" y="21"/>
                    </a:lnTo>
                    <a:lnTo>
                      <a:pt x="11" y="25"/>
                    </a:lnTo>
                    <a:lnTo>
                      <a:pt x="7" y="32"/>
                    </a:lnTo>
                    <a:lnTo>
                      <a:pt x="7" y="39"/>
                    </a:lnTo>
                    <a:lnTo>
                      <a:pt x="0" y="50"/>
                    </a:lnTo>
                    <a:lnTo>
                      <a:pt x="4" y="50"/>
                    </a:lnTo>
                    <a:lnTo>
                      <a:pt x="7" y="50"/>
                    </a:lnTo>
                    <a:lnTo>
                      <a:pt x="11" y="50"/>
                    </a:lnTo>
                    <a:lnTo>
                      <a:pt x="14" y="50"/>
                    </a:lnTo>
                    <a:lnTo>
                      <a:pt x="18" y="50"/>
                    </a:lnTo>
                    <a:lnTo>
                      <a:pt x="18" y="57"/>
                    </a:lnTo>
                    <a:lnTo>
                      <a:pt x="18" y="57"/>
                    </a:lnTo>
                    <a:lnTo>
                      <a:pt x="21" y="60"/>
                    </a:lnTo>
                    <a:lnTo>
                      <a:pt x="25" y="60"/>
                    </a:lnTo>
                    <a:lnTo>
                      <a:pt x="28" y="64"/>
                    </a:lnTo>
                    <a:lnTo>
                      <a:pt x="32" y="64"/>
                    </a:lnTo>
                    <a:lnTo>
                      <a:pt x="39" y="60"/>
                    </a:lnTo>
                    <a:lnTo>
                      <a:pt x="60" y="50"/>
                    </a:lnTo>
                    <a:lnTo>
                      <a:pt x="78" y="53"/>
                    </a:lnTo>
                    <a:lnTo>
                      <a:pt x="85" y="4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21" name="Freeform 349"/>
              <p:cNvSpPr>
                <a:spLocks/>
              </p:cNvSpPr>
              <p:nvPr userDrawn="1"/>
            </p:nvSpPr>
            <p:spPr bwMode="gray">
              <a:xfrm>
                <a:off x="1139" y="-2783"/>
                <a:ext cx="32" cy="10"/>
              </a:xfrm>
              <a:custGeom>
                <a:avLst/>
                <a:gdLst/>
                <a:ahLst/>
                <a:cxnLst>
                  <a:cxn ang="0">
                    <a:pos x="3" y="7"/>
                  </a:cxn>
                  <a:cxn ang="0">
                    <a:pos x="3" y="7"/>
                  </a:cxn>
                  <a:cxn ang="0">
                    <a:pos x="7" y="7"/>
                  </a:cxn>
                  <a:cxn ang="0">
                    <a:pos x="14" y="10"/>
                  </a:cxn>
                  <a:cxn ang="0">
                    <a:pos x="21" y="10"/>
                  </a:cxn>
                  <a:cxn ang="0">
                    <a:pos x="28" y="10"/>
                  </a:cxn>
                  <a:cxn ang="0">
                    <a:pos x="32" y="7"/>
                  </a:cxn>
                  <a:cxn ang="0">
                    <a:pos x="32" y="3"/>
                  </a:cxn>
                  <a:cxn ang="0">
                    <a:pos x="32" y="0"/>
                  </a:cxn>
                  <a:cxn ang="0">
                    <a:pos x="28" y="0"/>
                  </a:cxn>
                  <a:cxn ang="0">
                    <a:pos x="21" y="0"/>
                  </a:cxn>
                  <a:cxn ang="0">
                    <a:pos x="14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7" y="0"/>
                  </a:cxn>
                  <a:cxn ang="0">
                    <a:pos x="3" y="0"/>
                  </a:cxn>
                  <a:cxn ang="0">
                    <a:pos x="0" y="0"/>
                  </a:cxn>
                  <a:cxn ang="0">
                    <a:pos x="0" y="3"/>
                  </a:cxn>
                  <a:cxn ang="0">
                    <a:pos x="3" y="7"/>
                  </a:cxn>
                </a:cxnLst>
                <a:rect l="0" t="0" r="r" b="b"/>
                <a:pathLst>
                  <a:path w="32" h="10">
                    <a:moveTo>
                      <a:pt x="3" y="7"/>
                    </a:moveTo>
                    <a:lnTo>
                      <a:pt x="3" y="7"/>
                    </a:lnTo>
                    <a:lnTo>
                      <a:pt x="7" y="7"/>
                    </a:lnTo>
                    <a:lnTo>
                      <a:pt x="14" y="10"/>
                    </a:lnTo>
                    <a:lnTo>
                      <a:pt x="21" y="10"/>
                    </a:lnTo>
                    <a:lnTo>
                      <a:pt x="28" y="10"/>
                    </a:lnTo>
                    <a:lnTo>
                      <a:pt x="32" y="7"/>
                    </a:lnTo>
                    <a:lnTo>
                      <a:pt x="32" y="3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1" y="0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7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22" name="Freeform 350"/>
              <p:cNvSpPr>
                <a:spLocks/>
              </p:cNvSpPr>
              <p:nvPr userDrawn="1"/>
            </p:nvSpPr>
            <p:spPr bwMode="gray">
              <a:xfrm>
                <a:off x="970" y="-2582"/>
                <a:ext cx="88" cy="130"/>
              </a:xfrm>
              <a:custGeom>
                <a:avLst/>
                <a:gdLst/>
                <a:ahLst/>
                <a:cxnLst>
                  <a:cxn ang="0">
                    <a:pos x="84" y="59"/>
                  </a:cxn>
                  <a:cxn ang="0">
                    <a:pos x="77" y="59"/>
                  </a:cxn>
                  <a:cxn ang="0">
                    <a:pos x="67" y="59"/>
                  </a:cxn>
                  <a:cxn ang="0">
                    <a:pos x="63" y="52"/>
                  </a:cxn>
                  <a:cxn ang="0">
                    <a:pos x="67" y="49"/>
                  </a:cxn>
                  <a:cxn ang="0">
                    <a:pos x="74" y="38"/>
                  </a:cxn>
                  <a:cxn ang="0">
                    <a:pos x="81" y="38"/>
                  </a:cxn>
                  <a:cxn ang="0">
                    <a:pos x="81" y="28"/>
                  </a:cxn>
                  <a:cxn ang="0">
                    <a:pos x="81" y="17"/>
                  </a:cxn>
                  <a:cxn ang="0">
                    <a:pos x="77" y="10"/>
                  </a:cxn>
                  <a:cxn ang="0">
                    <a:pos x="70" y="0"/>
                  </a:cxn>
                  <a:cxn ang="0">
                    <a:pos x="56" y="3"/>
                  </a:cxn>
                  <a:cxn ang="0">
                    <a:pos x="49" y="7"/>
                  </a:cxn>
                  <a:cxn ang="0">
                    <a:pos x="39" y="3"/>
                  </a:cxn>
                  <a:cxn ang="0">
                    <a:pos x="28" y="3"/>
                  </a:cxn>
                  <a:cxn ang="0">
                    <a:pos x="21" y="14"/>
                  </a:cxn>
                  <a:cxn ang="0">
                    <a:pos x="21" y="21"/>
                  </a:cxn>
                  <a:cxn ang="0">
                    <a:pos x="21" y="35"/>
                  </a:cxn>
                  <a:cxn ang="0">
                    <a:pos x="28" y="42"/>
                  </a:cxn>
                  <a:cxn ang="0">
                    <a:pos x="35" y="49"/>
                  </a:cxn>
                  <a:cxn ang="0">
                    <a:pos x="31" y="59"/>
                  </a:cxn>
                  <a:cxn ang="0">
                    <a:pos x="28" y="63"/>
                  </a:cxn>
                  <a:cxn ang="0">
                    <a:pos x="17" y="56"/>
                  </a:cxn>
                  <a:cxn ang="0">
                    <a:pos x="14" y="49"/>
                  </a:cxn>
                  <a:cxn ang="0">
                    <a:pos x="7" y="49"/>
                  </a:cxn>
                  <a:cxn ang="0">
                    <a:pos x="0" y="49"/>
                  </a:cxn>
                  <a:cxn ang="0">
                    <a:pos x="0" y="56"/>
                  </a:cxn>
                  <a:cxn ang="0">
                    <a:pos x="0" y="67"/>
                  </a:cxn>
                  <a:cxn ang="0">
                    <a:pos x="3" y="77"/>
                  </a:cxn>
                  <a:cxn ang="0">
                    <a:pos x="14" y="88"/>
                  </a:cxn>
                  <a:cxn ang="0">
                    <a:pos x="21" y="95"/>
                  </a:cxn>
                  <a:cxn ang="0">
                    <a:pos x="31" y="109"/>
                  </a:cxn>
                  <a:cxn ang="0">
                    <a:pos x="35" y="112"/>
                  </a:cxn>
                  <a:cxn ang="0">
                    <a:pos x="39" y="123"/>
                  </a:cxn>
                  <a:cxn ang="0">
                    <a:pos x="49" y="130"/>
                  </a:cxn>
                  <a:cxn ang="0">
                    <a:pos x="67" y="126"/>
                  </a:cxn>
                  <a:cxn ang="0">
                    <a:pos x="74" y="126"/>
                  </a:cxn>
                  <a:cxn ang="0">
                    <a:pos x="84" y="116"/>
                  </a:cxn>
                  <a:cxn ang="0">
                    <a:pos x="88" y="109"/>
                  </a:cxn>
                  <a:cxn ang="0">
                    <a:pos x="88" y="95"/>
                  </a:cxn>
                  <a:cxn ang="0">
                    <a:pos x="84" y="77"/>
                  </a:cxn>
                </a:cxnLst>
                <a:rect l="0" t="0" r="r" b="b"/>
                <a:pathLst>
                  <a:path w="88" h="130">
                    <a:moveTo>
                      <a:pt x="84" y="70"/>
                    </a:moveTo>
                    <a:lnTo>
                      <a:pt x="84" y="59"/>
                    </a:lnTo>
                    <a:lnTo>
                      <a:pt x="81" y="59"/>
                    </a:lnTo>
                    <a:lnTo>
                      <a:pt x="77" y="59"/>
                    </a:lnTo>
                    <a:lnTo>
                      <a:pt x="74" y="59"/>
                    </a:lnTo>
                    <a:lnTo>
                      <a:pt x="67" y="59"/>
                    </a:lnTo>
                    <a:lnTo>
                      <a:pt x="63" y="56"/>
                    </a:lnTo>
                    <a:lnTo>
                      <a:pt x="63" y="52"/>
                    </a:lnTo>
                    <a:lnTo>
                      <a:pt x="63" y="52"/>
                    </a:lnTo>
                    <a:lnTo>
                      <a:pt x="67" y="49"/>
                    </a:lnTo>
                    <a:lnTo>
                      <a:pt x="70" y="42"/>
                    </a:lnTo>
                    <a:lnTo>
                      <a:pt x="74" y="38"/>
                    </a:lnTo>
                    <a:lnTo>
                      <a:pt x="81" y="38"/>
                    </a:lnTo>
                    <a:lnTo>
                      <a:pt x="81" y="38"/>
                    </a:lnTo>
                    <a:lnTo>
                      <a:pt x="81" y="35"/>
                    </a:lnTo>
                    <a:lnTo>
                      <a:pt x="81" y="28"/>
                    </a:lnTo>
                    <a:lnTo>
                      <a:pt x="84" y="24"/>
                    </a:lnTo>
                    <a:lnTo>
                      <a:pt x="81" y="17"/>
                    </a:lnTo>
                    <a:lnTo>
                      <a:pt x="81" y="14"/>
                    </a:lnTo>
                    <a:lnTo>
                      <a:pt x="77" y="1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63" y="3"/>
                    </a:lnTo>
                    <a:lnTo>
                      <a:pt x="56" y="3"/>
                    </a:lnTo>
                    <a:lnTo>
                      <a:pt x="49" y="7"/>
                    </a:lnTo>
                    <a:lnTo>
                      <a:pt x="49" y="7"/>
                    </a:lnTo>
                    <a:lnTo>
                      <a:pt x="42" y="3"/>
                    </a:lnTo>
                    <a:lnTo>
                      <a:pt x="39" y="3"/>
                    </a:lnTo>
                    <a:lnTo>
                      <a:pt x="31" y="3"/>
                    </a:lnTo>
                    <a:lnTo>
                      <a:pt x="28" y="3"/>
                    </a:lnTo>
                    <a:lnTo>
                      <a:pt x="21" y="7"/>
                    </a:lnTo>
                    <a:lnTo>
                      <a:pt x="21" y="14"/>
                    </a:lnTo>
                    <a:lnTo>
                      <a:pt x="21" y="17"/>
                    </a:lnTo>
                    <a:lnTo>
                      <a:pt x="21" y="21"/>
                    </a:lnTo>
                    <a:lnTo>
                      <a:pt x="21" y="28"/>
                    </a:lnTo>
                    <a:lnTo>
                      <a:pt x="21" y="35"/>
                    </a:lnTo>
                    <a:lnTo>
                      <a:pt x="28" y="38"/>
                    </a:lnTo>
                    <a:lnTo>
                      <a:pt x="28" y="42"/>
                    </a:lnTo>
                    <a:lnTo>
                      <a:pt x="31" y="45"/>
                    </a:lnTo>
                    <a:lnTo>
                      <a:pt x="35" y="49"/>
                    </a:lnTo>
                    <a:lnTo>
                      <a:pt x="35" y="52"/>
                    </a:lnTo>
                    <a:lnTo>
                      <a:pt x="31" y="59"/>
                    </a:lnTo>
                    <a:lnTo>
                      <a:pt x="28" y="63"/>
                    </a:lnTo>
                    <a:lnTo>
                      <a:pt x="28" y="63"/>
                    </a:lnTo>
                    <a:lnTo>
                      <a:pt x="24" y="59"/>
                    </a:lnTo>
                    <a:lnTo>
                      <a:pt x="17" y="56"/>
                    </a:lnTo>
                    <a:lnTo>
                      <a:pt x="14" y="49"/>
                    </a:lnTo>
                    <a:lnTo>
                      <a:pt x="14" y="49"/>
                    </a:lnTo>
                    <a:lnTo>
                      <a:pt x="10" y="49"/>
                    </a:lnTo>
                    <a:lnTo>
                      <a:pt x="7" y="49"/>
                    </a:lnTo>
                    <a:lnTo>
                      <a:pt x="3" y="49"/>
                    </a:lnTo>
                    <a:lnTo>
                      <a:pt x="0" y="49"/>
                    </a:lnTo>
                    <a:lnTo>
                      <a:pt x="0" y="52"/>
                    </a:lnTo>
                    <a:lnTo>
                      <a:pt x="0" y="56"/>
                    </a:lnTo>
                    <a:lnTo>
                      <a:pt x="0" y="67"/>
                    </a:lnTo>
                    <a:lnTo>
                      <a:pt x="0" y="67"/>
                    </a:lnTo>
                    <a:lnTo>
                      <a:pt x="3" y="74"/>
                    </a:lnTo>
                    <a:lnTo>
                      <a:pt x="3" y="77"/>
                    </a:lnTo>
                    <a:lnTo>
                      <a:pt x="7" y="84"/>
                    </a:lnTo>
                    <a:lnTo>
                      <a:pt x="14" y="88"/>
                    </a:lnTo>
                    <a:lnTo>
                      <a:pt x="21" y="91"/>
                    </a:lnTo>
                    <a:lnTo>
                      <a:pt x="21" y="95"/>
                    </a:lnTo>
                    <a:lnTo>
                      <a:pt x="28" y="98"/>
                    </a:lnTo>
                    <a:lnTo>
                      <a:pt x="31" y="109"/>
                    </a:lnTo>
                    <a:lnTo>
                      <a:pt x="31" y="109"/>
                    </a:lnTo>
                    <a:lnTo>
                      <a:pt x="35" y="112"/>
                    </a:lnTo>
                    <a:lnTo>
                      <a:pt x="35" y="119"/>
                    </a:lnTo>
                    <a:lnTo>
                      <a:pt x="39" y="123"/>
                    </a:lnTo>
                    <a:lnTo>
                      <a:pt x="42" y="126"/>
                    </a:lnTo>
                    <a:lnTo>
                      <a:pt x="49" y="130"/>
                    </a:lnTo>
                    <a:lnTo>
                      <a:pt x="56" y="130"/>
                    </a:lnTo>
                    <a:lnTo>
                      <a:pt x="67" y="126"/>
                    </a:lnTo>
                    <a:lnTo>
                      <a:pt x="67" y="126"/>
                    </a:lnTo>
                    <a:lnTo>
                      <a:pt x="74" y="126"/>
                    </a:lnTo>
                    <a:lnTo>
                      <a:pt x="77" y="123"/>
                    </a:lnTo>
                    <a:lnTo>
                      <a:pt x="84" y="116"/>
                    </a:lnTo>
                    <a:lnTo>
                      <a:pt x="88" y="112"/>
                    </a:lnTo>
                    <a:lnTo>
                      <a:pt x="88" y="109"/>
                    </a:lnTo>
                    <a:lnTo>
                      <a:pt x="88" y="102"/>
                    </a:lnTo>
                    <a:lnTo>
                      <a:pt x="88" y="95"/>
                    </a:lnTo>
                    <a:lnTo>
                      <a:pt x="88" y="84"/>
                    </a:lnTo>
                    <a:lnTo>
                      <a:pt x="84" y="77"/>
                    </a:lnTo>
                    <a:lnTo>
                      <a:pt x="84" y="7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23" name="Freeform 351"/>
              <p:cNvSpPr>
                <a:spLocks/>
              </p:cNvSpPr>
              <p:nvPr userDrawn="1"/>
            </p:nvSpPr>
            <p:spPr bwMode="gray">
              <a:xfrm>
                <a:off x="1121" y="-2568"/>
                <a:ext cx="71" cy="112"/>
              </a:xfrm>
              <a:custGeom>
                <a:avLst/>
                <a:gdLst/>
                <a:ahLst/>
                <a:cxnLst>
                  <a:cxn ang="0">
                    <a:pos x="57" y="7"/>
                  </a:cxn>
                  <a:cxn ang="0">
                    <a:pos x="50" y="7"/>
                  </a:cxn>
                  <a:cxn ang="0">
                    <a:pos x="39" y="3"/>
                  </a:cxn>
                  <a:cxn ang="0">
                    <a:pos x="35" y="0"/>
                  </a:cxn>
                  <a:cxn ang="0">
                    <a:pos x="25" y="0"/>
                  </a:cxn>
                  <a:cxn ang="0">
                    <a:pos x="21" y="3"/>
                  </a:cxn>
                  <a:cxn ang="0">
                    <a:pos x="21" y="0"/>
                  </a:cxn>
                  <a:cxn ang="0">
                    <a:pos x="14" y="3"/>
                  </a:cxn>
                  <a:cxn ang="0">
                    <a:pos x="7" y="14"/>
                  </a:cxn>
                  <a:cxn ang="0">
                    <a:pos x="7" y="21"/>
                  </a:cxn>
                  <a:cxn ang="0">
                    <a:pos x="0" y="31"/>
                  </a:cxn>
                  <a:cxn ang="0">
                    <a:pos x="4" y="35"/>
                  </a:cxn>
                  <a:cxn ang="0">
                    <a:pos x="4" y="42"/>
                  </a:cxn>
                  <a:cxn ang="0">
                    <a:pos x="4" y="49"/>
                  </a:cxn>
                  <a:cxn ang="0">
                    <a:pos x="0" y="56"/>
                  </a:cxn>
                  <a:cxn ang="0">
                    <a:pos x="7" y="77"/>
                  </a:cxn>
                  <a:cxn ang="0">
                    <a:pos x="11" y="109"/>
                  </a:cxn>
                  <a:cxn ang="0">
                    <a:pos x="14" y="112"/>
                  </a:cxn>
                  <a:cxn ang="0">
                    <a:pos x="25" y="109"/>
                  </a:cxn>
                  <a:cxn ang="0">
                    <a:pos x="28" y="95"/>
                  </a:cxn>
                  <a:cxn ang="0">
                    <a:pos x="25" y="91"/>
                  </a:cxn>
                  <a:cxn ang="0">
                    <a:pos x="25" y="81"/>
                  </a:cxn>
                  <a:cxn ang="0">
                    <a:pos x="25" y="74"/>
                  </a:cxn>
                  <a:cxn ang="0">
                    <a:pos x="35" y="70"/>
                  </a:cxn>
                  <a:cxn ang="0">
                    <a:pos x="43" y="70"/>
                  </a:cxn>
                  <a:cxn ang="0">
                    <a:pos x="53" y="63"/>
                  </a:cxn>
                  <a:cxn ang="0">
                    <a:pos x="57" y="53"/>
                  </a:cxn>
                  <a:cxn ang="0">
                    <a:pos x="64" y="42"/>
                  </a:cxn>
                  <a:cxn ang="0">
                    <a:pos x="67" y="24"/>
                  </a:cxn>
                  <a:cxn ang="0">
                    <a:pos x="71" y="21"/>
                  </a:cxn>
                  <a:cxn ang="0">
                    <a:pos x="71" y="14"/>
                  </a:cxn>
                  <a:cxn ang="0">
                    <a:pos x="67" y="7"/>
                  </a:cxn>
                </a:cxnLst>
                <a:rect l="0" t="0" r="r" b="b"/>
                <a:pathLst>
                  <a:path w="71" h="112">
                    <a:moveTo>
                      <a:pt x="60" y="7"/>
                    </a:moveTo>
                    <a:lnTo>
                      <a:pt x="57" y="7"/>
                    </a:lnTo>
                    <a:lnTo>
                      <a:pt x="53" y="7"/>
                    </a:lnTo>
                    <a:lnTo>
                      <a:pt x="50" y="7"/>
                    </a:lnTo>
                    <a:lnTo>
                      <a:pt x="43" y="7"/>
                    </a:lnTo>
                    <a:lnTo>
                      <a:pt x="39" y="3"/>
                    </a:lnTo>
                    <a:lnTo>
                      <a:pt x="35" y="0"/>
                    </a:lnTo>
                    <a:lnTo>
                      <a:pt x="35" y="0"/>
                    </a:lnTo>
                    <a:lnTo>
                      <a:pt x="28" y="0"/>
                    </a:lnTo>
                    <a:lnTo>
                      <a:pt x="25" y="0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1" y="0"/>
                    </a:lnTo>
                    <a:lnTo>
                      <a:pt x="18" y="0"/>
                    </a:lnTo>
                    <a:lnTo>
                      <a:pt x="14" y="3"/>
                    </a:lnTo>
                    <a:lnTo>
                      <a:pt x="11" y="7"/>
                    </a:lnTo>
                    <a:lnTo>
                      <a:pt x="7" y="14"/>
                    </a:lnTo>
                    <a:lnTo>
                      <a:pt x="7" y="17"/>
                    </a:lnTo>
                    <a:lnTo>
                      <a:pt x="7" y="21"/>
                    </a:lnTo>
                    <a:lnTo>
                      <a:pt x="4" y="28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4" y="35"/>
                    </a:lnTo>
                    <a:lnTo>
                      <a:pt x="4" y="38"/>
                    </a:lnTo>
                    <a:lnTo>
                      <a:pt x="4" y="42"/>
                    </a:lnTo>
                    <a:lnTo>
                      <a:pt x="4" y="49"/>
                    </a:lnTo>
                    <a:lnTo>
                      <a:pt x="4" y="49"/>
                    </a:lnTo>
                    <a:lnTo>
                      <a:pt x="0" y="53"/>
                    </a:lnTo>
                    <a:lnTo>
                      <a:pt x="0" y="56"/>
                    </a:lnTo>
                    <a:lnTo>
                      <a:pt x="4" y="67"/>
                    </a:lnTo>
                    <a:lnTo>
                      <a:pt x="7" y="77"/>
                    </a:lnTo>
                    <a:lnTo>
                      <a:pt x="7" y="109"/>
                    </a:lnTo>
                    <a:lnTo>
                      <a:pt x="11" y="109"/>
                    </a:lnTo>
                    <a:lnTo>
                      <a:pt x="11" y="112"/>
                    </a:lnTo>
                    <a:lnTo>
                      <a:pt x="14" y="112"/>
                    </a:lnTo>
                    <a:lnTo>
                      <a:pt x="18" y="112"/>
                    </a:lnTo>
                    <a:lnTo>
                      <a:pt x="25" y="109"/>
                    </a:lnTo>
                    <a:lnTo>
                      <a:pt x="25" y="102"/>
                    </a:lnTo>
                    <a:lnTo>
                      <a:pt x="28" y="95"/>
                    </a:lnTo>
                    <a:lnTo>
                      <a:pt x="25" y="95"/>
                    </a:lnTo>
                    <a:lnTo>
                      <a:pt x="25" y="91"/>
                    </a:lnTo>
                    <a:lnTo>
                      <a:pt x="25" y="88"/>
                    </a:lnTo>
                    <a:lnTo>
                      <a:pt x="25" y="81"/>
                    </a:lnTo>
                    <a:lnTo>
                      <a:pt x="25" y="77"/>
                    </a:lnTo>
                    <a:lnTo>
                      <a:pt x="25" y="74"/>
                    </a:lnTo>
                    <a:lnTo>
                      <a:pt x="28" y="70"/>
                    </a:lnTo>
                    <a:lnTo>
                      <a:pt x="35" y="70"/>
                    </a:lnTo>
                    <a:lnTo>
                      <a:pt x="39" y="70"/>
                    </a:lnTo>
                    <a:lnTo>
                      <a:pt x="43" y="70"/>
                    </a:lnTo>
                    <a:lnTo>
                      <a:pt x="46" y="67"/>
                    </a:lnTo>
                    <a:lnTo>
                      <a:pt x="53" y="63"/>
                    </a:lnTo>
                    <a:lnTo>
                      <a:pt x="57" y="53"/>
                    </a:lnTo>
                    <a:lnTo>
                      <a:pt x="57" y="53"/>
                    </a:lnTo>
                    <a:lnTo>
                      <a:pt x="60" y="49"/>
                    </a:lnTo>
                    <a:lnTo>
                      <a:pt x="64" y="42"/>
                    </a:lnTo>
                    <a:lnTo>
                      <a:pt x="67" y="35"/>
                    </a:lnTo>
                    <a:lnTo>
                      <a:pt x="67" y="24"/>
                    </a:lnTo>
                    <a:lnTo>
                      <a:pt x="67" y="24"/>
                    </a:lnTo>
                    <a:lnTo>
                      <a:pt x="71" y="21"/>
                    </a:lnTo>
                    <a:lnTo>
                      <a:pt x="71" y="17"/>
                    </a:lnTo>
                    <a:lnTo>
                      <a:pt x="71" y="14"/>
                    </a:lnTo>
                    <a:lnTo>
                      <a:pt x="71" y="10"/>
                    </a:lnTo>
                    <a:lnTo>
                      <a:pt x="67" y="7"/>
                    </a:lnTo>
                    <a:lnTo>
                      <a:pt x="60" y="7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24" name="Freeform 352"/>
              <p:cNvSpPr>
                <a:spLocks/>
              </p:cNvSpPr>
              <p:nvPr userDrawn="1"/>
            </p:nvSpPr>
            <p:spPr bwMode="gray">
              <a:xfrm>
                <a:off x="698" y="-2596"/>
                <a:ext cx="110" cy="119"/>
              </a:xfrm>
              <a:custGeom>
                <a:avLst/>
                <a:gdLst/>
                <a:ahLst/>
                <a:cxnLst>
                  <a:cxn ang="0">
                    <a:pos x="8" y="98"/>
                  </a:cxn>
                  <a:cxn ang="0">
                    <a:pos x="15" y="105"/>
                  </a:cxn>
                  <a:cxn ang="0">
                    <a:pos x="18" y="116"/>
                  </a:cxn>
                  <a:cxn ang="0">
                    <a:pos x="22" y="119"/>
                  </a:cxn>
                  <a:cxn ang="0">
                    <a:pos x="32" y="119"/>
                  </a:cxn>
                  <a:cxn ang="0">
                    <a:pos x="36" y="112"/>
                  </a:cxn>
                  <a:cxn ang="0">
                    <a:pos x="39" y="109"/>
                  </a:cxn>
                  <a:cxn ang="0">
                    <a:pos x="50" y="109"/>
                  </a:cxn>
                  <a:cxn ang="0">
                    <a:pos x="53" y="109"/>
                  </a:cxn>
                  <a:cxn ang="0">
                    <a:pos x="57" y="102"/>
                  </a:cxn>
                  <a:cxn ang="0">
                    <a:pos x="60" y="95"/>
                  </a:cxn>
                  <a:cxn ang="0">
                    <a:pos x="64" y="81"/>
                  </a:cxn>
                  <a:cxn ang="0">
                    <a:pos x="71" y="63"/>
                  </a:cxn>
                  <a:cxn ang="0">
                    <a:pos x="89" y="49"/>
                  </a:cxn>
                  <a:cxn ang="0">
                    <a:pos x="110" y="31"/>
                  </a:cxn>
                  <a:cxn ang="0">
                    <a:pos x="106" y="31"/>
                  </a:cxn>
                  <a:cxn ang="0">
                    <a:pos x="96" y="21"/>
                  </a:cxn>
                  <a:cxn ang="0">
                    <a:pos x="92" y="17"/>
                  </a:cxn>
                  <a:cxn ang="0">
                    <a:pos x="85" y="10"/>
                  </a:cxn>
                  <a:cxn ang="0">
                    <a:pos x="78" y="17"/>
                  </a:cxn>
                  <a:cxn ang="0">
                    <a:pos x="74" y="21"/>
                  </a:cxn>
                  <a:cxn ang="0">
                    <a:pos x="71" y="21"/>
                  </a:cxn>
                  <a:cxn ang="0">
                    <a:pos x="67" y="14"/>
                  </a:cxn>
                  <a:cxn ang="0">
                    <a:pos x="64" y="7"/>
                  </a:cxn>
                  <a:cxn ang="0">
                    <a:pos x="57" y="7"/>
                  </a:cxn>
                  <a:cxn ang="0">
                    <a:pos x="46" y="7"/>
                  </a:cxn>
                  <a:cxn ang="0">
                    <a:pos x="46" y="7"/>
                  </a:cxn>
                  <a:cxn ang="0">
                    <a:pos x="50" y="0"/>
                  </a:cxn>
                  <a:cxn ang="0">
                    <a:pos x="43" y="0"/>
                  </a:cxn>
                  <a:cxn ang="0">
                    <a:pos x="29" y="3"/>
                  </a:cxn>
                  <a:cxn ang="0">
                    <a:pos x="29" y="7"/>
                  </a:cxn>
                  <a:cxn ang="0">
                    <a:pos x="25" y="7"/>
                  </a:cxn>
                  <a:cxn ang="0">
                    <a:pos x="18" y="7"/>
                  </a:cxn>
                  <a:cxn ang="0">
                    <a:pos x="15" y="17"/>
                  </a:cxn>
                  <a:cxn ang="0">
                    <a:pos x="18" y="24"/>
                  </a:cxn>
                  <a:cxn ang="0">
                    <a:pos x="18" y="31"/>
                  </a:cxn>
                  <a:cxn ang="0">
                    <a:pos x="18" y="38"/>
                  </a:cxn>
                  <a:cxn ang="0">
                    <a:pos x="15" y="45"/>
                  </a:cxn>
                  <a:cxn ang="0">
                    <a:pos x="8" y="63"/>
                  </a:cxn>
                  <a:cxn ang="0">
                    <a:pos x="4" y="84"/>
                  </a:cxn>
                  <a:cxn ang="0">
                    <a:pos x="0" y="88"/>
                  </a:cxn>
                  <a:cxn ang="0">
                    <a:pos x="4" y="95"/>
                  </a:cxn>
                </a:cxnLst>
                <a:rect l="0" t="0" r="r" b="b"/>
                <a:pathLst>
                  <a:path w="110" h="119">
                    <a:moveTo>
                      <a:pt x="4" y="95"/>
                    </a:moveTo>
                    <a:lnTo>
                      <a:pt x="8" y="98"/>
                    </a:lnTo>
                    <a:lnTo>
                      <a:pt x="11" y="102"/>
                    </a:lnTo>
                    <a:lnTo>
                      <a:pt x="15" y="105"/>
                    </a:lnTo>
                    <a:lnTo>
                      <a:pt x="15" y="112"/>
                    </a:lnTo>
                    <a:lnTo>
                      <a:pt x="18" y="116"/>
                    </a:lnTo>
                    <a:lnTo>
                      <a:pt x="18" y="116"/>
                    </a:lnTo>
                    <a:lnTo>
                      <a:pt x="22" y="119"/>
                    </a:lnTo>
                    <a:lnTo>
                      <a:pt x="29" y="119"/>
                    </a:lnTo>
                    <a:lnTo>
                      <a:pt x="32" y="119"/>
                    </a:lnTo>
                    <a:lnTo>
                      <a:pt x="36" y="112"/>
                    </a:lnTo>
                    <a:lnTo>
                      <a:pt x="36" y="112"/>
                    </a:lnTo>
                    <a:lnTo>
                      <a:pt x="36" y="112"/>
                    </a:lnTo>
                    <a:lnTo>
                      <a:pt x="39" y="109"/>
                    </a:lnTo>
                    <a:lnTo>
                      <a:pt x="43" y="109"/>
                    </a:lnTo>
                    <a:lnTo>
                      <a:pt x="50" y="109"/>
                    </a:lnTo>
                    <a:lnTo>
                      <a:pt x="50" y="109"/>
                    </a:lnTo>
                    <a:lnTo>
                      <a:pt x="53" y="109"/>
                    </a:lnTo>
                    <a:lnTo>
                      <a:pt x="57" y="109"/>
                    </a:lnTo>
                    <a:lnTo>
                      <a:pt x="57" y="102"/>
                    </a:lnTo>
                    <a:lnTo>
                      <a:pt x="57" y="95"/>
                    </a:lnTo>
                    <a:lnTo>
                      <a:pt x="60" y="95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7" y="73"/>
                    </a:lnTo>
                    <a:lnTo>
                      <a:pt x="71" y="63"/>
                    </a:lnTo>
                    <a:lnTo>
                      <a:pt x="78" y="56"/>
                    </a:lnTo>
                    <a:lnTo>
                      <a:pt x="89" y="49"/>
                    </a:lnTo>
                    <a:lnTo>
                      <a:pt x="110" y="38"/>
                    </a:lnTo>
                    <a:lnTo>
                      <a:pt x="110" y="31"/>
                    </a:lnTo>
                    <a:lnTo>
                      <a:pt x="110" y="31"/>
                    </a:lnTo>
                    <a:lnTo>
                      <a:pt x="106" y="31"/>
                    </a:lnTo>
                    <a:lnTo>
                      <a:pt x="103" y="28"/>
                    </a:lnTo>
                    <a:lnTo>
                      <a:pt x="96" y="21"/>
                    </a:lnTo>
                    <a:lnTo>
                      <a:pt x="92" y="17"/>
                    </a:lnTo>
                    <a:lnTo>
                      <a:pt x="92" y="17"/>
                    </a:lnTo>
                    <a:lnTo>
                      <a:pt x="89" y="14"/>
                    </a:lnTo>
                    <a:lnTo>
                      <a:pt x="85" y="10"/>
                    </a:lnTo>
                    <a:lnTo>
                      <a:pt x="82" y="14"/>
                    </a:lnTo>
                    <a:lnTo>
                      <a:pt x="78" y="17"/>
                    </a:lnTo>
                    <a:lnTo>
                      <a:pt x="74" y="21"/>
                    </a:lnTo>
                    <a:lnTo>
                      <a:pt x="74" y="21"/>
                    </a:lnTo>
                    <a:lnTo>
                      <a:pt x="71" y="21"/>
                    </a:lnTo>
                    <a:lnTo>
                      <a:pt x="71" y="21"/>
                    </a:lnTo>
                    <a:lnTo>
                      <a:pt x="71" y="17"/>
                    </a:lnTo>
                    <a:lnTo>
                      <a:pt x="67" y="14"/>
                    </a:lnTo>
                    <a:lnTo>
                      <a:pt x="67" y="10"/>
                    </a:lnTo>
                    <a:lnTo>
                      <a:pt x="64" y="7"/>
                    </a:lnTo>
                    <a:lnTo>
                      <a:pt x="60" y="7"/>
                    </a:lnTo>
                    <a:lnTo>
                      <a:pt x="57" y="7"/>
                    </a:lnTo>
                    <a:lnTo>
                      <a:pt x="53" y="10"/>
                    </a:lnTo>
                    <a:lnTo>
                      <a:pt x="46" y="7"/>
                    </a:lnTo>
                    <a:lnTo>
                      <a:pt x="46" y="7"/>
                    </a:lnTo>
                    <a:lnTo>
                      <a:pt x="46" y="7"/>
                    </a:lnTo>
                    <a:lnTo>
                      <a:pt x="50" y="3"/>
                    </a:lnTo>
                    <a:lnTo>
                      <a:pt x="50" y="0"/>
                    </a:lnTo>
                    <a:lnTo>
                      <a:pt x="46" y="0"/>
                    </a:lnTo>
                    <a:lnTo>
                      <a:pt x="43" y="0"/>
                    </a:lnTo>
                    <a:lnTo>
                      <a:pt x="32" y="0"/>
                    </a:lnTo>
                    <a:lnTo>
                      <a:pt x="29" y="3"/>
                    </a:lnTo>
                    <a:lnTo>
                      <a:pt x="29" y="7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5" y="7"/>
                    </a:lnTo>
                    <a:lnTo>
                      <a:pt x="22" y="7"/>
                    </a:lnTo>
                    <a:lnTo>
                      <a:pt x="18" y="7"/>
                    </a:lnTo>
                    <a:lnTo>
                      <a:pt x="18" y="10"/>
                    </a:lnTo>
                    <a:lnTo>
                      <a:pt x="15" y="17"/>
                    </a:lnTo>
                    <a:lnTo>
                      <a:pt x="15" y="24"/>
                    </a:lnTo>
                    <a:lnTo>
                      <a:pt x="18" y="24"/>
                    </a:lnTo>
                    <a:lnTo>
                      <a:pt x="18" y="28"/>
                    </a:lnTo>
                    <a:lnTo>
                      <a:pt x="18" y="31"/>
                    </a:lnTo>
                    <a:lnTo>
                      <a:pt x="18" y="35"/>
                    </a:lnTo>
                    <a:lnTo>
                      <a:pt x="18" y="38"/>
                    </a:lnTo>
                    <a:lnTo>
                      <a:pt x="18" y="42"/>
                    </a:lnTo>
                    <a:lnTo>
                      <a:pt x="15" y="45"/>
                    </a:lnTo>
                    <a:lnTo>
                      <a:pt x="11" y="52"/>
                    </a:lnTo>
                    <a:lnTo>
                      <a:pt x="8" y="63"/>
                    </a:lnTo>
                    <a:lnTo>
                      <a:pt x="4" y="81"/>
                    </a:lnTo>
                    <a:lnTo>
                      <a:pt x="4" y="84"/>
                    </a:lnTo>
                    <a:lnTo>
                      <a:pt x="0" y="84"/>
                    </a:lnTo>
                    <a:lnTo>
                      <a:pt x="0" y="88"/>
                    </a:lnTo>
                    <a:lnTo>
                      <a:pt x="0" y="91"/>
                    </a:lnTo>
                    <a:lnTo>
                      <a:pt x="4" y="95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25" name="Freeform 353"/>
              <p:cNvSpPr>
                <a:spLocks/>
              </p:cNvSpPr>
              <p:nvPr userDrawn="1"/>
            </p:nvSpPr>
            <p:spPr bwMode="gray">
              <a:xfrm>
                <a:off x="758" y="-2540"/>
                <a:ext cx="243" cy="197"/>
              </a:xfrm>
              <a:custGeom>
                <a:avLst/>
                <a:gdLst/>
                <a:ahLst/>
                <a:cxnLst>
                  <a:cxn ang="0">
                    <a:pos x="219" y="151"/>
                  </a:cxn>
                  <a:cxn ang="0">
                    <a:pos x="240" y="151"/>
                  </a:cxn>
                  <a:cxn ang="0">
                    <a:pos x="243" y="148"/>
                  </a:cxn>
                  <a:cxn ang="0">
                    <a:pos x="240" y="134"/>
                  </a:cxn>
                  <a:cxn ang="0">
                    <a:pos x="222" y="127"/>
                  </a:cxn>
                  <a:cxn ang="0">
                    <a:pos x="198" y="120"/>
                  </a:cxn>
                  <a:cxn ang="0">
                    <a:pos x="184" y="84"/>
                  </a:cxn>
                  <a:cxn ang="0">
                    <a:pos x="180" y="49"/>
                  </a:cxn>
                  <a:cxn ang="0">
                    <a:pos x="177" y="28"/>
                  </a:cxn>
                  <a:cxn ang="0">
                    <a:pos x="159" y="21"/>
                  </a:cxn>
                  <a:cxn ang="0">
                    <a:pos x="148" y="32"/>
                  </a:cxn>
                  <a:cxn ang="0">
                    <a:pos x="134" y="25"/>
                  </a:cxn>
                  <a:cxn ang="0">
                    <a:pos x="127" y="17"/>
                  </a:cxn>
                  <a:cxn ang="0">
                    <a:pos x="117" y="28"/>
                  </a:cxn>
                  <a:cxn ang="0">
                    <a:pos x="106" y="32"/>
                  </a:cxn>
                  <a:cxn ang="0">
                    <a:pos x="96" y="14"/>
                  </a:cxn>
                  <a:cxn ang="0">
                    <a:pos x="85" y="7"/>
                  </a:cxn>
                  <a:cxn ang="0">
                    <a:pos x="85" y="25"/>
                  </a:cxn>
                  <a:cxn ang="0">
                    <a:pos x="78" y="39"/>
                  </a:cxn>
                  <a:cxn ang="0">
                    <a:pos x="67" y="28"/>
                  </a:cxn>
                  <a:cxn ang="0">
                    <a:pos x="67" y="10"/>
                  </a:cxn>
                  <a:cxn ang="0">
                    <a:pos x="67" y="7"/>
                  </a:cxn>
                  <a:cxn ang="0">
                    <a:pos x="57" y="0"/>
                  </a:cxn>
                  <a:cxn ang="0">
                    <a:pos x="39" y="10"/>
                  </a:cxn>
                  <a:cxn ang="0">
                    <a:pos x="14" y="25"/>
                  </a:cxn>
                  <a:cxn ang="0">
                    <a:pos x="7" y="39"/>
                  </a:cxn>
                  <a:cxn ang="0">
                    <a:pos x="4" y="56"/>
                  </a:cxn>
                  <a:cxn ang="0">
                    <a:pos x="0" y="63"/>
                  </a:cxn>
                  <a:cxn ang="0">
                    <a:pos x="0" y="74"/>
                  </a:cxn>
                  <a:cxn ang="0">
                    <a:pos x="25" y="81"/>
                  </a:cxn>
                  <a:cxn ang="0">
                    <a:pos x="39" y="81"/>
                  </a:cxn>
                  <a:cxn ang="0">
                    <a:pos x="46" y="77"/>
                  </a:cxn>
                  <a:cxn ang="0">
                    <a:pos x="46" y="88"/>
                  </a:cxn>
                  <a:cxn ang="0">
                    <a:pos x="29" y="95"/>
                  </a:cxn>
                  <a:cxn ang="0">
                    <a:pos x="22" y="91"/>
                  </a:cxn>
                  <a:cxn ang="0">
                    <a:pos x="11" y="95"/>
                  </a:cxn>
                  <a:cxn ang="0">
                    <a:pos x="7" y="106"/>
                  </a:cxn>
                  <a:cxn ang="0">
                    <a:pos x="25" y="113"/>
                  </a:cxn>
                  <a:cxn ang="0">
                    <a:pos x="46" y="113"/>
                  </a:cxn>
                  <a:cxn ang="0">
                    <a:pos x="74" y="109"/>
                  </a:cxn>
                  <a:cxn ang="0">
                    <a:pos x="88" y="120"/>
                  </a:cxn>
                  <a:cxn ang="0">
                    <a:pos x="88" y="127"/>
                  </a:cxn>
                  <a:cxn ang="0">
                    <a:pos x="85" y="141"/>
                  </a:cxn>
                  <a:cxn ang="0">
                    <a:pos x="71" y="137"/>
                  </a:cxn>
                  <a:cxn ang="0">
                    <a:pos x="53" y="137"/>
                  </a:cxn>
                  <a:cxn ang="0">
                    <a:pos x="39" y="137"/>
                  </a:cxn>
                  <a:cxn ang="0">
                    <a:pos x="25" y="141"/>
                  </a:cxn>
                  <a:cxn ang="0">
                    <a:pos x="22" y="151"/>
                  </a:cxn>
                  <a:cxn ang="0">
                    <a:pos x="32" y="162"/>
                  </a:cxn>
                  <a:cxn ang="0">
                    <a:pos x="53" y="173"/>
                  </a:cxn>
                  <a:cxn ang="0">
                    <a:pos x="67" y="183"/>
                  </a:cxn>
                  <a:cxn ang="0">
                    <a:pos x="81" y="194"/>
                  </a:cxn>
                  <a:cxn ang="0">
                    <a:pos x="155" y="173"/>
                  </a:cxn>
                  <a:cxn ang="0">
                    <a:pos x="169" y="173"/>
                  </a:cxn>
                  <a:cxn ang="0">
                    <a:pos x="187" y="183"/>
                  </a:cxn>
                  <a:cxn ang="0">
                    <a:pos x="194" y="180"/>
                  </a:cxn>
                  <a:cxn ang="0">
                    <a:pos x="198" y="180"/>
                  </a:cxn>
                  <a:cxn ang="0">
                    <a:pos x="212" y="180"/>
                  </a:cxn>
                  <a:cxn ang="0">
                    <a:pos x="222" y="173"/>
                  </a:cxn>
                  <a:cxn ang="0">
                    <a:pos x="219" y="165"/>
                  </a:cxn>
                  <a:cxn ang="0">
                    <a:pos x="208" y="162"/>
                  </a:cxn>
                  <a:cxn ang="0">
                    <a:pos x="205" y="158"/>
                  </a:cxn>
                </a:cxnLst>
                <a:rect l="0" t="0" r="r" b="b"/>
                <a:pathLst>
                  <a:path w="243" h="197">
                    <a:moveTo>
                      <a:pt x="212" y="155"/>
                    </a:moveTo>
                    <a:lnTo>
                      <a:pt x="212" y="151"/>
                    </a:lnTo>
                    <a:lnTo>
                      <a:pt x="219" y="151"/>
                    </a:lnTo>
                    <a:lnTo>
                      <a:pt x="226" y="151"/>
                    </a:lnTo>
                    <a:lnTo>
                      <a:pt x="233" y="148"/>
                    </a:lnTo>
                    <a:lnTo>
                      <a:pt x="240" y="151"/>
                    </a:lnTo>
                    <a:lnTo>
                      <a:pt x="240" y="151"/>
                    </a:lnTo>
                    <a:lnTo>
                      <a:pt x="240" y="148"/>
                    </a:lnTo>
                    <a:lnTo>
                      <a:pt x="243" y="148"/>
                    </a:lnTo>
                    <a:lnTo>
                      <a:pt x="243" y="144"/>
                    </a:lnTo>
                    <a:lnTo>
                      <a:pt x="243" y="137"/>
                    </a:lnTo>
                    <a:lnTo>
                      <a:pt x="240" y="134"/>
                    </a:lnTo>
                    <a:lnTo>
                      <a:pt x="233" y="130"/>
                    </a:lnTo>
                    <a:lnTo>
                      <a:pt x="229" y="130"/>
                    </a:lnTo>
                    <a:lnTo>
                      <a:pt x="222" y="127"/>
                    </a:lnTo>
                    <a:lnTo>
                      <a:pt x="219" y="123"/>
                    </a:lnTo>
                    <a:lnTo>
                      <a:pt x="208" y="123"/>
                    </a:lnTo>
                    <a:lnTo>
                      <a:pt x="198" y="120"/>
                    </a:lnTo>
                    <a:lnTo>
                      <a:pt x="194" y="116"/>
                    </a:lnTo>
                    <a:lnTo>
                      <a:pt x="187" y="106"/>
                    </a:lnTo>
                    <a:lnTo>
                      <a:pt x="184" y="84"/>
                    </a:lnTo>
                    <a:lnTo>
                      <a:pt x="184" y="56"/>
                    </a:lnTo>
                    <a:lnTo>
                      <a:pt x="184" y="53"/>
                    </a:lnTo>
                    <a:lnTo>
                      <a:pt x="180" y="49"/>
                    </a:lnTo>
                    <a:lnTo>
                      <a:pt x="180" y="42"/>
                    </a:lnTo>
                    <a:lnTo>
                      <a:pt x="177" y="35"/>
                    </a:lnTo>
                    <a:lnTo>
                      <a:pt x="177" y="28"/>
                    </a:lnTo>
                    <a:lnTo>
                      <a:pt x="169" y="25"/>
                    </a:lnTo>
                    <a:lnTo>
                      <a:pt x="166" y="21"/>
                    </a:lnTo>
                    <a:lnTo>
                      <a:pt x="159" y="21"/>
                    </a:lnTo>
                    <a:lnTo>
                      <a:pt x="155" y="21"/>
                    </a:lnTo>
                    <a:lnTo>
                      <a:pt x="152" y="25"/>
                    </a:lnTo>
                    <a:lnTo>
                      <a:pt x="148" y="32"/>
                    </a:lnTo>
                    <a:lnTo>
                      <a:pt x="148" y="39"/>
                    </a:lnTo>
                    <a:lnTo>
                      <a:pt x="145" y="46"/>
                    </a:lnTo>
                    <a:lnTo>
                      <a:pt x="134" y="25"/>
                    </a:lnTo>
                    <a:lnTo>
                      <a:pt x="131" y="25"/>
                    </a:lnTo>
                    <a:lnTo>
                      <a:pt x="131" y="21"/>
                    </a:lnTo>
                    <a:lnTo>
                      <a:pt x="127" y="17"/>
                    </a:lnTo>
                    <a:lnTo>
                      <a:pt x="124" y="17"/>
                    </a:lnTo>
                    <a:lnTo>
                      <a:pt x="120" y="21"/>
                    </a:lnTo>
                    <a:lnTo>
                      <a:pt x="117" y="28"/>
                    </a:lnTo>
                    <a:lnTo>
                      <a:pt x="113" y="32"/>
                    </a:lnTo>
                    <a:lnTo>
                      <a:pt x="110" y="35"/>
                    </a:lnTo>
                    <a:lnTo>
                      <a:pt x="106" y="32"/>
                    </a:lnTo>
                    <a:lnTo>
                      <a:pt x="103" y="28"/>
                    </a:lnTo>
                    <a:lnTo>
                      <a:pt x="99" y="21"/>
                    </a:lnTo>
                    <a:lnTo>
                      <a:pt x="96" y="14"/>
                    </a:lnTo>
                    <a:lnTo>
                      <a:pt x="92" y="10"/>
                    </a:lnTo>
                    <a:lnTo>
                      <a:pt x="88" y="7"/>
                    </a:lnTo>
                    <a:lnTo>
                      <a:pt x="85" y="7"/>
                    </a:lnTo>
                    <a:lnTo>
                      <a:pt x="85" y="14"/>
                    </a:lnTo>
                    <a:lnTo>
                      <a:pt x="85" y="17"/>
                    </a:lnTo>
                    <a:lnTo>
                      <a:pt x="85" y="25"/>
                    </a:lnTo>
                    <a:lnTo>
                      <a:pt x="81" y="32"/>
                    </a:lnTo>
                    <a:lnTo>
                      <a:pt x="81" y="35"/>
                    </a:lnTo>
                    <a:lnTo>
                      <a:pt x="78" y="39"/>
                    </a:lnTo>
                    <a:lnTo>
                      <a:pt x="74" y="35"/>
                    </a:lnTo>
                    <a:lnTo>
                      <a:pt x="67" y="35"/>
                    </a:lnTo>
                    <a:lnTo>
                      <a:pt x="67" y="28"/>
                    </a:lnTo>
                    <a:lnTo>
                      <a:pt x="64" y="25"/>
                    </a:lnTo>
                    <a:lnTo>
                      <a:pt x="67" y="17"/>
                    </a:lnTo>
                    <a:lnTo>
                      <a:pt x="67" y="10"/>
                    </a:lnTo>
                    <a:lnTo>
                      <a:pt x="67" y="7"/>
                    </a:lnTo>
                    <a:lnTo>
                      <a:pt x="67" y="7"/>
                    </a:lnTo>
                    <a:lnTo>
                      <a:pt x="67" y="7"/>
                    </a:lnTo>
                    <a:lnTo>
                      <a:pt x="64" y="3"/>
                    </a:lnTo>
                    <a:lnTo>
                      <a:pt x="60" y="0"/>
                    </a:lnTo>
                    <a:lnTo>
                      <a:pt x="57" y="0"/>
                    </a:lnTo>
                    <a:lnTo>
                      <a:pt x="53" y="3"/>
                    </a:lnTo>
                    <a:lnTo>
                      <a:pt x="46" y="7"/>
                    </a:lnTo>
                    <a:lnTo>
                      <a:pt x="39" y="10"/>
                    </a:lnTo>
                    <a:lnTo>
                      <a:pt x="32" y="14"/>
                    </a:lnTo>
                    <a:lnTo>
                      <a:pt x="25" y="21"/>
                    </a:lnTo>
                    <a:lnTo>
                      <a:pt x="14" y="25"/>
                    </a:lnTo>
                    <a:lnTo>
                      <a:pt x="11" y="32"/>
                    </a:lnTo>
                    <a:lnTo>
                      <a:pt x="7" y="39"/>
                    </a:lnTo>
                    <a:lnTo>
                      <a:pt x="7" y="39"/>
                    </a:lnTo>
                    <a:lnTo>
                      <a:pt x="7" y="46"/>
                    </a:lnTo>
                    <a:lnTo>
                      <a:pt x="7" y="49"/>
                    </a:lnTo>
                    <a:lnTo>
                      <a:pt x="4" y="56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0" y="63"/>
                    </a:lnTo>
                    <a:lnTo>
                      <a:pt x="0" y="67"/>
                    </a:lnTo>
                    <a:lnTo>
                      <a:pt x="0" y="70"/>
                    </a:lnTo>
                    <a:lnTo>
                      <a:pt x="0" y="74"/>
                    </a:lnTo>
                    <a:lnTo>
                      <a:pt x="7" y="77"/>
                    </a:lnTo>
                    <a:lnTo>
                      <a:pt x="14" y="81"/>
                    </a:lnTo>
                    <a:lnTo>
                      <a:pt x="25" y="81"/>
                    </a:lnTo>
                    <a:lnTo>
                      <a:pt x="25" y="81"/>
                    </a:lnTo>
                    <a:lnTo>
                      <a:pt x="32" y="81"/>
                    </a:lnTo>
                    <a:lnTo>
                      <a:pt x="39" y="81"/>
                    </a:lnTo>
                    <a:lnTo>
                      <a:pt x="43" y="81"/>
                    </a:lnTo>
                    <a:lnTo>
                      <a:pt x="46" y="77"/>
                    </a:lnTo>
                    <a:lnTo>
                      <a:pt x="46" y="77"/>
                    </a:lnTo>
                    <a:lnTo>
                      <a:pt x="50" y="81"/>
                    </a:lnTo>
                    <a:lnTo>
                      <a:pt x="50" y="84"/>
                    </a:lnTo>
                    <a:lnTo>
                      <a:pt x="46" y="88"/>
                    </a:lnTo>
                    <a:lnTo>
                      <a:pt x="46" y="88"/>
                    </a:lnTo>
                    <a:lnTo>
                      <a:pt x="39" y="91"/>
                    </a:lnTo>
                    <a:lnTo>
                      <a:pt x="29" y="95"/>
                    </a:lnTo>
                    <a:lnTo>
                      <a:pt x="29" y="91"/>
                    </a:lnTo>
                    <a:lnTo>
                      <a:pt x="25" y="91"/>
                    </a:lnTo>
                    <a:lnTo>
                      <a:pt x="22" y="91"/>
                    </a:lnTo>
                    <a:lnTo>
                      <a:pt x="18" y="91"/>
                    </a:lnTo>
                    <a:lnTo>
                      <a:pt x="14" y="91"/>
                    </a:lnTo>
                    <a:lnTo>
                      <a:pt x="11" y="95"/>
                    </a:lnTo>
                    <a:lnTo>
                      <a:pt x="7" y="99"/>
                    </a:lnTo>
                    <a:lnTo>
                      <a:pt x="7" y="106"/>
                    </a:lnTo>
                    <a:lnTo>
                      <a:pt x="7" y="106"/>
                    </a:lnTo>
                    <a:lnTo>
                      <a:pt x="11" y="109"/>
                    </a:lnTo>
                    <a:lnTo>
                      <a:pt x="14" y="109"/>
                    </a:lnTo>
                    <a:lnTo>
                      <a:pt x="25" y="113"/>
                    </a:lnTo>
                    <a:lnTo>
                      <a:pt x="39" y="113"/>
                    </a:lnTo>
                    <a:lnTo>
                      <a:pt x="43" y="113"/>
                    </a:lnTo>
                    <a:lnTo>
                      <a:pt x="46" y="113"/>
                    </a:lnTo>
                    <a:lnTo>
                      <a:pt x="57" y="109"/>
                    </a:lnTo>
                    <a:lnTo>
                      <a:pt x="64" y="109"/>
                    </a:lnTo>
                    <a:lnTo>
                      <a:pt x="74" y="109"/>
                    </a:lnTo>
                    <a:lnTo>
                      <a:pt x="81" y="113"/>
                    </a:lnTo>
                    <a:lnTo>
                      <a:pt x="88" y="116"/>
                    </a:lnTo>
                    <a:lnTo>
                      <a:pt x="88" y="120"/>
                    </a:lnTo>
                    <a:lnTo>
                      <a:pt x="88" y="120"/>
                    </a:lnTo>
                    <a:lnTo>
                      <a:pt x="92" y="123"/>
                    </a:lnTo>
                    <a:lnTo>
                      <a:pt x="88" y="127"/>
                    </a:lnTo>
                    <a:lnTo>
                      <a:pt x="88" y="134"/>
                    </a:lnTo>
                    <a:lnTo>
                      <a:pt x="88" y="137"/>
                    </a:lnTo>
                    <a:lnTo>
                      <a:pt x="85" y="141"/>
                    </a:lnTo>
                    <a:lnTo>
                      <a:pt x="81" y="141"/>
                    </a:lnTo>
                    <a:lnTo>
                      <a:pt x="74" y="137"/>
                    </a:lnTo>
                    <a:lnTo>
                      <a:pt x="71" y="137"/>
                    </a:lnTo>
                    <a:lnTo>
                      <a:pt x="67" y="137"/>
                    </a:lnTo>
                    <a:lnTo>
                      <a:pt x="64" y="137"/>
                    </a:lnTo>
                    <a:lnTo>
                      <a:pt x="53" y="137"/>
                    </a:lnTo>
                    <a:lnTo>
                      <a:pt x="43" y="141"/>
                    </a:lnTo>
                    <a:lnTo>
                      <a:pt x="43" y="141"/>
                    </a:lnTo>
                    <a:lnTo>
                      <a:pt x="39" y="137"/>
                    </a:lnTo>
                    <a:lnTo>
                      <a:pt x="36" y="137"/>
                    </a:lnTo>
                    <a:lnTo>
                      <a:pt x="29" y="137"/>
                    </a:lnTo>
                    <a:lnTo>
                      <a:pt x="25" y="141"/>
                    </a:lnTo>
                    <a:lnTo>
                      <a:pt x="22" y="144"/>
                    </a:lnTo>
                    <a:lnTo>
                      <a:pt x="22" y="151"/>
                    </a:lnTo>
                    <a:lnTo>
                      <a:pt x="22" y="151"/>
                    </a:lnTo>
                    <a:lnTo>
                      <a:pt x="22" y="155"/>
                    </a:lnTo>
                    <a:lnTo>
                      <a:pt x="25" y="158"/>
                    </a:lnTo>
                    <a:lnTo>
                      <a:pt x="32" y="162"/>
                    </a:lnTo>
                    <a:lnTo>
                      <a:pt x="39" y="165"/>
                    </a:lnTo>
                    <a:lnTo>
                      <a:pt x="50" y="169"/>
                    </a:lnTo>
                    <a:lnTo>
                      <a:pt x="53" y="173"/>
                    </a:lnTo>
                    <a:lnTo>
                      <a:pt x="57" y="173"/>
                    </a:lnTo>
                    <a:lnTo>
                      <a:pt x="64" y="176"/>
                    </a:lnTo>
                    <a:lnTo>
                      <a:pt x="67" y="183"/>
                    </a:lnTo>
                    <a:lnTo>
                      <a:pt x="71" y="190"/>
                    </a:lnTo>
                    <a:lnTo>
                      <a:pt x="74" y="197"/>
                    </a:lnTo>
                    <a:lnTo>
                      <a:pt x="81" y="194"/>
                    </a:lnTo>
                    <a:lnTo>
                      <a:pt x="106" y="190"/>
                    </a:lnTo>
                    <a:lnTo>
                      <a:pt x="131" y="183"/>
                    </a:lnTo>
                    <a:lnTo>
                      <a:pt x="155" y="173"/>
                    </a:lnTo>
                    <a:lnTo>
                      <a:pt x="155" y="173"/>
                    </a:lnTo>
                    <a:lnTo>
                      <a:pt x="162" y="173"/>
                    </a:lnTo>
                    <a:lnTo>
                      <a:pt x="169" y="173"/>
                    </a:lnTo>
                    <a:lnTo>
                      <a:pt x="177" y="173"/>
                    </a:lnTo>
                    <a:lnTo>
                      <a:pt x="184" y="180"/>
                    </a:lnTo>
                    <a:lnTo>
                      <a:pt x="187" y="183"/>
                    </a:lnTo>
                    <a:lnTo>
                      <a:pt x="187" y="183"/>
                    </a:lnTo>
                    <a:lnTo>
                      <a:pt x="191" y="183"/>
                    </a:lnTo>
                    <a:lnTo>
                      <a:pt x="194" y="180"/>
                    </a:lnTo>
                    <a:lnTo>
                      <a:pt x="198" y="180"/>
                    </a:lnTo>
                    <a:lnTo>
                      <a:pt x="198" y="180"/>
                    </a:lnTo>
                    <a:lnTo>
                      <a:pt x="198" y="180"/>
                    </a:lnTo>
                    <a:lnTo>
                      <a:pt x="201" y="183"/>
                    </a:lnTo>
                    <a:lnTo>
                      <a:pt x="205" y="183"/>
                    </a:lnTo>
                    <a:lnTo>
                      <a:pt x="212" y="180"/>
                    </a:lnTo>
                    <a:lnTo>
                      <a:pt x="219" y="173"/>
                    </a:lnTo>
                    <a:lnTo>
                      <a:pt x="219" y="173"/>
                    </a:lnTo>
                    <a:lnTo>
                      <a:pt x="222" y="173"/>
                    </a:lnTo>
                    <a:lnTo>
                      <a:pt x="222" y="169"/>
                    </a:lnTo>
                    <a:lnTo>
                      <a:pt x="222" y="165"/>
                    </a:lnTo>
                    <a:lnTo>
                      <a:pt x="219" y="165"/>
                    </a:lnTo>
                    <a:lnTo>
                      <a:pt x="215" y="162"/>
                    </a:lnTo>
                    <a:lnTo>
                      <a:pt x="208" y="162"/>
                    </a:lnTo>
                    <a:lnTo>
                      <a:pt x="208" y="162"/>
                    </a:lnTo>
                    <a:lnTo>
                      <a:pt x="205" y="162"/>
                    </a:lnTo>
                    <a:lnTo>
                      <a:pt x="205" y="158"/>
                    </a:lnTo>
                    <a:lnTo>
                      <a:pt x="205" y="158"/>
                    </a:lnTo>
                    <a:lnTo>
                      <a:pt x="205" y="155"/>
                    </a:lnTo>
                    <a:lnTo>
                      <a:pt x="212" y="155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26" name="Freeform 354"/>
              <p:cNvSpPr>
                <a:spLocks/>
              </p:cNvSpPr>
              <p:nvPr userDrawn="1"/>
            </p:nvSpPr>
            <p:spPr bwMode="gray">
              <a:xfrm>
                <a:off x="765" y="-2766"/>
                <a:ext cx="124" cy="96"/>
              </a:xfrm>
              <a:custGeom>
                <a:avLst/>
                <a:gdLst/>
                <a:ahLst/>
                <a:cxnLst>
                  <a:cxn ang="0">
                    <a:pos x="43" y="92"/>
                  </a:cxn>
                  <a:cxn ang="0">
                    <a:pos x="50" y="96"/>
                  </a:cxn>
                  <a:cxn ang="0">
                    <a:pos x="60" y="96"/>
                  </a:cxn>
                  <a:cxn ang="0">
                    <a:pos x="64" y="88"/>
                  </a:cxn>
                  <a:cxn ang="0">
                    <a:pos x="74" y="78"/>
                  </a:cxn>
                  <a:cxn ang="0">
                    <a:pos x="81" y="60"/>
                  </a:cxn>
                  <a:cxn ang="0">
                    <a:pos x="85" y="64"/>
                  </a:cxn>
                  <a:cxn ang="0">
                    <a:pos x="96" y="67"/>
                  </a:cxn>
                  <a:cxn ang="0">
                    <a:pos x="110" y="60"/>
                  </a:cxn>
                  <a:cxn ang="0">
                    <a:pos x="110" y="57"/>
                  </a:cxn>
                  <a:cxn ang="0">
                    <a:pos x="113" y="50"/>
                  </a:cxn>
                  <a:cxn ang="0">
                    <a:pos x="110" y="46"/>
                  </a:cxn>
                  <a:cxn ang="0">
                    <a:pos x="113" y="43"/>
                  </a:cxn>
                  <a:cxn ang="0">
                    <a:pos x="117" y="36"/>
                  </a:cxn>
                  <a:cxn ang="0">
                    <a:pos x="113" y="29"/>
                  </a:cxn>
                  <a:cxn ang="0">
                    <a:pos x="117" y="22"/>
                  </a:cxn>
                  <a:cxn ang="0">
                    <a:pos x="124" y="14"/>
                  </a:cxn>
                  <a:cxn ang="0">
                    <a:pos x="124" y="11"/>
                  </a:cxn>
                  <a:cxn ang="0">
                    <a:pos x="117" y="7"/>
                  </a:cxn>
                  <a:cxn ang="0">
                    <a:pos x="110" y="0"/>
                  </a:cxn>
                  <a:cxn ang="0">
                    <a:pos x="92" y="14"/>
                  </a:cxn>
                  <a:cxn ang="0">
                    <a:pos x="85" y="14"/>
                  </a:cxn>
                  <a:cxn ang="0">
                    <a:pos x="71" y="18"/>
                  </a:cxn>
                  <a:cxn ang="0">
                    <a:pos x="64" y="22"/>
                  </a:cxn>
                  <a:cxn ang="0">
                    <a:pos x="53" y="36"/>
                  </a:cxn>
                  <a:cxn ang="0">
                    <a:pos x="39" y="53"/>
                  </a:cxn>
                  <a:cxn ang="0">
                    <a:pos x="25" y="67"/>
                  </a:cxn>
                  <a:cxn ang="0">
                    <a:pos x="15" y="71"/>
                  </a:cxn>
                  <a:cxn ang="0">
                    <a:pos x="7" y="71"/>
                  </a:cxn>
                  <a:cxn ang="0">
                    <a:pos x="0" y="74"/>
                  </a:cxn>
                  <a:cxn ang="0">
                    <a:pos x="4" y="81"/>
                  </a:cxn>
                  <a:cxn ang="0">
                    <a:pos x="7" y="88"/>
                  </a:cxn>
                  <a:cxn ang="0">
                    <a:pos x="18" y="96"/>
                  </a:cxn>
                  <a:cxn ang="0">
                    <a:pos x="36" y="96"/>
                  </a:cxn>
                </a:cxnLst>
                <a:rect l="0" t="0" r="r" b="b"/>
                <a:pathLst>
                  <a:path w="124" h="96">
                    <a:moveTo>
                      <a:pt x="43" y="92"/>
                    </a:moveTo>
                    <a:lnTo>
                      <a:pt x="43" y="92"/>
                    </a:lnTo>
                    <a:lnTo>
                      <a:pt x="46" y="92"/>
                    </a:lnTo>
                    <a:lnTo>
                      <a:pt x="50" y="96"/>
                    </a:lnTo>
                    <a:lnTo>
                      <a:pt x="53" y="96"/>
                    </a:lnTo>
                    <a:lnTo>
                      <a:pt x="60" y="96"/>
                    </a:lnTo>
                    <a:lnTo>
                      <a:pt x="60" y="92"/>
                    </a:lnTo>
                    <a:lnTo>
                      <a:pt x="64" y="88"/>
                    </a:lnTo>
                    <a:lnTo>
                      <a:pt x="71" y="85"/>
                    </a:lnTo>
                    <a:lnTo>
                      <a:pt x="74" y="78"/>
                    </a:lnTo>
                    <a:lnTo>
                      <a:pt x="81" y="71"/>
                    </a:lnTo>
                    <a:lnTo>
                      <a:pt x="81" y="60"/>
                    </a:lnTo>
                    <a:lnTo>
                      <a:pt x="85" y="64"/>
                    </a:lnTo>
                    <a:lnTo>
                      <a:pt x="85" y="64"/>
                    </a:lnTo>
                    <a:lnTo>
                      <a:pt x="92" y="67"/>
                    </a:lnTo>
                    <a:lnTo>
                      <a:pt x="96" y="67"/>
                    </a:lnTo>
                    <a:lnTo>
                      <a:pt x="103" y="67"/>
                    </a:lnTo>
                    <a:lnTo>
                      <a:pt x="110" y="60"/>
                    </a:lnTo>
                    <a:lnTo>
                      <a:pt x="110" y="60"/>
                    </a:lnTo>
                    <a:lnTo>
                      <a:pt x="110" y="57"/>
                    </a:lnTo>
                    <a:lnTo>
                      <a:pt x="113" y="53"/>
                    </a:lnTo>
                    <a:lnTo>
                      <a:pt x="113" y="50"/>
                    </a:lnTo>
                    <a:lnTo>
                      <a:pt x="113" y="46"/>
                    </a:lnTo>
                    <a:lnTo>
                      <a:pt x="110" y="46"/>
                    </a:lnTo>
                    <a:lnTo>
                      <a:pt x="110" y="43"/>
                    </a:lnTo>
                    <a:lnTo>
                      <a:pt x="113" y="43"/>
                    </a:lnTo>
                    <a:lnTo>
                      <a:pt x="113" y="39"/>
                    </a:lnTo>
                    <a:lnTo>
                      <a:pt x="117" y="36"/>
                    </a:lnTo>
                    <a:lnTo>
                      <a:pt x="117" y="32"/>
                    </a:lnTo>
                    <a:lnTo>
                      <a:pt x="113" y="29"/>
                    </a:lnTo>
                    <a:lnTo>
                      <a:pt x="117" y="25"/>
                    </a:lnTo>
                    <a:lnTo>
                      <a:pt x="117" y="22"/>
                    </a:lnTo>
                    <a:lnTo>
                      <a:pt x="120" y="18"/>
                    </a:lnTo>
                    <a:lnTo>
                      <a:pt x="124" y="14"/>
                    </a:lnTo>
                    <a:lnTo>
                      <a:pt x="124" y="14"/>
                    </a:lnTo>
                    <a:lnTo>
                      <a:pt x="124" y="11"/>
                    </a:lnTo>
                    <a:lnTo>
                      <a:pt x="120" y="7"/>
                    </a:lnTo>
                    <a:lnTo>
                      <a:pt x="117" y="7"/>
                    </a:lnTo>
                    <a:lnTo>
                      <a:pt x="113" y="4"/>
                    </a:lnTo>
                    <a:lnTo>
                      <a:pt x="110" y="0"/>
                    </a:lnTo>
                    <a:lnTo>
                      <a:pt x="106" y="0"/>
                    </a:lnTo>
                    <a:lnTo>
                      <a:pt x="92" y="14"/>
                    </a:lnTo>
                    <a:lnTo>
                      <a:pt x="89" y="14"/>
                    </a:lnTo>
                    <a:lnTo>
                      <a:pt x="85" y="14"/>
                    </a:lnTo>
                    <a:lnTo>
                      <a:pt x="78" y="14"/>
                    </a:lnTo>
                    <a:lnTo>
                      <a:pt x="71" y="18"/>
                    </a:lnTo>
                    <a:lnTo>
                      <a:pt x="64" y="22"/>
                    </a:lnTo>
                    <a:lnTo>
                      <a:pt x="64" y="22"/>
                    </a:lnTo>
                    <a:lnTo>
                      <a:pt x="60" y="29"/>
                    </a:lnTo>
                    <a:lnTo>
                      <a:pt x="53" y="36"/>
                    </a:lnTo>
                    <a:lnTo>
                      <a:pt x="46" y="43"/>
                    </a:lnTo>
                    <a:lnTo>
                      <a:pt x="39" y="53"/>
                    </a:lnTo>
                    <a:lnTo>
                      <a:pt x="32" y="60"/>
                    </a:lnTo>
                    <a:lnTo>
                      <a:pt x="25" y="67"/>
                    </a:lnTo>
                    <a:lnTo>
                      <a:pt x="22" y="71"/>
                    </a:lnTo>
                    <a:lnTo>
                      <a:pt x="15" y="71"/>
                    </a:lnTo>
                    <a:lnTo>
                      <a:pt x="11" y="71"/>
                    </a:lnTo>
                    <a:lnTo>
                      <a:pt x="7" y="71"/>
                    </a:lnTo>
                    <a:lnTo>
                      <a:pt x="4" y="74"/>
                    </a:lnTo>
                    <a:lnTo>
                      <a:pt x="0" y="74"/>
                    </a:lnTo>
                    <a:lnTo>
                      <a:pt x="0" y="78"/>
                    </a:lnTo>
                    <a:lnTo>
                      <a:pt x="4" y="81"/>
                    </a:lnTo>
                    <a:lnTo>
                      <a:pt x="7" y="88"/>
                    </a:lnTo>
                    <a:lnTo>
                      <a:pt x="7" y="88"/>
                    </a:lnTo>
                    <a:lnTo>
                      <a:pt x="15" y="92"/>
                    </a:lnTo>
                    <a:lnTo>
                      <a:pt x="18" y="96"/>
                    </a:lnTo>
                    <a:lnTo>
                      <a:pt x="29" y="96"/>
                    </a:lnTo>
                    <a:lnTo>
                      <a:pt x="36" y="96"/>
                    </a:lnTo>
                    <a:lnTo>
                      <a:pt x="43" y="92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27" name="Freeform 355"/>
              <p:cNvSpPr>
                <a:spLocks/>
              </p:cNvSpPr>
              <p:nvPr userDrawn="1"/>
            </p:nvSpPr>
            <p:spPr bwMode="gray">
              <a:xfrm>
                <a:off x="885" y="-2808"/>
                <a:ext cx="25" cy="28"/>
              </a:xfrm>
              <a:custGeom>
                <a:avLst/>
                <a:gdLst/>
                <a:ahLst/>
                <a:cxnLst>
                  <a:cxn ang="0">
                    <a:pos x="25" y="21"/>
                  </a:cxn>
                  <a:cxn ang="0">
                    <a:pos x="21" y="14"/>
                  </a:cxn>
                  <a:cxn ang="0">
                    <a:pos x="21" y="7"/>
                  </a:cxn>
                  <a:cxn ang="0">
                    <a:pos x="18" y="4"/>
                  </a:cxn>
                  <a:cxn ang="0">
                    <a:pos x="18" y="4"/>
                  </a:cxn>
                  <a:cxn ang="0">
                    <a:pos x="14" y="4"/>
                  </a:cxn>
                  <a:cxn ang="0">
                    <a:pos x="14" y="4"/>
                  </a:cxn>
                  <a:cxn ang="0">
                    <a:pos x="11" y="0"/>
                  </a:cxn>
                  <a:cxn ang="0">
                    <a:pos x="11" y="0"/>
                  </a:cxn>
                  <a:cxn ang="0">
                    <a:pos x="7" y="0"/>
                  </a:cxn>
                  <a:cxn ang="0">
                    <a:pos x="4" y="4"/>
                  </a:cxn>
                  <a:cxn ang="0">
                    <a:pos x="0" y="7"/>
                  </a:cxn>
                  <a:cxn ang="0">
                    <a:pos x="0" y="11"/>
                  </a:cxn>
                  <a:cxn ang="0">
                    <a:pos x="0" y="21"/>
                  </a:cxn>
                  <a:cxn ang="0">
                    <a:pos x="0" y="21"/>
                  </a:cxn>
                  <a:cxn ang="0">
                    <a:pos x="4" y="25"/>
                  </a:cxn>
                  <a:cxn ang="0">
                    <a:pos x="7" y="28"/>
                  </a:cxn>
                  <a:cxn ang="0">
                    <a:pos x="14" y="28"/>
                  </a:cxn>
                  <a:cxn ang="0">
                    <a:pos x="18" y="28"/>
                  </a:cxn>
                  <a:cxn ang="0">
                    <a:pos x="21" y="28"/>
                  </a:cxn>
                  <a:cxn ang="0">
                    <a:pos x="25" y="21"/>
                  </a:cxn>
                </a:cxnLst>
                <a:rect l="0" t="0" r="r" b="b"/>
                <a:pathLst>
                  <a:path w="25" h="28">
                    <a:moveTo>
                      <a:pt x="25" y="21"/>
                    </a:moveTo>
                    <a:lnTo>
                      <a:pt x="21" y="14"/>
                    </a:lnTo>
                    <a:lnTo>
                      <a:pt x="21" y="7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4" y="4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4" y="25"/>
                    </a:lnTo>
                    <a:lnTo>
                      <a:pt x="7" y="28"/>
                    </a:lnTo>
                    <a:lnTo>
                      <a:pt x="14" y="28"/>
                    </a:lnTo>
                    <a:lnTo>
                      <a:pt x="18" y="28"/>
                    </a:lnTo>
                    <a:lnTo>
                      <a:pt x="21" y="28"/>
                    </a:lnTo>
                    <a:lnTo>
                      <a:pt x="25" y="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28" name="Freeform 356"/>
              <p:cNvSpPr>
                <a:spLocks/>
              </p:cNvSpPr>
              <p:nvPr userDrawn="1"/>
            </p:nvSpPr>
            <p:spPr bwMode="gray">
              <a:xfrm>
                <a:off x="913" y="-2847"/>
                <a:ext cx="71" cy="43"/>
              </a:xfrm>
              <a:custGeom>
                <a:avLst/>
                <a:gdLst/>
                <a:ahLst/>
                <a:cxnLst>
                  <a:cxn ang="0">
                    <a:pos x="11" y="39"/>
                  </a:cxn>
                  <a:cxn ang="0">
                    <a:pos x="11" y="36"/>
                  </a:cxn>
                  <a:cxn ang="0">
                    <a:pos x="14" y="32"/>
                  </a:cxn>
                  <a:cxn ang="0">
                    <a:pos x="18" y="29"/>
                  </a:cxn>
                  <a:cxn ang="0">
                    <a:pos x="22" y="29"/>
                  </a:cxn>
                  <a:cxn ang="0">
                    <a:pos x="25" y="29"/>
                  </a:cxn>
                  <a:cxn ang="0">
                    <a:pos x="32" y="32"/>
                  </a:cxn>
                  <a:cxn ang="0">
                    <a:pos x="32" y="32"/>
                  </a:cxn>
                  <a:cxn ang="0">
                    <a:pos x="32" y="36"/>
                  </a:cxn>
                  <a:cxn ang="0">
                    <a:pos x="39" y="39"/>
                  </a:cxn>
                  <a:cxn ang="0">
                    <a:pos x="43" y="43"/>
                  </a:cxn>
                  <a:cxn ang="0">
                    <a:pos x="50" y="43"/>
                  </a:cxn>
                  <a:cxn ang="0">
                    <a:pos x="57" y="39"/>
                  </a:cxn>
                  <a:cxn ang="0">
                    <a:pos x="64" y="32"/>
                  </a:cxn>
                  <a:cxn ang="0">
                    <a:pos x="67" y="32"/>
                  </a:cxn>
                  <a:cxn ang="0">
                    <a:pos x="67" y="29"/>
                  </a:cxn>
                  <a:cxn ang="0">
                    <a:pos x="71" y="25"/>
                  </a:cxn>
                  <a:cxn ang="0">
                    <a:pos x="71" y="22"/>
                  </a:cxn>
                  <a:cxn ang="0">
                    <a:pos x="67" y="18"/>
                  </a:cxn>
                  <a:cxn ang="0">
                    <a:pos x="60" y="14"/>
                  </a:cxn>
                  <a:cxn ang="0">
                    <a:pos x="39" y="4"/>
                  </a:cxn>
                  <a:cxn ang="0">
                    <a:pos x="39" y="0"/>
                  </a:cxn>
                  <a:cxn ang="0">
                    <a:pos x="36" y="0"/>
                  </a:cxn>
                  <a:cxn ang="0">
                    <a:pos x="32" y="0"/>
                  </a:cxn>
                  <a:cxn ang="0">
                    <a:pos x="25" y="0"/>
                  </a:cxn>
                  <a:cxn ang="0">
                    <a:pos x="18" y="4"/>
                  </a:cxn>
                  <a:cxn ang="0">
                    <a:pos x="11" y="11"/>
                  </a:cxn>
                  <a:cxn ang="0">
                    <a:pos x="11" y="11"/>
                  </a:cxn>
                  <a:cxn ang="0">
                    <a:pos x="7" y="14"/>
                  </a:cxn>
                  <a:cxn ang="0">
                    <a:pos x="4" y="18"/>
                  </a:cxn>
                  <a:cxn ang="0">
                    <a:pos x="0" y="22"/>
                  </a:cxn>
                  <a:cxn ang="0">
                    <a:pos x="0" y="25"/>
                  </a:cxn>
                  <a:cxn ang="0">
                    <a:pos x="0" y="29"/>
                  </a:cxn>
                  <a:cxn ang="0">
                    <a:pos x="4" y="32"/>
                  </a:cxn>
                  <a:cxn ang="0">
                    <a:pos x="11" y="39"/>
                  </a:cxn>
                </a:cxnLst>
                <a:rect l="0" t="0" r="r" b="b"/>
                <a:pathLst>
                  <a:path w="71" h="43">
                    <a:moveTo>
                      <a:pt x="11" y="39"/>
                    </a:moveTo>
                    <a:lnTo>
                      <a:pt x="11" y="36"/>
                    </a:lnTo>
                    <a:lnTo>
                      <a:pt x="14" y="32"/>
                    </a:lnTo>
                    <a:lnTo>
                      <a:pt x="18" y="29"/>
                    </a:lnTo>
                    <a:lnTo>
                      <a:pt x="22" y="29"/>
                    </a:lnTo>
                    <a:lnTo>
                      <a:pt x="25" y="29"/>
                    </a:lnTo>
                    <a:lnTo>
                      <a:pt x="32" y="32"/>
                    </a:lnTo>
                    <a:lnTo>
                      <a:pt x="32" y="32"/>
                    </a:lnTo>
                    <a:lnTo>
                      <a:pt x="32" y="36"/>
                    </a:lnTo>
                    <a:lnTo>
                      <a:pt x="39" y="39"/>
                    </a:lnTo>
                    <a:lnTo>
                      <a:pt x="43" y="43"/>
                    </a:lnTo>
                    <a:lnTo>
                      <a:pt x="50" y="43"/>
                    </a:lnTo>
                    <a:lnTo>
                      <a:pt x="57" y="39"/>
                    </a:lnTo>
                    <a:lnTo>
                      <a:pt x="64" y="32"/>
                    </a:lnTo>
                    <a:lnTo>
                      <a:pt x="67" y="32"/>
                    </a:lnTo>
                    <a:lnTo>
                      <a:pt x="67" y="29"/>
                    </a:lnTo>
                    <a:lnTo>
                      <a:pt x="71" y="25"/>
                    </a:lnTo>
                    <a:lnTo>
                      <a:pt x="71" y="22"/>
                    </a:lnTo>
                    <a:lnTo>
                      <a:pt x="67" y="18"/>
                    </a:lnTo>
                    <a:lnTo>
                      <a:pt x="60" y="14"/>
                    </a:lnTo>
                    <a:lnTo>
                      <a:pt x="39" y="4"/>
                    </a:lnTo>
                    <a:lnTo>
                      <a:pt x="39" y="0"/>
                    </a:lnTo>
                    <a:lnTo>
                      <a:pt x="36" y="0"/>
                    </a:lnTo>
                    <a:lnTo>
                      <a:pt x="32" y="0"/>
                    </a:lnTo>
                    <a:lnTo>
                      <a:pt x="25" y="0"/>
                    </a:lnTo>
                    <a:lnTo>
                      <a:pt x="18" y="4"/>
                    </a:lnTo>
                    <a:lnTo>
                      <a:pt x="11" y="11"/>
                    </a:lnTo>
                    <a:lnTo>
                      <a:pt x="11" y="11"/>
                    </a:lnTo>
                    <a:lnTo>
                      <a:pt x="7" y="14"/>
                    </a:lnTo>
                    <a:lnTo>
                      <a:pt x="4" y="18"/>
                    </a:lnTo>
                    <a:lnTo>
                      <a:pt x="0" y="22"/>
                    </a:lnTo>
                    <a:lnTo>
                      <a:pt x="0" y="25"/>
                    </a:lnTo>
                    <a:lnTo>
                      <a:pt x="0" y="29"/>
                    </a:lnTo>
                    <a:lnTo>
                      <a:pt x="4" y="32"/>
                    </a:lnTo>
                    <a:lnTo>
                      <a:pt x="11" y="39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29" name="Freeform 357"/>
              <p:cNvSpPr>
                <a:spLocks/>
              </p:cNvSpPr>
              <p:nvPr userDrawn="1"/>
            </p:nvSpPr>
            <p:spPr bwMode="gray">
              <a:xfrm>
                <a:off x="910" y="-2790"/>
                <a:ext cx="63" cy="35"/>
              </a:xfrm>
              <a:custGeom>
                <a:avLst/>
                <a:gdLst/>
                <a:ahLst/>
                <a:cxnLst>
                  <a:cxn ang="0">
                    <a:pos x="10" y="35"/>
                  </a:cxn>
                  <a:cxn ang="0">
                    <a:pos x="10" y="35"/>
                  </a:cxn>
                  <a:cxn ang="0">
                    <a:pos x="17" y="35"/>
                  </a:cxn>
                  <a:cxn ang="0">
                    <a:pos x="25" y="35"/>
                  </a:cxn>
                  <a:cxn ang="0">
                    <a:pos x="35" y="35"/>
                  </a:cxn>
                  <a:cxn ang="0">
                    <a:pos x="39" y="31"/>
                  </a:cxn>
                  <a:cxn ang="0">
                    <a:pos x="42" y="28"/>
                  </a:cxn>
                  <a:cxn ang="0">
                    <a:pos x="49" y="21"/>
                  </a:cxn>
                  <a:cxn ang="0">
                    <a:pos x="53" y="17"/>
                  </a:cxn>
                  <a:cxn ang="0">
                    <a:pos x="56" y="17"/>
                  </a:cxn>
                  <a:cxn ang="0">
                    <a:pos x="60" y="17"/>
                  </a:cxn>
                  <a:cxn ang="0">
                    <a:pos x="63" y="17"/>
                  </a:cxn>
                  <a:cxn ang="0">
                    <a:pos x="63" y="14"/>
                  </a:cxn>
                  <a:cxn ang="0">
                    <a:pos x="63" y="10"/>
                  </a:cxn>
                  <a:cxn ang="0">
                    <a:pos x="60" y="7"/>
                  </a:cxn>
                  <a:cxn ang="0">
                    <a:pos x="53" y="3"/>
                  </a:cxn>
                  <a:cxn ang="0">
                    <a:pos x="42" y="3"/>
                  </a:cxn>
                  <a:cxn ang="0">
                    <a:pos x="32" y="0"/>
                  </a:cxn>
                  <a:cxn ang="0">
                    <a:pos x="25" y="0"/>
                  </a:cxn>
                  <a:cxn ang="0">
                    <a:pos x="17" y="0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10" y="3"/>
                  </a:cxn>
                  <a:cxn ang="0">
                    <a:pos x="7" y="10"/>
                  </a:cxn>
                  <a:cxn ang="0">
                    <a:pos x="3" y="14"/>
                  </a:cxn>
                  <a:cxn ang="0">
                    <a:pos x="0" y="21"/>
                  </a:cxn>
                  <a:cxn ang="0">
                    <a:pos x="3" y="28"/>
                  </a:cxn>
                  <a:cxn ang="0">
                    <a:pos x="10" y="35"/>
                  </a:cxn>
                </a:cxnLst>
                <a:rect l="0" t="0" r="r" b="b"/>
                <a:pathLst>
                  <a:path w="63" h="35">
                    <a:moveTo>
                      <a:pt x="10" y="35"/>
                    </a:moveTo>
                    <a:lnTo>
                      <a:pt x="10" y="35"/>
                    </a:lnTo>
                    <a:lnTo>
                      <a:pt x="17" y="35"/>
                    </a:lnTo>
                    <a:lnTo>
                      <a:pt x="25" y="35"/>
                    </a:lnTo>
                    <a:lnTo>
                      <a:pt x="35" y="35"/>
                    </a:lnTo>
                    <a:lnTo>
                      <a:pt x="39" y="31"/>
                    </a:lnTo>
                    <a:lnTo>
                      <a:pt x="42" y="28"/>
                    </a:lnTo>
                    <a:lnTo>
                      <a:pt x="49" y="21"/>
                    </a:lnTo>
                    <a:lnTo>
                      <a:pt x="53" y="17"/>
                    </a:lnTo>
                    <a:lnTo>
                      <a:pt x="56" y="17"/>
                    </a:lnTo>
                    <a:lnTo>
                      <a:pt x="60" y="17"/>
                    </a:lnTo>
                    <a:lnTo>
                      <a:pt x="63" y="17"/>
                    </a:lnTo>
                    <a:lnTo>
                      <a:pt x="63" y="14"/>
                    </a:lnTo>
                    <a:lnTo>
                      <a:pt x="63" y="10"/>
                    </a:lnTo>
                    <a:lnTo>
                      <a:pt x="60" y="7"/>
                    </a:lnTo>
                    <a:lnTo>
                      <a:pt x="53" y="3"/>
                    </a:lnTo>
                    <a:lnTo>
                      <a:pt x="42" y="3"/>
                    </a:lnTo>
                    <a:lnTo>
                      <a:pt x="32" y="0"/>
                    </a:lnTo>
                    <a:lnTo>
                      <a:pt x="25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0" y="3"/>
                    </a:lnTo>
                    <a:lnTo>
                      <a:pt x="7" y="10"/>
                    </a:lnTo>
                    <a:lnTo>
                      <a:pt x="3" y="14"/>
                    </a:lnTo>
                    <a:lnTo>
                      <a:pt x="0" y="21"/>
                    </a:lnTo>
                    <a:lnTo>
                      <a:pt x="3" y="28"/>
                    </a:lnTo>
                    <a:lnTo>
                      <a:pt x="10" y="35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30" name="Freeform 358"/>
              <p:cNvSpPr>
                <a:spLocks/>
              </p:cNvSpPr>
              <p:nvPr userDrawn="1"/>
            </p:nvSpPr>
            <p:spPr bwMode="gray">
              <a:xfrm>
                <a:off x="836" y="-2678"/>
                <a:ext cx="18" cy="29"/>
              </a:xfrm>
              <a:custGeom>
                <a:avLst/>
                <a:gdLst/>
                <a:ahLst/>
                <a:cxnLst>
                  <a:cxn ang="0">
                    <a:pos x="18" y="15"/>
                  </a:cxn>
                  <a:cxn ang="0">
                    <a:pos x="18" y="15"/>
                  </a:cxn>
                  <a:cxn ang="0">
                    <a:pos x="18" y="11"/>
                  </a:cxn>
                  <a:cxn ang="0">
                    <a:pos x="18" y="8"/>
                  </a:cxn>
                  <a:cxn ang="0">
                    <a:pos x="18" y="4"/>
                  </a:cxn>
                  <a:cxn ang="0">
                    <a:pos x="18" y="0"/>
                  </a:cxn>
                  <a:cxn ang="0">
                    <a:pos x="14" y="0"/>
                  </a:cxn>
                  <a:cxn ang="0">
                    <a:pos x="10" y="0"/>
                  </a:cxn>
                  <a:cxn ang="0">
                    <a:pos x="7" y="4"/>
                  </a:cxn>
                  <a:cxn ang="0">
                    <a:pos x="3" y="11"/>
                  </a:cxn>
                  <a:cxn ang="0">
                    <a:pos x="0" y="15"/>
                  </a:cxn>
                  <a:cxn ang="0">
                    <a:pos x="0" y="22"/>
                  </a:cxn>
                  <a:cxn ang="0">
                    <a:pos x="0" y="29"/>
                  </a:cxn>
                  <a:cxn ang="0">
                    <a:pos x="0" y="29"/>
                  </a:cxn>
                  <a:cxn ang="0">
                    <a:pos x="3" y="29"/>
                  </a:cxn>
                  <a:cxn ang="0">
                    <a:pos x="7" y="29"/>
                  </a:cxn>
                  <a:cxn ang="0">
                    <a:pos x="10" y="29"/>
                  </a:cxn>
                  <a:cxn ang="0">
                    <a:pos x="14" y="22"/>
                  </a:cxn>
                  <a:cxn ang="0">
                    <a:pos x="18" y="15"/>
                  </a:cxn>
                </a:cxnLst>
                <a:rect l="0" t="0" r="r" b="b"/>
                <a:pathLst>
                  <a:path w="18" h="29">
                    <a:moveTo>
                      <a:pt x="18" y="15"/>
                    </a:moveTo>
                    <a:lnTo>
                      <a:pt x="18" y="15"/>
                    </a:lnTo>
                    <a:lnTo>
                      <a:pt x="18" y="11"/>
                    </a:lnTo>
                    <a:lnTo>
                      <a:pt x="18" y="8"/>
                    </a:lnTo>
                    <a:lnTo>
                      <a:pt x="18" y="4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7" y="4"/>
                    </a:lnTo>
                    <a:lnTo>
                      <a:pt x="3" y="11"/>
                    </a:lnTo>
                    <a:lnTo>
                      <a:pt x="0" y="15"/>
                    </a:lnTo>
                    <a:lnTo>
                      <a:pt x="0" y="22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3" y="29"/>
                    </a:lnTo>
                    <a:lnTo>
                      <a:pt x="7" y="29"/>
                    </a:lnTo>
                    <a:lnTo>
                      <a:pt x="10" y="29"/>
                    </a:lnTo>
                    <a:lnTo>
                      <a:pt x="14" y="22"/>
                    </a:lnTo>
                    <a:lnTo>
                      <a:pt x="18" y="15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31" name="Freeform 359"/>
              <p:cNvSpPr>
                <a:spLocks/>
              </p:cNvSpPr>
              <p:nvPr userDrawn="1"/>
            </p:nvSpPr>
            <p:spPr bwMode="gray">
              <a:xfrm>
                <a:off x="832" y="-2656"/>
                <a:ext cx="120" cy="95"/>
              </a:xfrm>
              <a:custGeom>
                <a:avLst/>
                <a:gdLst/>
                <a:ahLst/>
                <a:cxnLst>
                  <a:cxn ang="0">
                    <a:pos x="7" y="70"/>
                  </a:cxn>
                  <a:cxn ang="0">
                    <a:pos x="14" y="74"/>
                  </a:cxn>
                  <a:cxn ang="0">
                    <a:pos x="25" y="74"/>
                  </a:cxn>
                  <a:cxn ang="0">
                    <a:pos x="29" y="70"/>
                  </a:cxn>
                  <a:cxn ang="0">
                    <a:pos x="32" y="67"/>
                  </a:cxn>
                  <a:cxn ang="0">
                    <a:pos x="39" y="70"/>
                  </a:cxn>
                  <a:cxn ang="0">
                    <a:pos x="50" y="70"/>
                  </a:cxn>
                  <a:cxn ang="0">
                    <a:pos x="53" y="67"/>
                  </a:cxn>
                  <a:cxn ang="0">
                    <a:pos x="60" y="67"/>
                  </a:cxn>
                  <a:cxn ang="0">
                    <a:pos x="60" y="70"/>
                  </a:cxn>
                  <a:cxn ang="0">
                    <a:pos x="57" y="74"/>
                  </a:cxn>
                  <a:cxn ang="0">
                    <a:pos x="43" y="81"/>
                  </a:cxn>
                  <a:cxn ang="0">
                    <a:pos x="29" y="88"/>
                  </a:cxn>
                  <a:cxn ang="0">
                    <a:pos x="29" y="91"/>
                  </a:cxn>
                  <a:cxn ang="0">
                    <a:pos x="39" y="95"/>
                  </a:cxn>
                  <a:cxn ang="0">
                    <a:pos x="57" y="91"/>
                  </a:cxn>
                  <a:cxn ang="0">
                    <a:pos x="71" y="81"/>
                  </a:cxn>
                  <a:cxn ang="0">
                    <a:pos x="78" y="77"/>
                  </a:cxn>
                  <a:cxn ang="0">
                    <a:pos x="81" y="74"/>
                  </a:cxn>
                  <a:cxn ang="0">
                    <a:pos x="85" y="77"/>
                  </a:cxn>
                  <a:cxn ang="0">
                    <a:pos x="88" y="77"/>
                  </a:cxn>
                  <a:cxn ang="0">
                    <a:pos x="95" y="74"/>
                  </a:cxn>
                  <a:cxn ang="0">
                    <a:pos x="99" y="74"/>
                  </a:cxn>
                  <a:cxn ang="0">
                    <a:pos x="110" y="74"/>
                  </a:cxn>
                  <a:cxn ang="0">
                    <a:pos x="113" y="70"/>
                  </a:cxn>
                  <a:cxn ang="0">
                    <a:pos x="117" y="60"/>
                  </a:cxn>
                  <a:cxn ang="0">
                    <a:pos x="120" y="45"/>
                  </a:cxn>
                  <a:cxn ang="0">
                    <a:pos x="117" y="35"/>
                  </a:cxn>
                  <a:cxn ang="0">
                    <a:pos x="113" y="35"/>
                  </a:cxn>
                  <a:cxn ang="0">
                    <a:pos x="106" y="38"/>
                  </a:cxn>
                  <a:cxn ang="0">
                    <a:pos x="99" y="38"/>
                  </a:cxn>
                  <a:cxn ang="0">
                    <a:pos x="95" y="31"/>
                  </a:cxn>
                  <a:cxn ang="0">
                    <a:pos x="88" y="17"/>
                  </a:cxn>
                  <a:cxn ang="0">
                    <a:pos x="88" y="7"/>
                  </a:cxn>
                  <a:cxn ang="0">
                    <a:pos x="85" y="0"/>
                  </a:cxn>
                  <a:cxn ang="0">
                    <a:pos x="81" y="0"/>
                  </a:cxn>
                  <a:cxn ang="0">
                    <a:pos x="74" y="3"/>
                  </a:cxn>
                  <a:cxn ang="0">
                    <a:pos x="67" y="14"/>
                  </a:cxn>
                  <a:cxn ang="0">
                    <a:pos x="67" y="21"/>
                  </a:cxn>
                  <a:cxn ang="0">
                    <a:pos x="67" y="28"/>
                  </a:cxn>
                  <a:cxn ang="0">
                    <a:pos x="74" y="31"/>
                  </a:cxn>
                  <a:cxn ang="0">
                    <a:pos x="67" y="38"/>
                  </a:cxn>
                  <a:cxn ang="0">
                    <a:pos x="64" y="45"/>
                  </a:cxn>
                  <a:cxn ang="0">
                    <a:pos x="57" y="49"/>
                  </a:cxn>
                  <a:cxn ang="0">
                    <a:pos x="57" y="38"/>
                  </a:cxn>
                  <a:cxn ang="0">
                    <a:pos x="53" y="28"/>
                  </a:cxn>
                  <a:cxn ang="0">
                    <a:pos x="46" y="24"/>
                  </a:cxn>
                  <a:cxn ang="0">
                    <a:pos x="39" y="28"/>
                  </a:cxn>
                  <a:cxn ang="0">
                    <a:pos x="32" y="24"/>
                  </a:cxn>
                  <a:cxn ang="0">
                    <a:pos x="32" y="21"/>
                  </a:cxn>
                  <a:cxn ang="0">
                    <a:pos x="25" y="17"/>
                  </a:cxn>
                  <a:cxn ang="0">
                    <a:pos x="14" y="17"/>
                  </a:cxn>
                  <a:cxn ang="0">
                    <a:pos x="11" y="24"/>
                  </a:cxn>
                  <a:cxn ang="0">
                    <a:pos x="7" y="35"/>
                  </a:cxn>
                  <a:cxn ang="0">
                    <a:pos x="7" y="35"/>
                  </a:cxn>
                  <a:cxn ang="0">
                    <a:pos x="7" y="45"/>
                  </a:cxn>
                  <a:cxn ang="0">
                    <a:pos x="4" y="49"/>
                  </a:cxn>
                  <a:cxn ang="0">
                    <a:pos x="0" y="56"/>
                  </a:cxn>
                  <a:cxn ang="0">
                    <a:pos x="0" y="63"/>
                  </a:cxn>
                </a:cxnLst>
                <a:rect l="0" t="0" r="r" b="b"/>
                <a:pathLst>
                  <a:path w="120" h="95">
                    <a:moveTo>
                      <a:pt x="7" y="70"/>
                    </a:moveTo>
                    <a:lnTo>
                      <a:pt x="7" y="70"/>
                    </a:lnTo>
                    <a:lnTo>
                      <a:pt x="11" y="74"/>
                    </a:lnTo>
                    <a:lnTo>
                      <a:pt x="14" y="74"/>
                    </a:lnTo>
                    <a:lnTo>
                      <a:pt x="22" y="77"/>
                    </a:lnTo>
                    <a:lnTo>
                      <a:pt x="25" y="74"/>
                    </a:lnTo>
                    <a:lnTo>
                      <a:pt x="25" y="74"/>
                    </a:lnTo>
                    <a:lnTo>
                      <a:pt x="29" y="70"/>
                    </a:lnTo>
                    <a:lnTo>
                      <a:pt x="32" y="67"/>
                    </a:lnTo>
                    <a:lnTo>
                      <a:pt x="32" y="67"/>
                    </a:lnTo>
                    <a:lnTo>
                      <a:pt x="36" y="70"/>
                    </a:lnTo>
                    <a:lnTo>
                      <a:pt x="39" y="70"/>
                    </a:lnTo>
                    <a:lnTo>
                      <a:pt x="46" y="70"/>
                    </a:lnTo>
                    <a:lnTo>
                      <a:pt x="50" y="70"/>
                    </a:lnTo>
                    <a:lnTo>
                      <a:pt x="50" y="67"/>
                    </a:lnTo>
                    <a:lnTo>
                      <a:pt x="53" y="67"/>
                    </a:lnTo>
                    <a:lnTo>
                      <a:pt x="57" y="67"/>
                    </a:lnTo>
                    <a:lnTo>
                      <a:pt x="60" y="67"/>
                    </a:lnTo>
                    <a:lnTo>
                      <a:pt x="64" y="67"/>
                    </a:lnTo>
                    <a:lnTo>
                      <a:pt x="60" y="70"/>
                    </a:lnTo>
                    <a:lnTo>
                      <a:pt x="60" y="74"/>
                    </a:lnTo>
                    <a:lnTo>
                      <a:pt x="57" y="74"/>
                    </a:lnTo>
                    <a:lnTo>
                      <a:pt x="50" y="77"/>
                    </a:lnTo>
                    <a:lnTo>
                      <a:pt x="43" y="81"/>
                    </a:lnTo>
                    <a:lnTo>
                      <a:pt x="36" y="84"/>
                    </a:lnTo>
                    <a:lnTo>
                      <a:pt x="29" y="88"/>
                    </a:lnTo>
                    <a:lnTo>
                      <a:pt x="29" y="91"/>
                    </a:lnTo>
                    <a:lnTo>
                      <a:pt x="29" y="91"/>
                    </a:lnTo>
                    <a:lnTo>
                      <a:pt x="32" y="91"/>
                    </a:lnTo>
                    <a:lnTo>
                      <a:pt x="39" y="95"/>
                    </a:lnTo>
                    <a:lnTo>
                      <a:pt x="50" y="95"/>
                    </a:lnTo>
                    <a:lnTo>
                      <a:pt x="57" y="91"/>
                    </a:lnTo>
                    <a:lnTo>
                      <a:pt x="64" y="84"/>
                    </a:lnTo>
                    <a:lnTo>
                      <a:pt x="71" y="81"/>
                    </a:lnTo>
                    <a:lnTo>
                      <a:pt x="78" y="77"/>
                    </a:lnTo>
                    <a:lnTo>
                      <a:pt x="78" y="77"/>
                    </a:lnTo>
                    <a:lnTo>
                      <a:pt x="78" y="74"/>
                    </a:lnTo>
                    <a:lnTo>
                      <a:pt x="81" y="74"/>
                    </a:lnTo>
                    <a:lnTo>
                      <a:pt x="85" y="74"/>
                    </a:lnTo>
                    <a:lnTo>
                      <a:pt x="85" y="77"/>
                    </a:lnTo>
                    <a:lnTo>
                      <a:pt x="88" y="77"/>
                    </a:lnTo>
                    <a:lnTo>
                      <a:pt x="88" y="77"/>
                    </a:lnTo>
                    <a:lnTo>
                      <a:pt x="92" y="77"/>
                    </a:lnTo>
                    <a:lnTo>
                      <a:pt x="95" y="74"/>
                    </a:lnTo>
                    <a:lnTo>
                      <a:pt x="99" y="74"/>
                    </a:lnTo>
                    <a:lnTo>
                      <a:pt x="99" y="74"/>
                    </a:lnTo>
                    <a:lnTo>
                      <a:pt x="106" y="77"/>
                    </a:lnTo>
                    <a:lnTo>
                      <a:pt x="110" y="74"/>
                    </a:lnTo>
                    <a:lnTo>
                      <a:pt x="113" y="70"/>
                    </a:lnTo>
                    <a:lnTo>
                      <a:pt x="113" y="70"/>
                    </a:lnTo>
                    <a:lnTo>
                      <a:pt x="117" y="63"/>
                    </a:lnTo>
                    <a:lnTo>
                      <a:pt x="117" y="60"/>
                    </a:lnTo>
                    <a:lnTo>
                      <a:pt x="120" y="52"/>
                    </a:lnTo>
                    <a:lnTo>
                      <a:pt x="120" y="45"/>
                    </a:lnTo>
                    <a:lnTo>
                      <a:pt x="120" y="42"/>
                    </a:lnTo>
                    <a:lnTo>
                      <a:pt x="117" y="35"/>
                    </a:lnTo>
                    <a:lnTo>
                      <a:pt x="113" y="35"/>
                    </a:lnTo>
                    <a:lnTo>
                      <a:pt x="113" y="35"/>
                    </a:lnTo>
                    <a:lnTo>
                      <a:pt x="110" y="35"/>
                    </a:lnTo>
                    <a:lnTo>
                      <a:pt x="106" y="38"/>
                    </a:lnTo>
                    <a:lnTo>
                      <a:pt x="103" y="38"/>
                    </a:lnTo>
                    <a:lnTo>
                      <a:pt x="99" y="38"/>
                    </a:lnTo>
                    <a:lnTo>
                      <a:pt x="95" y="31"/>
                    </a:lnTo>
                    <a:lnTo>
                      <a:pt x="95" y="31"/>
                    </a:lnTo>
                    <a:lnTo>
                      <a:pt x="92" y="24"/>
                    </a:lnTo>
                    <a:lnTo>
                      <a:pt x="88" y="17"/>
                    </a:lnTo>
                    <a:lnTo>
                      <a:pt x="88" y="10"/>
                    </a:lnTo>
                    <a:lnTo>
                      <a:pt x="88" y="7"/>
                    </a:lnTo>
                    <a:lnTo>
                      <a:pt x="85" y="0"/>
                    </a:lnTo>
                    <a:lnTo>
                      <a:pt x="85" y="0"/>
                    </a:lnTo>
                    <a:lnTo>
                      <a:pt x="85" y="0"/>
                    </a:lnTo>
                    <a:lnTo>
                      <a:pt x="81" y="0"/>
                    </a:lnTo>
                    <a:lnTo>
                      <a:pt x="78" y="0"/>
                    </a:lnTo>
                    <a:lnTo>
                      <a:pt x="74" y="3"/>
                    </a:lnTo>
                    <a:lnTo>
                      <a:pt x="71" y="7"/>
                    </a:lnTo>
                    <a:lnTo>
                      <a:pt x="67" y="14"/>
                    </a:lnTo>
                    <a:lnTo>
                      <a:pt x="67" y="21"/>
                    </a:lnTo>
                    <a:lnTo>
                      <a:pt x="67" y="21"/>
                    </a:lnTo>
                    <a:lnTo>
                      <a:pt x="67" y="24"/>
                    </a:lnTo>
                    <a:lnTo>
                      <a:pt x="67" y="28"/>
                    </a:lnTo>
                    <a:lnTo>
                      <a:pt x="74" y="28"/>
                    </a:lnTo>
                    <a:lnTo>
                      <a:pt x="74" y="31"/>
                    </a:lnTo>
                    <a:lnTo>
                      <a:pt x="71" y="35"/>
                    </a:lnTo>
                    <a:lnTo>
                      <a:pt x="67" y="38"/>
                    </a:lnTo>
                    <a:lnTo>
                      <a:pt x="67" y="42"/>
                    </a:lnTo>
                    <a:lnTo>
                      <a:pt x="64" y="45"/>
                    </a:lnTo>
                    <a:lnTo>
                      <a:pt x="60" y="49"/>
                    </a:lnTo>
                    <a:lnTo>
                      <a:pt x="57" y="49"/>
                    </a:lnTo>
                    <a:lnTo>
                      <a:pt x="57" y="45"/>
                    </a:lnTo>
                    <a:lnTo>
                      <a:pt x="57" y="38"/>
                    </a:lnTo>
                    <a:lnTo>
                      <a:pt x="57" y="35"/>
                    </a:lnTo>
                    <a:lnTo>
                      <a:pt x="53" y="28"/>
                    </a:lnTo>
                    <a:lnTo>
                      <a:pt x="50" y="24"/>
                    </a:lnTo>
                    <a:lnTo>
                      <a:pt x="46" y="24"/>
                    </a:lnTo>
                    <a:lnTo>
                      <a:pt x="43" y="24"/>
                    </a:lnTo>
                    <a:lnTo>
                      <a:pt x="39" y="28"/>
                    </a:lnTo>
                    <a:lnTo>
                      <a:pt x="36" y="28"/>
                    </a:lnTo>
                    <a:lnTo>
                      <a:pt x="32" y="24"/>
                    </a:lnTo>
                    <a:lnTo>
                      <a:pt x="32" y="21"/>
                    </a:lnTo>
                    <a:lnTo>
                      <a:pt x="32" y="21"/>
                    </a:lnTo>
                    <a:lnTo>
                      <a:pt x="29" y="17"/>
                    </a:lnTo>
                    <a:lnTo>
                      <a:pt x="25" y="17"/>
                    </a:lnTo>
                    <a:lnTo>
                      <a:pt x="22" y="17"/>
                    </a:lnTo>
                    <a:lnTo>
                      <a:pt x="14" y="17"/>
                    </a:lnTo>
                    <a:lnTo>
                      <a:pt x="11" y="21"/>
                    </a:lnTo>
                    <a:lnTo>
                      <a:pt x="11" y="24"/>
                    </a:lnTo>
                    <a:lnTo>
                      <a:pt x="11" y="35"/>
                    </a:lnTo>
                    <a:lnTo>
                      <a:pt x="7" y="35"/>
                    </a:lnTo>
                    <a:lnTo>
                      <a:pt x="7" y="35"/>
                    </a:lnTo>
                    <a:lnTo>
                      <a:pt x="7" y="35"/>
                    </a:lnTo>
                    <a:lnTo>
                      <a:pt x="7" y="38"/>
                    </a:lnTo>
                    <a:lnTo>
                      <a:pt x="7" y="45"/>
                    </a:lnTo>
                    <a:lnTo>
                      <a:pt x="7" y="49"/>
                    </a:lnTo>
                    <a:lnTo>
                      <a:pt x="4" y="49"/>
                    </a:lnTo>
                    <a:lnTo>
                      <a:pt x="0" y="52"/>
                    </a:lnTo>
                    <a:lnTo>
                      <a:pt x="0" y="56"/>
                    </a:lnTo>
                    <a:lnTo>
                      <a:pt x="0" y="60"/>
                    </a:lnTo>
                    <a:lnTo>
                      <a:pt x="0" y="63"/>
                    </a:lnTo>
                    <a:lnTo>
                      <a:pt x="7" y="7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32" name="Freeform 360"/>
              <p:cNvSpPr>
                <a:spLocks/>
              </p:cNvSpPr>
              <p:nvPr userDrawn="1"/>
            </p:nvSpPr>
            <p:spPr bwMode="gray">
              <a:xfrm>
                <a:off x="1023" y="-2797"/>
                <a:ext cx="21" cy="53"/>
              </a:xfrm>
              <a:custGeom>
                <a:avLst/>
                <a:gdLst/>
                <a:ahLst/>
                <a:cxnLst>
                  <a:cxn ang="0">
                    <a:pos x="17" y="38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7" y="7"/>
                  </a:cxn>
                  <a:cxn ang="0">
                    <a:pos x="7" y="3"/>
                  </a:cxn>
                  <a:cxn ang="0">
                    <a:pos x="7" y="3"/>
                  </a:cxn>
                  <a:cxn ang="0">
                    <a:pos x="3" y="0"/>
                  </a:cxn>
                  <a:cxn ang="0">
                    <a:pos x="3" y="3"/>
                  </a:cxn>
                  <a:cxn ang="0">
                    <a:pos x="0" y="7"/>
                  </a:cxn>
                  <a:cxn ang="0">
                    <a:pos x="0" y="14"/>
                  </a:cxn>
                  <a:cxn ang="0">
                    <a:pos x="0" y="24"/>
                  </a:cxn>
                  <a:cxn ang="0">
                    <a:pos x="0" y="28"/>
                  </a:cxn>
                  <a:cxn ang="0">
                    <a:pos x="0" y="31"/>
                  </a:cxn>
                  <a:cxn ang="0">
                    <a:pos x="3" y="38"/>
                  </a:cxn>
                  <a:cxn ang="0">
                    <a:pos x="3" y="42"/>
                  </a:cxn>
                  <a:cxn ang="0">
                    <a:pos x="10" y="49"/>
                  </a:cxn>
                  <a:cxn ang="0">
                    <a:pos x="17" y="53"/>
                  </a:cxn>
                  <a:cxn ang="0">
                    <a:pos x="17" y="53"/>
                  </a:cxn>
                  <a:cxn ang="0">
                    <a:pos x="17" y="53"/>
                  </a:cxn>
                  <a:cxn ang="0">
                    <a:pos x="21" y="49"/>
                  </a:cxn>
                  <a:cxn ang="0">
                    <a:pos x="21" y="49"/>
                  </a:cxn>
                  <a:cxn ang="0">
                    <a:pos x="21" y="42"/>
                  </a:cxn>
                  <a:cxn ang="0">
                    <a:pos x="17" y="38"/>
                  </a:cxn>
                </a:cxnLst>
                <a:rect l="0" t="0" r="r" b="b"/>
                <a:pathLst>
                  <a:path w="21" h="53">
                    <a:moveTo>
                      <a:pt x="17" y="38"/>
                    </a:moveTo>
                    <a:lnTo>
                      <a:pt x="10" y="10"/>
                    </a:lnTo>
                    <a:lnTo>
                      <a:pt x="10" y="10"/>
                    </a:lnTo>
                    <a:lnTo>
                      <a:pt x="7" y="7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7"/>
                    </a:lnTo>
                    <a:lnTo>
                      <a:pt x="0" y="14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0" y="31"/>
                    </a:lnTo>
                    <a:lnTo>
                      <a:pt x="3" y="38"/>
                    </a:lnTo>
                    <a:lnTo>
                      <a:pt x="3" y="42"/>
                    </a:lnTo>
                    <a:lnTo>
                      <a:pt x="10" y="49"/>
                    </a:lnTo>
                    <a:lnTo>
                      <a:pt x="17" y="53"/>
                    </a:lnTo>
                    <a:lnTo>
                      <a:pt x="17" y="53"/>
                    </a:lnTo>
                    <a:lnTo>
                      <a:pt x="17" y="53"/>
                    </a:lnTo>
                    <a:lnTo>
                      <a:pt x="21" y="49"/>
                    </a:lnTo>
                    <a:lnTo>
                      <a:pt x="21" y="49"/>
                    </a:lnTo>
                    <a:lnTo>
                      <a:pt x="21" y="42"/>
                    </a:lnTo>
                    <a:lnTo>
                      <a:pt x="17" y="38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33" name="Freeform 361"/>
              <p:cNvSpPr>
                <a:spLocks/>
              </p:cNvSpPr>
              <p:nvPr userDrawn="1"/>
            </p:nvSpPr>
            <p:spPr bwMode="gray">
              <a:xfrm>
                <a:off x="970" y="-2723"/>
                <a:ext cx="77" cy="95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7" y="35"/>
                  </a:cxn>
                  <a:cxn ang="0">
                    <a:pos x="14" y="53"/>
                  </a:cxn>
                  <a:cxn ang="0">
                    <a:pos x="21" y="53"/>
                  </a:cxn>
                  <a:cxn ang="0">
                    <a:pos x="31" y="56"/>
                  </a:cxn>
                  <a:cxn ang="0">
                    <a:pos x="39" y="60"/>
                  </a:cxn>
                  <a:cxn ang="0">
                    <a:pos x="39" y="77"/>
                  </a:cxn>
                  <a:cxn ang="0">
                    <a:pos x="49" y="91"/>
                  </a:cxn>
                  <a:cxn ang="0">
                    <a:pos x="63" y="95"/>
                  </a:cxn>
                  <a:cxn ang="0">
                    <a:pos x="77" y="88"/>
                  </a:cxn>
                  <a:cxn ang="0">
                    <a:pos x="77" y="88"/>
                  </a:cxn>
                  <a:cxn ang="0">
                    <a:pos x="70" y="88"/>
                  </a:cxn>
                  <a:cxn ang="0">
                    <a:pos x="67" y="91"/>
                  </a:cxn>
                  <a:cxn ang="0">
                    <a:pos x="67" y="91"/>
                  </a:cxn>
                  <a:cxn ang="0">
                    <a:pos x="67" y="77"/>
                  </a:cxn>
                  <a:cxn ang="0">
                    <a:pos x="63" y="56"/>
                  </a:cxn>
                  <a:cxn ang="0">
                    <a:pos x="60" y="45"/>
                  </a:cxn>
                  <a:cxn ang="0">
                    <a:pos x="63" y="35"/>
                  </a:cxn>
                  <a:cxn ang="0">
                    <a:pos x="70" y="24"/>
                  </a:cxn>
                  <a:cxn ang="0">
                    <a:pos x="70" y="10"/>
                  </a:cxn>
                  <a:cxn ang="0">
                    <a:pos x="63" y="3"/>
                  </a:cxn>
                  <a:cxn ang="0">
                    <a:pos x="56" y="3"/>
                  </a:cxn>
                  <a:cxn ang="0">
                    <a:pos x="46" y="0"/>
                  </a:cxn>
                  <a:cxn ang="0">
                    <a:pos x="39" y="0"/>
                  </a:cxn>
                  <a:cxn ang="0">
                    <a:pos x="39" y="10"/>
                  </a:cxn>
                  <a:cxn ang="0">
                    <a:pos x="42" y="24"/>
                  </a:cxn>
                  <a:cxn ang="0">
                    <a:pos x="46" y="35"/>
                  </a:cxn>
                  <a:cxn ang="0">
                    <a:pos x="42" y="42"/>
                  </a:cxn>
                  <a:cxn ang="0">
                    <a:pos x="31" y="35"/>
                  </a:cxn>
                  <a:cxn ang="0">
                    <a:pos x="17" y="21"/>
                  </a:cxn>
                  <a:cxn ang="0">
                    <a:pos x="14" y="10"/>
                  </a:cxn>
                  <a:cxn ang="0">
                    <a:pos x="10" y="7"/>
                  </a:cxn>
                  <a:cxn ang="0">
                    <a:pos x="3" y="7"/>
                  </a:cxn>
                  <a:cxn ang="0">
                    <a:pos x="0" y="10"/>
                  </a:cxn>
                  <a:cxn ang="0">
                    <a:pos x="0" y="21"/>
                  </a:cxn>
                </a:cxnLst>
                <a:rect l="0" t="0" r="r" b="b"/>
                <a:pathLst>
                  <a:path w="77" h="95">
                    <a:moveTo>
                      <a:pt x="0" y="21"/>
                    </a:moveTo>
                    <a:lnTo>
                      <a:pt x="0" y="24"/>
                    </a:lnTo>
                    <a:lnTo>
                      <a:pt x="3" y="28"/>
                    </a:lnTo>
                    <a:lnTo>
                      <a:pt x="7" y="35"/>
                    </a:lnTo>
                    <a:lnTo>
                      <a:pt x="14" y="45"/>
                    </a:lnTo>
                    <a:lnTo>
                      <a:pt x="14" y="53"/>
                    </a:lnTo>
                    <a:lnTo>
                      <a:pt x="17" y="53"/>
                    </a:lnTo>
                    <a:lnTo>
                      <a:pt x="21" y="53"/>
                    </a:lnTo>
                    <a:lnTo>
                      <a:pt x="24" y="53"/>
                    </a:lnTo>
                    <a:lnTo>
                      <a:pt x="31" y="56"/>
                    </a:lnTo>
                    <a:lnTo>
                      <a:pt x="35" y="56"/>
                    </a:lnTo>
                    <a:lnTo>
                      <a:pt x="39" y="60"/>
                    </a:lnTo>
                    <a:lnTo>
                      <a:pt x="39" y="67"/>
                    </a:lnTo>
                    <a:lnTo>
                      <a:pt x="39" y="77"/>
                    </a:lnTo>
                    <a:lnTo>
                      <a:pt x="42" y="84"/>
                    </a:lnTo>
                    <a:lnTo>
                      <a:pt x="49" y="91"/>
                    </a:lnTo>
                    <a:lnTo>
                      <a:pt x="56" y="95"/>
                    </a:lnTo>
                    <a:lnTo>
                      <a:pt x="63" y="95"/>
                    </a:lnTo>
                    <a:lnTo>
                      <a:pt x="70" y="91"/>
                    </a:lnTo>
                    <a:lnTo>
                      <a:pt x="77" y="88"/>
                    </a:lnTo>
                    <a:lnTo>
                      <a:pt x="77" y="88"/>
                    </a:lnTo>
                    <a:lnTo>
                      <a:pt x="77" y="88"/>
                    </a:lnTo>
                    <a:lnTo>
                      <a:pt x="74" y="88"/>
                    </a:lnTo>
                    <a:lnTo>
                      <a:pt x="70" y="88"/>
                    </a:lnTo>
                    <a:lnTo>
                      <a:pt x="70" y="91"/>
                    </a:lnTo>
                    <a:lnTo>
                      <a:pt x="67" y="91"/>
                    </a:lnTo>
                    <a:lnTo>
                      <a:pt x="67" y="91"/>
                    </a:lnTo>
                    <a:lnTo>
                      <a:pt x="67" y="91"/>
                    </a:lnTo>
                    <a:lnTo>
                      <a:pt x="67" y="84"/>
                    </a:lnTo>
                    <a:lnTo>
                      <a:pt x="67" y="77"/>
                    </a:lnTo>
                    <a:lnTo>
                      <a:pt x="63" y="67"/>
                    </a:lnTo>
                    <a:lnTo>
                      <a:pt x="63" y="56"/>
                    </a:lnTo>
                    <a:lnTo>
                      <a:pt x="60" y="45"/>
                    </a:lnTo>
                    <a:lnTo>
                      <a:pt x="60" y="45"/>
                    </a:lnTo>
                    <a:lnTo>
                      <a:pt x="63" y="42"/>
                    </a:lnTo>
                    <a:lnTo>
                      <a:pt x="63" y="35"/>
                    </a:lnTo>
                    <a:lnTo>
                      <a:pt x="67" y="31"/>
                    </a:lnTo>
                    <a:lnTo>
                      <a:pt x="70" y="24"/>
                    </a:lnTo>
                    <a:lnTo>
                      <a:pt x="70" y="17"/>
                    </a:lnTo>
                    <a:lnTo>
                      <a:pt x="70" y="10"/>
                    </a:lnTo>
                    <a:lnTo>
                      <a:pt x="67" y="7"/>
                    </a:lnTo>
                    <a:lnTo>
                      <a:pt x="63" y="3"/>
                    </a:lnTo>
                    <a:lnTo>
                      <a:pt x="60" y="3"/>
                    </a:lnTo>
                    <a:lnTo>
                      <a:pt x="56" y="3"/>
                    </a:lnTo>
                    <a:lnTo>
                      <a:pt x="53" y="0"/>
                    </a:lnTo>
                    <a:lnTo>
                      <a:pt x="46" y="0"/>
                    </a:lnTo>
                    <a:lnTo>
                      <a:pt x="42" y="0"/>
                    </a:lnTo>
                    <a:lnTo>
                      <a:pt x="39" y="0"/>
                    </a:lnTo>
                    <a:lnTo>
                      <a:pt x="35" y="7"/>
                    </a:lnTo>
                    <a:lnTo>
                      <a:pt x="39" y="10"/>
                    </a:lnTo>
                    <a:lnTo>
                      <a:pt x="39" y="17"/>
                    </a:lnTo>
                    <a:lnTo>
                      <a:pt x="42" y="24"/>
                    </a:lnTo>
                    <a:lnTo>
                      <a:pt x="42" y="31"/>
                    </a:lnTo>
                    <a:lnTo>
                      <a:pt x="46" y="35"/>
                    </a:lnTo>
                    <a:lnTo>
                      <a:pt x="46" y="38"/>
                    </a:lnTo>
                    <a:lnTo>
                      <a:pt x="42" y="42"/>
                    </a:lnTo>
                    <a:lnTo>
                      <a:pt x="39" y="38"/>
                    </a:lnTo>
                    <a:lnTo>
                      <a:pt x="31" y="35"/>
                    </a:lnTo>
                    <a:lnTo>
                      <a:pt x="21" y="28"/>
                    </a:lnTo>
                    <a:lnTo>
                      <a:pt x="17" y="2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0" y="7"/>
                    </a:lnTo>
                    <a:lnTo>
                      <a:pt x="7" y="7"/>
                    </a:lnTo>
                    <a:lnTo>
                      <a:pt x="3" y="7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0" y="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34" name="Freeform 362"/>
              <p:cNvSpPr>
                <a:spLocks/>
              </p:cNvSpPr>
              <p:nvPr userDrawn="1"/>
            </p:nvSpPr>
            <p:spPr bwMode="gray">
              <a:xfrm>
                <a:off x="1051" y="-2663"/>
                <a:ext cx="42" cy="49"/>
              </a:xfrm>
              <a:custGeom>
                <a:avLst/>
                <a:gdLst/>
                <a:ahLst/>
                <a:cxnLst>
                  <a:cxn ang="0">
                    <a:pos x="24" y="49"/>
                  </a:cxn>
                  <a:cxn ang="0">
                    <a:pos x="24" y="49"/>
                  </a:cxn>
                  <a:cxn ang="0">
                    <a:pos x="31" y="45"/>
                  </a:cxn>
                  <a:cxn ang="0">
                    <a:pos x="35" y="45"/>
                  </a:cxn>
                  <a:cxn ang="0">
                    <a:pos x="39" y="38"/>
                  </a:cxn>
                  <a:cxn ang="0">
                    <a:pos x="42" y="38"/>
                  </a:cxn>
                  <a:cxn ang="0">
                    <a:pos x="42" y="35"/>
                  </a:cxn>
                  <a:cxn ang="0">
                    <a:pos x="42" y="28"/>
                  </a:cxn>
                  <a:cxn ang="0">
                    <a:pos x="42" y="21"/>
                  </a:cxn>
                  <a:cxn ang="0">
                    <a:pos x="39" y="14"/>
                  </a:cxn>
                  <a:cxn ang="0">
                    <a:pos x="39" y="14"/>
                  </a:cxn>
                  <a:cxn ang="0">
                    <a:pos x="35" y="10"/>
                  </a:cxn>
                  <a:cxn ang="0">
                    <a:pos x="31" y="7"/>
                  </a:cxn>
                  <a:cxn ang="0">
                    <a:pos x="24" y="3"/>
                  </a:cxn>
                  <a:cxn ang="0">
                    <a:pos x="17" y="0"/>
                  </a:cxn>
                  <a:cxn ang="0">
                    <a:pos x="10" y="3"/>
                  </a:cxn>
                  <a:cxn ang="0">
                    <a:pos x="10" y="3"/>
                  </a:cxn>
                  <a:cxn ang="0">
                    <a:pos x="7" y="3"/>
                  </a:cxn>
                  <a:cxn ang="0">
                    <a:pos x="7" y="3"/>
                  </a:cxn>
                  <a:cxn ang="0">
                    <a:pos x="3" y="0"/>
                  </a:cxn>
                  <a:cxn ang="0">
                    <a:pos x="3" y="3"/>
                  </a:cxn>
                  <a:cxn ang="0">
                    <a:pos x="0" y="3"/>
                  </a:cxn>
                  <a:cxn ang="0">
                    <a:pos x="0" y="7"/>
                  </a:cxn>
                  <a:cxn ang="0">
                    <a:pos x="3" y="14"/>
                  </a:cxn>
                  <a:cxn ang="0">
                    <a:pos x="3" y="17"/>
                  </a:cxn>
                  <a:cxn ang="0">
                    <a:pos x="3" y="21"/>
                  </a:cxn>
                  <a:cxn ang="0">
                    <a:pos x="3" y="28"/>
                  </a:cxn>
                  <a:cxn ang="0">
                    <a:pos x="0" y="35"/>
                  </a:cxn>
                  <a:cxn ang="0">
                    <a:pos x="0" y="42"/>
                  </a:cxn>
                  <a:cxn ang="0">
                    <a:pos x="14" y="38"/>
                  </a:cxn>
                  <a:cxn ang="0">
                    <a:pos x="24" y="49"/>
                  </a:cxn>
                </a:cxnLst>
                <a:rect l="0" t="0" r="r" b="b"/>
                <a:pathLst>
                  <a:path w="42" h="49">
                    <a:moveTo>
                      <a:pt x="24" y="49"/>
                    </a:moveTo>
                    <a:lnTo>
                      <a:pt x="24" y="49"/>
                    </a:lnTo>
                    <a:lnTo>
                      <a:pt x="31" y="45"/>
                    </a:lnTo>
                    <a:lnTo>
                      <a:pt x="35" y="45"/>
                    </a:lnTo>
                    <a:lnTo>
                      <a:pt x="39" y="38"/>
                    </a:lnTo>
                    <a:lnTo>
                      <a:pt x="42" y="38"/>
                    </a:lnTo>
                    <a:lnTo>
                      <a:pt x="42" y="35"/>
                    </a:lnTo>
                    <a:lnTo>
                      <a:pt x="42" y="28"/>
                    </a:lnTo>
                    <a:lnTo>
                      <a:pt x="42" y="21"/>
                    </a:lnTo>
                    <a:lnTo>
                      <a:pt x="39" y="14"/>
                    </a:lnTo>
                    <a:lnTo>
                      <a:pt x="39" y="14"/>
                    </a:lnTo>
                    <a:lnTo>
                      <a:pt x="35" y="10"/>
                    </a:lnTo>
                    <a:lnTo>
                      <a:pt x="31" y="7"/>
                    </a:lnTo>
                    <a:lnTo>
                      <a:pt x="24" y="3"/>
                    </a:lnTo>
                    <a:lnTo>
                      <a:pt x="17" y="0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3" y="14"/>
                    </a:lnTo>
                    <a:lnTo>
                      <a:pt x="3" y="17"/>
                    </a:lnTo>
                    <a:lnTo>
                      <a:pt x="3" y="21"/>
                    </a:lnTo>
                    <a:lnTo>
                      <a:pt x="3" y="28"/>
                    </a:lnTo>
                    <a:lnTo>
                      <a:pt x="0" y="35"/>
                    </a:lnTo>
                    <a:lnTo>
                      <a:pt x="0" y="42"/>
                    </a:lnTo>
                    <a:lnTo>
                      <a:pt x="14" y="38"/>
                    </a:lnTo>
                    <a:lnTo>
                      <a:pt x="24" y="49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35" name="Freeform 363"/>
              <p:cNvSpPr>
                <a:spLocks/>
              </p:cNvSpPr>
              <p:nvPr userDrawn="1"/>
            </p:nvSpPr>
            <p:spPr bwMode="gray">
              <a:xfrm>
                <a:off x="1104" y="-2681"/>
                <a:ext cx="176" cy="102"/>
              </a:xfrm>
              <a:custGeom>
                <a:avLst/>
                <a:gdLst/>
                <a:ahLst/>
                <a:cxnLst>
                  <a:cxn ang="0">
                    <a:pos x="28" y="28"/>
                  </a:cxn>
                  <a:cxn ang="0">
                    <a:pos x="31" y="25"/>
                  </a:cxn>
                  <a:cxn ang="0">
                    <a:pos x="35" y="28"/>
                  </a:cxn>
                  <a:cxn ang="0">
                    <a:pos x="38" y="39"/>
                  </a:cxn>
                  <a:cxn ang="0">
                    <a:pos x="45" y="74"/>
                  </a:cxn>
                  <a:cxn ang="0">
                    <a:pos x="42" y="74"/>
                  </a:cxn>
                  <a:cxn ang="0">
                    <a:pos x="38" y="81"/>
                  </a:cxn>
                  <a:cxn ang="0">
                    <a:pos x="42" y="92"/>
                  </a:cxn>
                  <a:cxn ang="0">
                    <a:pos x="52" y="92"/>
                  </a:cxn>
                  <a:cxn ang="0">
                    <a:pos x="56" y="92"/>
                  </a:cxn>
                  <a:cxn ang="0">
                    <a:pos x="63" y="88"/>
                  </a:cxn>
                  <a:cxn ang="0">
                    <a:pos x="70" y="92"/>
                  </a:cxn>
                  <a:cxn ang="0">
                    <a:pos x="74" y="95"/>
                  </a:cxn>
                  <a:cxn ang="0">
                    <a:pos x="84" y="102"/>
                  </a:cxn>
                  <a:cxn ang="0">
                    <a:pos x="102" y="102"/>
                  </a:cxn>
                  <a:cxn ang="0">
                    <a:pos x="123" y="102"/>
                  </a:cxn>
                  <a:cxn ang="0">
                    <a:pos x="123" y="99"/>
                  </a:cxn>
                  <a:cxn ang="0">
                    <a:pos x="126" y="92"/>
                  </a:cxn>
                  <a:cxn ang="0">
                    <a:pos x="130" y="92"/>
                  </a:cxn>
                  <a:cxn ang="0">
                    <a:pos x="144" y="99"/>
                  </a:cxn>
                  <a:cxn ang="0">
                    <a:pos x="151" y="99"/>
                  </a:cxn>
                  <a:cxn ang="0">
                    <a:pos x="158" y="95"/>
                  </a:cxn>
                  <a:cxn ang="0">
                    <a:pos x="162" y="88"/>
                  </a:cxn>
                  <a:cxn ang="0">
                    <a:pos x="162" y="81"/>
                  </a:cxn>
                  <a:cxn ang="0">
                    <a:pos x="169" y="77"/>
                  </a:cxn>
                  <a:cxn ang="0">
                    <a:pos x="172" y="70"/>
                  </a:cxn>
                  <a:cxn ang="0">
                    <a:pos x="172" y="67"/>
                  </a:cxn>
                  <a:cxn ang="0">
                    <a:pos x="176" y="63"/>
                  </a:cxn>
                  <a:cxn ang="0">
                    <a:pos x="169" y="56"/>
                  </a:cxn>
                  <a:cxn ang="0">
                    <a:pos x="148" y="53"/>
                  </a:cxn>
                  <a:cxn ang="0">
                    <a:pos x="141" y="49"/>
                  </a:cxn>
                  <a:cxn ang="0">
                    <a:pos x="123" y="46"/>
                  </a:cxn>
                  <a:cxn ang="0">
                    <a:pos x="116" y="49"/>
                  </a:cxn>
                  <a:cxn ang="0">
                    <a:pos x="105" y="53"/>
                  </a:cxn>
                  <a:cxn ang="0">
                    <a:pos x="95" y="53"/>
                  </a:cxn>
                  <a:cxn ang="0">
                    <a:pos x="63" y="35"/>
                  </a:cxn>
                  <a:cxn ang="0">
                    <a:pos x="60" y="28"/>
                  </a:cxn>
                  <a:cxn ang="0">
                    <a:pos x="52" y="25"/>
                  </a:cxn>
                  <a:cxn ang="0">
                    <a:pos x="49" y="25"/>
                  </a:cxn>
                  <a:cxn ang="0">
                    <a:pos x="52" y="21"/>
                  </a:cxn>
                  <a:cxn ang="0">
                    <a:pos x="52" y="18"/>
                  </a:cxn>
                  <a:cxn ang="0">
                    <a:pos x="49" y="11"/>
                  </a:cxn>
                  <a:cxn ang="0">
                    <a:pos x="42" y="11"/>
                  </a:cxn>
                  <a:cxn ang="0">
                    <a:pos x="38" y="11"/>
                  </a:cxn>
                  <a:cxn ang="0">
                    <a:pos x="35" y="14"/>
                  </a:cxn>
                  <a:cxn ang="0">
                    <a:pos x="28" y="14"/>
                  </a:cxn>
                  <a:cxn ang="0">
                    <a:pos x="28" y="7"/>
                  </a:cxn>
                  <a:cxn ang="0">
                    <a:pos x="17" y="3"/>
                  </a:cxn>
                  <a:cxn ang="0">
                    <a:pos x="10" y="3"/>
                  </a:cxn>
                  <a:cxn ang="0">
                    <a:pos x="7" y="0"/>
                  </a:cxn>
                  <a:cxn ang="0">
                    <a:pos x="0" y="0"/>
                  </a:cxn>
                  <a:cxn ang="0">
                    <a:pos x="0" y="7"/>
                  </a:cxn>
                  <a:cxn ang="0">
                    <a:pos x="3" y="25"/>
                  </a:cxn>
                  <a:cxn ang="0">
                    <a:pos x="3" y="28"/>
                  </a:cxn>
                  <a:cxn ang="0">
                    <a:pos x="7" y="35"/>
                  </a:cxn>
                  <a:cxn ang="0">
                    <a:pos x="17" y="32"/>
                  </a:cxn>
                </a:cxnLst>
                <a:rect l="0" t="0" r="r" b="b"/>
                <a:pathLst>
                  <a:path w="176" h="102">
                    <a:moveTo>
                      <a:pt x="28" y="28"/>
                    </a:moveTo>
                    <a:lnTo>
                      <a:pt x="28" y="28"/>
                    </a:lnTo>
                    <a:lnTo>
                      <a:pt x="28" y="25"/>
                    </a:lnTo>
                    <a:lnTo>
                      <a:pt x="31" y="25"/>
                    </a:lnTo>
                    <a:lnTo>
                      <a:pt x="31" y="25"/>
                    </a:lnTo>
                    <a:lnTo>
                      <a:pt x="35" y="28"/>
                    </a:lnTo>
                    <a:lnTo>
                      <a:pt x="35" y="32"/>
                    </a:lnTo>
                    <a:lnTo>
                      <a:pt x="38" y="39"/>
                    </a:lnTo>
                    <a:lnTo>
                      <a:pt x="38" y="53"/>
                    </a:lnTo>
                    <a:lnTo>
                      <a:pt x="45" y="74"/>
                    </a:lnTo>
                    <a:lnTo>
                      <a:pt x="42" y="74"/>
                    </a:lnTo>
                    <a:lnTo>
                      <a:pt x="42" y="74"/>
                    </a:lnTo>
                    <a:lnTo>
                      <a:pt x="38" y="77"/>
                    </a:lnTo>
                    <a:lnTo>
                      <a:pt x="38" y="81"/>
                    </a:lnTo>
                    <a:lnTo>
                      <a:pt x="38" y="85"/>
                    </a:lnTo>
                    <a:lnTo>
                      <a:pt x="42" y="92"/>
                    </a:lnTo>
                    <a:lnTo>
                      <a:pt x="45" y="92"/>
                    </a:lnTo>
                    <a:lnTo>
                      <a:pt x="52" y="92"/>
                    </a:lnTo>
                    <a:lnTo>
                      <a:pt x="56" y="92"/>
                    </a:lnTo>
                    <a:lnTo>
                      <a:pt x="56" y="92"/>
                    </a:lnTo>
                    <a:lnTo>
                      <a:pt x="60" y="92"/>
                    </a:lnTo>
                    <a:lnTo>
                      <a:pt x="63" y="88"/>
                    </a:lnTo>
                    <a:lnTo>
                      <a:pt x="67" y="88"/>
                    </a:lnTo>
                    <a:lnTo>
                      <a:pt x="70" y="92"/>
                    </a:lnTo>
                    <a:lnTo>
                      <a:pt x="74" y="95"/>
                    </a:lnTo>
                    <a:lnTo>
                      <a:pt x="74" y="95"/>
                    </a:lnTo>
                    <a:lnTo>
                      <a:pt x="81" y="99"/>
                    </a:lnTo>
                    <a:lnTo>
                      <a:pt x="84" y="102"/>
                    </a:lnTo>
                    <a:lnTo>
                      <a:pt x="91" y="102"/>
                    </a:lnTo>
                    <a:lnTo>
                      <a:pt x="102" y="102"/>
                    </a:lnTo>
                    <a:lnTo>
                      <a:pt x="112" y="102"/>
                    </a:lnTo>
                    <a:lnTo>
                      <a:pt x="123" y="102"/>
                    </a:lnTo>
                    <a:lnTo>
                      <a:pt x="123" y="99"/>
                    </a:lnTo>
                    <a:lnTo>
                      <a:pt x="123" y="99"/>
                    </a:lnTo>
                    <a:lnTo>
                      <a:pt x="123" y="95"/>
                    </a:lnTo>
                    <a:lnTo>
                      <a:pt x="126" y="92"/>
                    </a:lnTo>
                    <a:lnTo>
                      <a:pt x="126" y="92"/>
                    </a:lnTo>
                    <a:lnTo>
                      <a:pt x="130" y="92"/>
                    </a:lnTo>
                    <a:lnTo>
                      <a:pt x="137" y="95"/>
                    </a:lnTo>
                    <a:lnTo>
                      <a:pt x="144" y="99"/>
                    </a:lnTo>
                    <a:lnTo>
                      <a:pt x="148" y="99"/>
                    </a:lnTo>
                    <a:lnTo>
                      <a:pt x="151" y="99"/>
                    </a:lnTo>
                    <a:lnTo>
                      <a:pt x="155" y="99"/>
                    </a:lnTo>
                    <a:lnTo>
                      <a:pt x="158" y="95"/>
                    </a:lnTo>
                    <a:lnTo>
                      <a:pt x="162" y="92"/>
                    </a:lnTo>
                    <a:lnTo>
                      <a:pt x="162" y="88"/>
                    </a:lnTo>
                    <a:lnTo>
                      <a:pt x="162" y="81"/>
                    </a:lnTo>
                    <a:lnTo>
                      <a:pt x="162" y="81"/>
                    </a:lnTo>
                    <a:lnTo>
                      <a:pt x="165" y="77"/>
                    </a:lnTo>
                    <a:lnTo>
                      <a:pt x="169" y="77"/>
                    </a:lnTo>
                    <a:lnTo>
                      <a:pt x="172" y="74"/>
                    </a:lnTo>
                    <a:lnTo>
                      <a:pt x="172" y="70"/>
                    </a:lnTo>
                    <a:lnTo>
                      <a:pt x="172" y="70"/>
                    </a:lnTo>
                    <a:lnTo>
                      <a:pt x="172" y="67"/>
                    </a:lnTo>
                    <a:lnTo>
                      <a:pt x="176" y="63"/>
                    </a:lnTo>
                    <a:lnTo>
                      <a:pt x="176" y="63"/>
                    </a:lnTo>
                    <a:lnTo>
                      <a:pt x="172" y="60"/>
                    </a:lnTo>
                    <a:lnTo>
                      <a:pt x="169" y="56"/>
                    </a:lnTo>
                    <a:lnTo>
                      <a:pt x="162" y="53"/>
                    </a:lnTo>
                    <a:lnTo>
                      <a:pt x="148" y="53"/>
                    </a:lnTo>
                    <a:lnTo>
                      <a:pt x="144" y="49"/>
                    </a:lnTo>
                    <a:lnTo>
                      <a:pt x="141" y="49"/>
                    </a:lnTo>
                    <a:lnTo>
                      <a:pt x="134" y="46"/>
                    </a:lnTo>
                    <a:lnTo>
                      <a:pt x="123" y="46"/>
                    </a:lnTo>
                    <a:lnTo>
                      <a:pt x="116" y="46"/>
                    </a:lnTo>
                    <a:lnTo>
                      <a:pt x="116" y="49"/>
                    </a:lnTo>
                    <a:lnTo>
                      <a:pt x="112" y="49"/>
                    </a:lnTo>
                    <a:lnTo>
                      <a:pt x="105" y="53"/>
                    </a:lnTo>
                    <a:lnTo>
                      <a:pt x="102" y="53"/>
                    </a:lnTo>
                    <a:lnTo>
                      <a:pt x="95" y="53"/>
                    </a:lnTo>
                    <a:lnTo>
                      <a:pt x="84" y="46"/>
                    </a:lnTo>
                    <a:lnTo>
                      <a:pt x="63" y="35"/>
                    </a:lnTo>
                    <a:lnTo>
                      <a:pt x="63" y="32"/>
                    </a:lnTo>
                    <a:lnTo>
                      <a:pt x="60" y="28"/>
                    </a:lnTo>
                    <a:lnTo>
                      <a:pt x="56" y="25"/>
                    </a:lnTo>
                    <a:lnTo>
                      <a:pt x="52" y="25"/>
                    </a:lnTo>
                    <a:lnTo>
                      <a:pt x="52" y="25"/>
                    </a:lnTo>
                    <a:lnTo>
                      <a:pt x="49" y="25"/>
                    </a:lnTo>
                    <a:lnTo>
                      <a:pt x="49" y="21"/>
                    </a:lnTo>
                    <a:lnTo>
                      <a:pt x="52" y="21"/>
                    </a:lnTo>
                    <a:lnTo>
                      <a:pt x="52" y="18"/>
                    </a:lnTo>
                    <a:lnTo>
                      <a:pt x="52" y="18"/>
                    </a:lnTo>
                    <a:lnTo>
                      <a:pt x="52" y="14"/>
                    </a:lnTo>
                    <a:lnTo>
                      <a:pt x="49" y="11"/>
                    </a:lnTo>
                    <a:lnTo>
                      <a:pt x="45" y="11"/>
                    </a:lnTo>
                    <a:lnTo>
                      <a:pt x="42" y="11"/>
                    </a:lnTo>
                    <a:lnTo>
                      <a:pt x="42" y="11"/>
                    </a:lnTo>
                    <a:lnTo>
                      <a:pt x="38" y="11"/>
                    </a:lnTo>
                    <a:lnTo>
                      <a:pt x="35" y="14"/>
                    </a:lnTo>
                    <a:lnTo>
                      <a:pt x="35" y="14"/>
                    </a:lnTo>
                    <a:lnTo>
                      <a:pt x="31" y="14"/>
                    </a:lnTo>
                    <a:lnTo>
                      <a:pt x="28" y="14"/>
                    </a:lnTo>
                    <a:lnTo>
                      <a:pt x="28" y="7"/>
                    </a:lnTo>
                    <a:lnTo>
                      <a:pt x="28" y="7"/>
                    </a:lnTo>
                    <a:lnTo>
                      <a:pt x="24" y="3"/>
                    </a:lnTo>
                    <a:lnTo>
                      <a:pt x="17" y="3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0" y="14"/>
                    </a:lnTo>
                    <a:lnTo>
                      <a:pt x="3" y="25"/>
                    </a:lnTo>
                    <a:lnTo>
                      <a:pt x="3" y="28"/>
                    </a:lnTo>
                    <a:lnTo>
                      <a:pt x="3" y="28"/>
                    </a:lnTo>
                    <a:lnTo>
                      <a:pt x="3" y="32"/>
                    </a:lnTo>
                    <a:lnTo>
                      <a:pt x="7" y="35"/>
                    </a:lnTo>
                    <a:lnTo>
                      <a:pt x="14" y="35"/>
                    </a:lnTo>
                    <a:lnTo>
                      <a:pt x="17" y="32"/>
                    </a:lnTo>
                    <a:lnTo>
                      <a:pt x="28" y="28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36" name="Freeform 364"/>
              <p:cNvSpPr>
                <a:spLocks/>
              </p:cNvSpPr>
              <p:nvPr userDrawn="1"/>
            </p:nvSpPr>
            <p:spPr bwMode="gray">
              <a:xfrm>
                <a:off x="1009" y="-2896"/>
                <a:ext cx="91" cy="109"/>
              </a:xfrm>
              <a:custGeom>
                <a:avLst/>
                <a:gdLst/>
                <a:ahLst/>
                <a:cxnLst>
                  <a:cxn ang="0">
                    <a:pos x="21" y="35"/>
                  </a:cxn>
                  <a:cxn ang="0">
                    <a:pos x="28" y="42"/>
                  </a:cxn>
                  <a:cxn ang="0">
                    <a:pos x="28" y="46"/>
                  </a:cxn>
                  <a:cxn ang="0">
                    <a:pos x="49" y="71"/>
                  </a:cxn>
                  <a:cxn ang="0">
                    <a:pos x="59" y="78"/>
                  </a:cxn>
                  <a:cxn ang="0">
                    <a:pos x="66" y="81"/>
                  </a:cxn>
                  <a:cxn ang="0">
                    <a:pos x="73" y="81"/>
                  </a:cxn>
                  <a:cxn ang="0">
                    <a:pos x="77" y="92"/>
                  </a:cxn>
                  <a:cxn ang="0">
                    <a:pos x="81" y="99"/>
                  </a:cxn>
                  <a:cxn ang="0">
                    <a:pos x="81" y="106"/>
                  </a:cxn>
                  <a:cxn ang="0">
                    <a:pos x="84" y="106"/>
                  </a:cxn>
                  <a:cxn ang="0">
                    <a:pos x="88" y="99"/>
                  </a:cxn>
                  <a:cxn ang="0">
                    <a:pos x="91" y="95"/>
                  </a:cxn>
                  <a:cxn ang="0">
                    <a:pos x="84" y="78"/>
                  </a:cxn>
                  <a:cxn ang="0">
                    <a:pos x="88" y="63"/>
                  </a:cxn>
                  <a:cxn ang="0">
                    <a:pos x="91" y="49"/>
                  </a:cxn>
                  <a:cxn ang="0">
                    <a:pos x="91" y="39"/>
                  </a:cxn>
                  <a:cxn ang="0">
                    <a:pos x="88" y="28"/>
                  </a:cxn>
                  <a:cxn ang="0">
                    <a:pos x="84" y="28"/>
                  </a:cxn>
                  <a:cxn ang="0">
                    <a:pos x="81" y="32"/>
                  </a:cxn>
                  <a:cxn ang="0">
                    <a:pos x="77" y="35"/>
                  </a:cxn>
                  <a:cxn ang="0">
                    <a:pos x="70" y="49"/>
                  </a:cxn>
                  <a:cxn ang="0">
                    <a:pos x="66" y="46"/>
                  </a:cxn>
                  <a:cxn ang="0">
                    <a:pos x="59" y="35"/>
                  </a:cxn>
                  <a:cxn ang="0">
                    <a:pos x="59" y="21"/>
                  </a:cxn>
                  <a:cxn ang="0">
                    <a:pos x="59" y="14"/>
                  </a:cxn>
                  <a:cxn ang="0">
                    <a:pos x="49" y="11"/>
                  </a:cxn>
                  <a:cxn ang="0">
                    <a:pos x="45" y="14"/>
                  </a:cxn>
                  <a:cxn ang="0">
                    <a:pos x="42" y="21"/>
                  </a:cxn>
                  <a:cxn ang="0">
                    <a:pos x="42" y="28"/>
                  </a:cxn>
                  <a:cxn ang="0">
                    <a:pos x="35" y="25"/>
                  </a:cxn>
                  <a:cxn ang="0">
                    <a:pos x="31" y="18"/>
                  </a:cxn>
                  <a:cxn ang="0">
                    <a:pos x="28" y="11"/>
                  </a:cxn>
                  <a:cxn ang="0">
                    <a:pos x="21" y="4"/>
                  </a:cxn>
                  <a:cxn ang="0">
                    <a:pos x="10" y="0"/>
                  </a:cxn>
                  <a:cxn ang="0">
                    <a:pos x="7" y="0"/>
                  </a:cxn>
                  <a:cxn ang="0">
                    <a:pos x="0" y="11"/>
                  </a:cxn>
                  <a:cxn ang="0">
                    <a:pos x="3" y="21"/>
                  </a:cxn>
                  <a:cxn ang="0">
                    <a:pos x="14" y="28"/>
                  </a:cxn>
                  <a:cxn ang="0">
                    <a:pos x="14" y="32"/>
                  </a:cxn>
                </a:cxnLst>
                <a:rect l="0" t="0" r="r" b="b"/>
                <a:pathLst>
                  <a:path w="91" h="109">
                    <a:moveTo>
                      <a:pt x="14" y="32"/>
                    </a:moveTo>
                    <a:lnTo>
                      <a:pt x="21" y="35"/>
                    </a:lnTo>
                    <a:lnTo>
                      <a:pt x="24" y="39"/>
                    </a:lnTo>
                    <a:lnTo>
                      <a:pt x="28" y="42"/>
                    </a:lnTo>
                    <a:lnTo>
                      <a:pt x="28" y="46"/>
                    </a:lnTo>
                    <a:lnTo>
                      <a:pt x="28" y="46"/>
                    </a:lnTo>
                    <a:lnTo>
                      <a:pt x="42" y="63"/>
                    </a:lnTo>
                    <a:lnTo>
                      <a:pt x="49" y="71"/>
                    </a:lnTo>
                    <a:lnTo>
                      <a:pt x="56" y="74"/>
                    </a:lnTo>
                    <a:lnTo>
                      <a:pt x="59" y="78"/>
                    </a:lnTo>
                    <a:lnTo>
                      <a:pt x="66" y="81"/>
                    </a:lnTo>
                    <a:lnTo>
                      <a:pt x="66" y="81"/>
                    </a:lnTo>
                    <a:lnTo>
                      <a:pt x="70" y="78"/>
                    </a:lnTo>
                    <a:lnTo>
                      <a:pt x="73" y="81"/>
                    </a:lnTo>
                    <a:lnTo>
                      <a:pt x="77" y="85"/>
                    </a:lnTo>
                    <a:lnTo>
                      <a:pt x="77" y="92"/>
                    </a:lnTo>
                    <a:lnTo>
                      <a:pt x="81" y="95"/>
                    </a:lnTo>
                    <a:lnTo>
                      <a:pt x="81" y="99"/>
                    </a:lnTo>
                    <a:lnTo>
                      <a:pt x="81" y="102"/>
                    </a:lnTo>
                    <a:lnTo>
                      <a:pt x="81" y="106"/>
                    </a:lnTo>
                    <a:lnTo>
                      <a:pt x="84" y="109"/>
                    </a:lnTo>
                    <a:lnTo>
                      <a:pt x="84" y="106"/>
                    </a:lnTo>
                    <a:lnTo>
                      <a:pt x="88" y="102"/>
                    </a:lnTo>
                    <a:lnTo>
                      <a:pt x="88" y="99"/>
                    </a:lnTo>
                    <a:lnTo>
                      <a:pt x="91" y="95"/>
                    </a:lnTo>
                    <a:lnTo>
                      <a:pt x="91" y="95"/>
                    </a:lnTo>
                    <a:lnTo>
                      <a:pt x="88" y="88"/>
                    </a:lnTo>
                    <a:lnTo>
                      <a:pt x="84" y="78"/>
                    </a:lnTo>
                    <a:lnTo>
                      <a:pt x="84" y="71"/>
                    </a:lnTo>
                    <a:lnTo>
                      <a:pt x="88" y="63"/>
                    </a:lnTo>
                    <a:lnTo>
                      <a:pt x="88" y="53"/>
                    </a:lnTo>
                    <a:lnTo>
                      <a:pt x="91" y="49"/>
                    </a:lnTo>
                    <a:lnTo>
                      <a:pt x="91" y="46"/>
                    </a:lnTo>
                    <a:lnTo>
                      <a:pt x="91" y="39"/>
                    </a:lnTo>
                    <a:lnTo>
                      <a:pt x="88" y="32"/>
                    </a:lnTo>
                    <a:lnTo>
                      <a:pt x="88" y="28"/>
                    </a:lnTo>
                    <a:lnTo>
                      <a:pt x="84" y="28"/>
                    </a:lnTo>
                    <a:lnTo>
                      <a:pt x="84" y="28"/>
                    </a:lnTo>
                    <a:lnTo>
                      <a:pt x="81" y="32"/>
                    </a:lnTo>
                    <a:lnTo>
                      <a:pt x="81" y="32"/>
                    </a:lnTo>
                    <a:lnTo>
                      <a:pt x="77" y="35"/>
                    </a:lnTo>
                    <a:lnTo>
                      <a:pt x="77" y="35"/>
                    </a:lnTo>
                    <a:lnTo>
                      <a:pt x="73" y="42"/>
                    </a:lnTo>
                    <a:lnTo>
                      <a:pt x="70" y="49"/>
                    </a:lnTo>
                    <a:lnTo>
                      <a:pt x="70" y="49"/>
                    </a:lnTo>
                    <a:lnTo>
                      <a:pt x="66" y="46"/>
                    </a:lnTo>
                    <a:lnTo>
                      <a:pt x="63" y="42"/>
                    </a:lnTo>
                    <a:lnTo>
                      <a:pt x="59" y="35"/>
                    </a:lnTo>
                    <a:lnTo>
                      <a:pt x="59" y="28"/>
                    </a:lnTo>
                    <a:lnTo>
                      <a:pt x="59" y="21"/>
                    </a:lnTo>
                    <a:lnTo>
                      <a:pt x="59" y="18"/>
                    </a:lnTo>
                    <a:lnTo>
                      <a:pt x="59" y="14"/>
                    </a:lnTo>
                    <a:lnTo>
                      <a:pt x="56" y="11"/>
                    </a:lnTo>
                    <a:lnTo>
                      <a:pt x="49" y="11"/>
                    </a:lnTo>
                    <a:lnTo>
                      <a:pt x="45" y="11"/>
                    </a:lnTo>
                    <a:lnTo>
                      <a:pt x="45" y="14"/>
                    </a:lnTo>
                    <a:lnTo>
                      <a:pt x="45" y="18"/>
                    </a:lnTo>
                    <a:lnTo>
                      <a:pt x="42" y="21"/>
                    </a:lnTo>
                    <a:lnTo>
                      <a:pt x="42" y="25"/>
                    </a:lnTo>
                    <a:lnTo>
                      <a:pt x="42" y="28"/>
                    </a:lnTo>
                    <a:lnTo>
                      <a:pt x="38" y="28"/>
                    </a:lnTo>
                    <a:lnTo>
                      <a:pt x="35" y="25"/>
                    </a:lnTo>
                    <a:lnTo>
                      <a:pt x="31" y="21"/>
                    </a:lnTo>
                    <a:lnTo>
                      <a:pt x="31" y="18"/>
                    </a:lnTo>
                    <a:lnTo>
                      <a:pt x="31" y="18"/>
                    </a:lnTo>
                    <a:lnTo>
                      <a:pt x="28" y="11"/>
                    </a:lnTo>
                    <a:lnTo>
                      <a:pt x="24" y="7"/>
                    </a:lnTo>
                    <a:lnTo>
                      <a:pt x="21" y="4"/>
                    </a:lnTo>
                    <a:lnTo>
                      <a:pt x="17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8"/>
                    </a:lnTo>
                    <a:lnTo>
                      <a:pt x="3" y="21"/>
                    </a:lnTo>
                    <a:lnTo>
                      <a:pt x="10" y="25"/>
                    </a:lnTo>
                    <a:lnTo>
                      <a:pt x="14" y="28"/>
                    </a:lnTo>
                    <a:lnTo>
                      <a:pt x="14" y="32"/>
                    </a:lnTo>
                    <a:lnTo>
                      <a:pt x="14" y="32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37" name="Freeform 365"/>
              <p:cNvSpPr>
                <a:spLocks/>
              </p:cNvSpPr>
              <p:nvPr userDrawn="1"/>
            </p:nvSpPr>
            <p:spPr bwMode="gray">
              <a:xfrm>
                <a:off x="1118" y="-2850"/>
                <a:ext cx="42" cy="56"/>
              </a:xfrm>
              <a:custGeom>
                <a:avLst/>
                <a:gdLst/>
                <a:ahLst/>
                <a:cxnLst>
                  <a:cxn ang="0">
                    <a:pos x="42" y="42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4" y="0"/>
                  </a:cxn>
                  <a:cxn ang="0">
                    <a:pos x="10" y="3"/>
                  </a:cxn>
                  <a:cxn ang="0">
                    <a:pos x="7" y="7"/>
                  </a:cxn>
                  <a:cxn ang="0">
                    <a:pos x="3" y="14"/>
                  </a:cxn>
                  <a:cxn ang="0">
                    <a:pos x="3" y="25"/>
                  </a:cxn>
                  <a:cxn ang="0">
                    <a:pos x="0" y="49"/>
                  </a:cxn>
                  <a:cxn ang="0">
                    <a:pos x="3" y="49"/>
                  </a:cxn>
                  <a:cxn ang="0">
                    <a:pos x="7" y="53"/>
                  </a:cxn>
                  <a:cxn ang="0">
                    <a:pos x="10" y="53"/>
                  </a:cxn>
                  <a:cxn ang="0">
                    <a:pos x="17" y="56"/>
                  </a:cxn>
                  <a:cxn ang="0">
                    <a:pos x="24" y="56"/>
                  </a:cxn>
                  <a:cxn ang="0">
                    <a:pos x="31" y="56"/>
                  </a:cxn>
                  <a:cxn ang="0">
                    <a:pos x="35" y="53"/>
                  </a:cxn>
                  <a:cxn ang="0">
                    <a:pos x="38" y="49"/>
                  </a:cxn>
                  <a:cxn ang="0">
                    <a:pos x="42" y="42"/>
                  </a:cxn>
                </a:cxnLst>
                <a:rect l="0" t="0" r="r" b="b"/>
                <a:pathLst>
                  <a:path w="42" h="56">
                    <a:moveTo>
                      <a:pt x="42" y="42"/>
                    </a:moveTo>
                    <a:lnTo>
                      <a:pt x="17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4"/>
                    </a:lnTo>
                    <a:lnTo>
                      <a:pt x="3" y="25"/>
                    </a:lnTo>
                    <a:lnTo>
                      <a:pt x="0" y="49"/>
                    </a:lnTo>
                    <a:lnTo>
                      <a:pt x="3" y="49"/>
                    </a:lnTo>
                    <a:lnTo>
                      <a:pt x="7" y="53"/>
                    </a:lnTo>
                    <a:lnTo>
                      <a:pt x="10" y="53"/>
                    </a:lnTo>
                    <a:lnTo>
                      <a:pt x="17" y="56"/>
                    </a:lnTo>
                    <a:lnTo>
                      <a:pt x="24" y="56"/>
                    </a:lnTo>
                    <a:lnTo>
                      <a:pt x="31" y="56"/>
                    </a:lnTo>
                    <a:lnTo>
                      <a:pt x="35" y="53"/>
                    </a:lnTo>
                    <a:lnTo>
                      <a:pt x="38" y="49"/>
                    </a:lnTo>
                    <a:lnTo>
                      <a:pt x="42" y="42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38" name="Freeform 366"/>
              <p:cNvSpPr>
                <a:spLocks/>
              </p:cNvSpPr>
              <p:nvPr userDrawn="1"/>
            </p:nvSpPr>
            <p:spPr bwMode="gray">
              <a:xfrm>
                <a:off x="1252" y="-2840"/>
                <a:ext cx="74" cy="155"/>
              </a:xfrm>
              <a:custGeom>
                <a:avLst/>
                <a:gdLst/>
                <a:ahLst/>
                <a:cxnLst>
                  <a:cxn ang="0">
                    <a:pos x="3" y="88"/>
                  </a:cxn>
                  <a:cxn ang="0">
                    <a:pos x="10" y="88"/>
                  </a:cxn>
                  <a:cxn ang="0">
                    <a:pos x="14" y="96"/>
                  </a:cxn>
                  <a:cxn ang="0">
                    <a:pos x="17" y="103"/>
                  </a:cxn>
                  <a:cxn ang="0">
                    <a:pos x="17" y="110"/>
                  </a:cxn>
                  <a:cxn ang="0">
                    <a:pos x="14" y="117"/>
                  </a:cxn>
                  <a:cxn ang="0">
                    <a:pos x="10" y="117"/>
                  </a:cxn>
                  <a:cxn ang="0">
                    <a:pos x="10" y="127"/>
                  </a:cxn>
                  <a:cxn ang="0">
                    <a:pos x="14" y="134"/>
                  </a:cxn>
                  <a:cxn ang="0">
                    <a:pos x="10" y="141"/>
                  </a:cxn>
                  <a:cxn ang="0">
                    <a:pos x="17" y="152"/>
                  </a:cxn>
                  <a:cxn ang="0">
                    <a:pos x="28" y="155"/>
                  </a:cxn>
                  <a:cxn ang="0">
                    <a:pos x="35" y="155"/>
                  </a:cxn>
                  <a:cxn ang="0">
                    <a:pos x="38" y="155"/>
                  </a:cxn>
                  <a:cxn ang="0">
                    <a:pos x="45" y="152"/>
                  </a:cxn>
                  <a:cxn ang="0">
                    <a:pos x="52" y="141"/>
                  </a:cxn>
                  <a:cxn ang="0">
                    <a:pos x="56" y="138"/>
                  </a:cxn>
                  <a:cxn ang="0">
                    <a:pos x="59" y="124"/>
                  </a:cxn>
                  <a:cxn ang="0">
                    <a:pos x="67" y="117"/>
                  </a:cxn>
                  <a:cxn ang="0">
                    <a:pos x="70" y="110"/>
                  </a:cxn>
                  <a:cxn ang="0">
                    <a:pos x="74" y="88"/>
                  </a:cxn>
                  <a:cxn ang="0">
                    <a:pos x="67" y="85"/>
                  </a:cxn>
                  <a:cxn ang="0">
                    <a:pos x="59" y="85"/>
                  </a:cxn>
                  <a:cxn ang="0">
                    <a:pos x="56" y="85"/>
                  </a:cxn>
                  <a:cxn ang="0">
                    <a:pos x="52" y="85"/>
                  </a:cxn>
                  <a:cxn ang="0">
                    <a:pos x="56" y="78"/>
                  </a:cxn>
                  <a:cxn ang="0">
                    <a:pos x="59" y="78"/>
                  </a:cxn>
                  <a:cxn ang="0">
                    <a:pos x="59" y="67"/>
                  </a:cxn>
                  <a:cxn ang="0">
                    <a:pos x="59" y="60"/>
                  </a:cxn>
                  <a:cxn ang="0">
                    <a:pos x="56" y="46"/>
                  </a:cxn>
                  <a:cxn ang="0">
                    <a:pos x="45" y="32"/>
                  </a:cxn>
                  <a:cxn ang="0">
                    <a:pos x="42" y="29"/>
                  </a:cxn>
                  <a:cxn ang="0">
                    <a:pos x="35" y="18"/>
                  </a:cxn>
                  <a:cxn ang="0">
                    <a:pos x="28" y="15"/>
                  </a:cxn>
                  <a:cxn ang="0">
                    <a:pos x="24" y="11"/>
                  </a:cxn>
                  <a:cxn ang="0">
                    <a:pos x="21" y="4"/>
                  </a:cxn>
                  <a:cxn ang="0">
                    <a:pos x="17" y="0"/>
                  </a:cxn>
                  <a:cxn ang="0">
                    <a:pos x="10" y="4"/>
                  </a:cxn>
                  <a:cxn ang="0">
                    <a:pos x="10" y="7"/>
                  </a:cxn>
                  <a:cxn ang="0">
                    <a:pos x="14" y="15"/>
                  </a:cxn>
                  <a:cxn ang="0">
                    <a:pos x="10" y="22"/>
                  </a:cxn>
                  <a:cxn ang="0">
                    <a:pos x="7" y="29"/>
                  </a:cxn>
                  <a:cxn ang="0">
                    <a:pos x="3" y="43"/>
                  </a:cxn>
                  <a:cxn ang="0">
                    <a:pos x="3" y="60"/>
                  </a:cxn>
                  <a:cxn ang="0">
                    <a:pos x="0" y="64"/>
                  </a:cxn>
                  <a:cxn ang="0">
                    <a:pos x="0" y="67"/>
                  </a:cxn>
                  <a:cxn ang="0">
                    <a:pos x="7" y="81"/>
                  </a:cxn>
                </a:cxnLst>
                <a:rect l="0" t="0" r="r" b="b"/>
                <a:pathLst>
                  <a:path w="74" h="155">
                    <a:moveTo>
                      <a:pt x="3" y="88"/>
                    </a:moveTo>
                    <a:lnTo>
                      <a:pt x="3" y="88"/>
                    </a:lnTo>
                    <a:lnTo>
                      <a:pt x="7" y="88"/>
                    </a:lnTo>
                    <a:lnTo>
                      <a:pt x="10" y="88"/>
                    </a:lnTo>
                    <a:lnTo>
                      <a:pt x="14" y="92"/>
                    </a:lnTo>
                    <a:lnTo>
                      <a:pt x="14" y="96"/>
                    </a:lnTo>
                    <a:lnTo>
                      <a:pt x="14" y="103"/>
                    </a:lnTo>
                    <a:lnTo>
                      <a:pt x="17" y="103"/>
                    </a:lnTo>
                    <a:lnTo>
                      <a:pt x="17" y="106"/>
                    </a:lnTo>
                    <a:lnTo>
                      <a:pt x="17" y="110"/>
                    </a:lnTo>
                    <a:lnTo>
                      <a:pt x="14" y="113"/>
                    </a:lnTo>
                    <a:lnTo>
                      <a:pt x="14" y="117"/>
                    </a:lnTo>
                    <a:lnTo>
                      <a:pt x="14" y="117"/>
                    </a:lnTo>
                    <a:lnTo>
                      <a:pt x="10" y="117"/>
                    </a:lnTo>
                    <a:lnTo>
                      <a:pt x="10" y="120"/>
                    </a:lnTo>
                    <a:lnTo>
                      <a:pt x="10" y="127"/>
                    </a:lnTo>
                    <a:lnTo>
                      <a:pt x="14" y="134"/>
                    </a:lnTo>
                    <a:lnTo>
                      <a:pt x="14" y="134"/>
                    </a:lnTo>
                    <a:lnTo>
                      <a:pt x="10" y="138"/>
                    </a:lnTo>
                    <a:lnTo>
                      <a:pt x="10" y="141"/>
                    </a:lnTo>
                    <a:lnTo>
                      <a:pt x="14" y="148"/>
                    </a:lnTo>
                    <a:lnTo>
                      <a:pt x="17" y="152"/>
                    </a:lnTo>
                    <a:lnTo>
                      <a:pt x="24" y="152"/>
                    </a:lnTo>
                    <a:lnTo>
                      <a:pt x="28" y="155"/>
                    </a:lnTo>
                    <a:lnTo>
                      <a:pt x="31" y="155"/>
                    </a:lnTo>
                    <a:lnTo>
                      <a:pt x="35" y="155"/>
                    </a:lnTo>
                    <a:lnTo>
                      <a:pt x="38" y="155"/>
                    </a:lnTo>
                    <a:lnTo>
                      <a:pt x="38" y="155"/>
                    </a:lnTo>
                    <a:lnTo>
                      <a:pt x="42" y="155"/>
                    </a:lnTo>
                    <a:lnTo>
                      <a:pt x="45" y="152"/>
                    </a:lnTo>
                    <a:lnTo>
                      <a:pt x="49" y="148"/>
                    </a:lnTo>
                    <a:lnTo>
                      <a:pt x="52" y="141"/>
                    </a:lnTo>
                    <a:lnTo>
                      <a:pt x="52" y="141"/>
                    </a:lnTo>
                    <a:lnTo>
                      <a:pt x="56" y="138"/>
                    </a:lnTo>
                    <a:lnTo>
                      <a:pt x="56" y="131"/>
                    </a:lnTo>
                    <a:lnTo>
                      <a:pt x="59" y="124"/>
                    </a:lnTo>
                    <a:lnTo>
                      <a:pt x="67" y="120"/>
                    </a:lnTo>
                    <a:lnTo>
                      <a:pt x="67" y="117"/>
                    </a:lnTo>
                    <a:lnTo>
                      <a:pt x="70" y="113"/>
                    </a:lnTo>
                    <a:lnTo>
                      <a:pt x="70" y="110"/>
                    </a:lnTo>
                    <a:lnTo>
                      <a:pt x="74" y="99"/>
                    </a:lnTo>
                    <a:lnTo>
                      <a:pt x="74" y="88"/>
                    </a:lnTo>
                    <a:lnTo>
                      <a:pt x="70" y="88"/>
                    </a:lnTo>
                    <a:lnTo>
                      <a:pt x="67" y="85"/>
                    </a:lnTo>
                    <a:lnTo>
                      <a:pt x="63" y="81"/>
                    </a:lnTo>
                    <a:lnTo>
                      <a:pt x="59" y="85"/>
                    </a:lnTo>
                    <a:lnTo>
                      <a:pt x="59" y="85"/>
                    </a:lnTo>
                    <a:lnTo>
                      <a:pt x="56" y="85"/>
                    </a:lnTo>
                    <a:lnTo>
                      <a:pt x="56" y="85"/>
                    </a:lnTo>
                    <a:lnTo>
                      <a:pt x="52" y="85"/>
                    </a:lnTo>
                    <a:lnTo>
                      <a:pt x="52" y="85"/>
                    </a:lnTo>
                    <a:lnTo>
                      <a:pt x="56" y="78"/>
                    </a:lnTo>
                    <a:lnTo>
                      <a:pt x="56" y="78"/>
                    </a:lnTo>
                    <a:lnTo>
                      <a:pt x="59" y="78"/>
                    </a:lnTo>
                    <a:lnTo>
                      <a:pt x="59" y="74"/>
                    </a:lnTo>
                    <a:lnTo>
                      <a:pt x="59" y="67"/>
                    </a:lnTo>
                    <a:lnTo>
                      <a:pt x="59" y="60"/>
                    </a:lnTo>
                    <a:lnTo>
                      <a:pt x="59" y="60"/>
                    </a:lnTo>
                    <a:lnTo>
                      <a:pt x="59" y="53"/>
                    </a:lnTo>
                    <a:lnTo>
                      <a:pt x="56" y="46"/>
                    </a:lnTo>
                    <a:lnTo>
                      <a:pt x="52" y="39"/>
                    </a:lnTo>
                    <a:lnTo>
                      <a:pt x="45" y="32"/>
                    </a:lnTo>
                    <a:lnTo>
                      <a:pt x="45" y="29"/>
                    </a:lnTo>
                    <a:lnTo>
                      <a:pt x="42" y="29"/>
                    </a:lnTo>
                    <a:lnTo>
                      <a:pt x="38" y="22"/>
                    </a:lnTo>
                    <a:lnTo>
                      <a:pt x="35" y="18"/>
                    </a:lnTo>
                    <a:lnTo>
                      <a:pt x="31" y="15"/>
                    </a:lnTo>
                    <a:lnTo>
                      <a:pt x="28" y="15"/>
                    </a:lnTo>
                    <a:lnTo>
                      <a:pt x="28" y="11"/>
                    </a:lnTo>
                    <a:lnTo>
                      <a:pt x="24" y="11"/>
                    </a:lnTo>
                    <a:lnTo>
                      <a:pt x="21" y="7"/>
                    </a:lnTo>
                    <a:lnTo>
                      <a:pt x="21" y="4"/>
                    </a:lnTo>
                    <a:lnTo>
                      <a:pt x="21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0" y="4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14" y="11"/>
                    </a:lnTo>
                    <a:lnTo>
                      <a:pt x="14" y="15"/>
                    </a:lnTo>
                    <a:lnTo>
                      <a:pt x="10" y="22"/>
                    </a:lnTo>
                    <a:lnTo>
                      <a:pt x="10" y="22"/>
                    </a:lnTo>
                    <a:lnTo>
                      <a:pt x="7" y="25"/>
                    </a:lnTo>
                    <a:lnTo>
                      <a:pt x="7" y="29"/>
                    </a:lnTo>
                    <a:lnTo>
                      <a:pt x="3" y="32"/>
                    </a:lnTo>
                    <a:lnTo>
                      <a:pt x="3" y="43"/>
                    </a:lnTo>
                    <a:lnTo>
                      <a:pt x="3" y="53"/>
                    </a:lnTo>
                    <a:lnTo>
                      <a:pt x="3" y="60"/>
                    </a:lnTo>
                    <a:lnTo>
                      <a:pt x="0" y="60"/>
                    </a:lnTo>
                    <a:lnTo>
                      <a:pt x="0" y="64"/>
                    </a:lnTo>
                    <a:lnTo>
                      <a:pt x="0" y="64"/>
                    </a:lnTo>
                    <a:lnTo>
                      <a:pt x="0" y="67"/>
                    </a:lnTo>
                    <a:lnTo>
                      <a:pt x="3" y="74"/>
                    </a:lnTo>
                    <a:lnTo>
                      <a:pt x="7" y="81"/>
                    </a:lnTo>
                    <a:lnTo>
                      <a:pt x="3" y="88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39" name="Freeform 367"/>
              <p:cNvSpPr>
                <a:spLocks/>
              </p:cNvSpPr>
              <p:nvPr userDrawn="1"/>
            </p:nvSpPr>
            <p:spPr bwMode="gray">
              <a:xfrm>
                <a:off x="1001" y="-2399"/>
                <a:ext cx="53" cy="46"/>
              </a:xfrm>
              <a:custGeom>
                <a:avLst/>
                <a:gdLst/>
                <a:ahLst/>
                <a:cxnLst>
                  <a:cxn ang="0">
                    <a:pos x="25" y="46"/>
                  </a:cxn>
                  <a:cxn ang="0">
                    <a:pos x="29" y="46"/>
                  </a:cxn>
                  <a:cxn ang="0">
                    <a:pos x="32" y="46"/>
                  </a:cxn>
                  <a:cxn ang="0">
                    <a:pos x="39" y="46"/>
                  </a:cxn>
                  <a:cxn ang="0">
                    <a:pos x="43" y="42"/>
                  </a:cxn>
                  <a:cxn ang="0">
                    <a:pos x="50" y="46"/>
                  </a:cxn>
                  <a:cxn ang="0">
                    <a:pos x="53" y="46"/>
                  </a:cxn>
                  <a:cxn ang="0">
                    <a:pos x="53" y="46"/>
                  </a:cxn>
                  <a:cxn ang="0">
                    <a:pos x="50" y="39"/>
                  </a:cxn>
                  <a:cxn ang="0">
                    <a:pos x="50" y="32"/>
                  </a:cxn>
                  <a:cxn ang="0">
                    <a:pos x="46" y="24"/>
                  </a:cxn>
                  <a:cxn ang="0">
                    <a:pos x="43" y="21"/>
                  </a:cxn>
                  <a:cxn ang="0">
                    <a:pos x="43" y="21"/>
                  </a:cxn>
                  <a:cxn ang="0">
                    <a:pos x="43" y="14"/>
                  </a:cxn>
                  <a:cxn ang="0">
                    <a:pos x="39" y="7"/>
                  </a:cxn>
                  <a:cxn ang="0">
                    <a:pos x="36" y="3"/>
                  </a:cxn>
                  <a:cxn ang="0">
                    <a:pos x="32" y="0"/>
                  </a:cxn>
                  <a:cxn ang="0">
                    <a:pos x="29" y="0"/>
                  </a:cxn>
                  <a:cxn ang="0">
                    <a:pos x="25" y="17"/>
                  </a:cxn>
                  <a:cxn ang="0">
                    <a:pos x="25" y="17"/>
                  </a:cxn>
                  <a:cxn ang="0">
                    <a:pos x="22" y="17"/>
                  </a:cxn>
                  <a:cxn ang="0">
                    <a:pos x="15" y="17"/>
                  </a:cxn>
                  <a:cxn ang="0">
                    <a:pos x="11" y="21"/>
                  </a:cxn>
                  <a:cxn ang="0">
                    <a:pos x="8" y="24"/>
                  </a:cxn>
                  <a:cxn ang="0">
                    <a:pos x="8" y="24"/>
                  </a:cxn>
                  <a:cxn ang="0">
                    <a:pos x="8" y="24"/>
                  </a:cxn>
                  <a:cxn ang="0">
                    <a:pos x="4" y="24"/>
                  </a:cxn>
                  <a:cxn ang="0">
                    <a:pos x="0" y="28"/>
                  </a:cxn>
                  <a:cxn ang="0">
                    <a:pos x="0" y="32"/>
                  </a:cxn>
                  <a:cxn ang="0">
                    <a:pos x="0" y="39"/>
                  </a:cxn>
                  <a:cxn ang="0">
                    <a:pos x="0" y="39"/>
                  </a:cxn>
                  <a:cxn ang="0">
                    <a:pos x="8" y="42"/>
                  </a:cxn>
                  <a:cxn ang="0">
                    <a:pos x="15" y="46"/>
                  </a:cxn>
                  <a:cxn ang="0">
                    <a:pos x="25" y="46"/>
                  </a:cxn>
                </a:cxnLst>
                <a:rect l="0" t="0" r="r" b="b"/>
                <a:pathLst>
                  <a:path w="53" h="46">
                    <a:moveTo>
                      <a:pt x="25" y="46"/>
                    </a:moveTo>
                    <a:lnTo>
                      <a:pt x="29" y="46"/>
                    </a:lnTo>
                    <a:lnTo>
                      <a:pt x="32" y="46"/>
                    </a:lnTo>
                    <a:lnTo>
                      <a:pt x="39" y="46"/>
                    </a:lnTo>
                    <a:lnTo>
                      <a:pt x="43" y="42"/>
                    </a:lnTo>
                    <a:lnTo>
                      <a:pt x="50" y="46"/>
                    </a:lnTo>
                    <a:lnTo>
                      <a:pt x="53" y="46"/>
                    </a:lnTo>
                    <a:lnTo>
                      <a:pt x="53" y="46"/>
                    </a:lnTo>
                    <a:lnTo>
                      <a:pt x="50" y="39"/>
                    </a:lnTo>
                    <a:lnTo>
                      <a:pt x="50" y="32"/>
                    </a:lnTo>
                    <a:lnTo>
                      <a:pt x="46" y="24"/>
                    </a:lnTo>
                    <a:lnTo>
                      <a:pt x="43" y="21"/>
                    </a:lnTo>
                    <a:lnTo>
                      <a:pt x="43" y="21"/>
                    </a:lnTo>
                    <a:lnTo>
                      <a:pt x="43" y="14"/>
                    </a:lnTo>
                    <a:lnTo>
                      <a:pt x="39" y="7"/>
                    </a:lnTo>
                    <a:lnTo>
                      <a:pt x="36" y="3"/>
                    </a:lnTo>
                    <a:lnTo>
                      <a:pt x="32" y="0"/>
                    </a:lnTo>
                    <a:lnTo>
                      <a:pt x="29" y="0"/>
                    </a:lnTo>
                    <a:lnTo>
                      <a:pt x="25" y="17"/>
                    </a:lnTo>
                    <a:lnTo>
                      <a:pt x="25" y="17"/>
                    </a:lnTo>
                    <a:lnTo>
                      <a:pt x="22" y="17"/>
                    </a:lnTo>
                    <a:lnTo>
                      <a:pt x="15" y="17"/>
                    </a:lnTo>
                    <a:lnTo>
                      <a:pt x="11" y="21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4" y="24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0" y="39"/>
                    </a:lnTo>
                    <a:lnTo>
                      <a:pt x="0" y="39"/>
                    </a:lnTo>
                    <a:lnTo>
                      <a:pt x="8" y="42"/>
                    </a:lnTo>
                    <a:lnTo>
                      <a:pt x="15" y="46"/>
                    </a:lnTo>
                    <a:lnTo>
                      <a:pt x="25" y="4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40" name="Freeform 368"/>
              <p:cNvSpPr>
                <a:spLocks/>
              </p:cNvSpPr>
              <p:nvPr userDrawn="1"/>
            </p:nvSpPr>
            <p:spPr bwMode="gray">
              <a:xfrm>
                <a:off x="1033" y="-2822"/>
                <a:ext cx="35" cy="21"/>
              </a:xfrm>
              <a:custGeom>
                <a:avLst/>
                <a:gdLst/>
                <a:ahLst/>
                <a:cxnLst>
                  <a:cxn ang="0">
                    <a:pos x="32" y="18"/>
                  </a:cxn>
                  <a:cxn ang="0">
                    <a:pos x="28" y="11"/>
                  </a:cxn>
                  <a:cxn ang="0">
                    <a:pos x="21" y="7"/>
                  </a:cxn>
                  <a:cxn ang="0">
                    <a:pos x="18" y="4"/>
                  </a:cxn>
                  <a:cxn ang="0">
                    <a:pos x="14" y="4"/>
                  </a:cxn>
                  <a:cxn ang="0">
                    <a:pos x="14" y="4"/>
                  </a:cxn>
                  <a:cxn ang="0">
                    <a:pos x="11" y="0"/>
                  </a:cxn>
                  <a:cxn ang="0">
                    <a:pos x="7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0" y="11"/>
                  </a:cxn>
                  <a:cxn ang="0">
                    <a:pos x="4" y="14"/>
                  </a:cxn>
                  <a:cxn ang="0">
                    <a:pos x="11" y="18"/>
                  </a:cxn>
                  <a:cxn ang="0">
                    <a:pos x="14" y="18"/>
                  </a:cxn>
                  <a:cxn ang="0">
                    <a:pos x="14" y="18"/>
                  </a:cxn>
                  <a:cxn ang="0">
                    <a:pos x="21" y="21"/>
                  </a:cxn>
                  <a:cxn ang="0">
                    <a:pos x="25" y="21"/>
                  </a:cxn>
                  <a:cxn ang="0">
                    <a:pos x="28" y="21"/>
                  </a:cxn>
                  <a:cxn ang="0">
                    <a:pos x="32" y="21"/>
                  </a:cxn>
                  <a:cxn ang="0">
                    <a:pos x="35" y="21"/>
                  </a:cxn>
                  <a:cxn ang="0">
                    <a:pos x="32" y="18"/>
                  </a:cxn>
                </a:cxnLst>
                <a:rect l="0" t="0" r="r" b="b"/>
                <a:pathLst>
                  <a:path w="35" h="21">
                    <a:moveTo>
                      <a:pt x="32" y="18"/>
                    </a:moveTo>
                    <a:lnTo>
                      <a:pt x="28" y="11"/>
                    </a:lnTo>
                    <a:lnTo>
                      <a:pt x="21" y="7"/>
                    </a:lnTo>
                    <a:lnTo>
                      <a:pt x="18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4" y="14"/>
                    </a:lnTo>
                    <a:lnTo>
                      <a:pt x="11" y="18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21" y="21"/>
                    </a:lnTo>
                    <a:lnTo>
                      <a:pt x="25" y="21"/>
                    </a:lnTo>
                    <a:lnTo>
                      <a:pt x="28" y="21"/>
                    </a:lnTo>
                    <a:lnTo>
                      <a:pt x="32" y="21"/>
                    </a:lnTo>
                    <a:lnTo>
                      <a:pt x="35" y="21"/>
                    </a:lnTo>
                    <a:lnTo>
                      <a:pt x="32" y="18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41" name="Freeform 369"/>
              <p:cNvSpPr>
                <a:spLocks/>
              </p:cNvSpPr>
              <p:nvPr userDrawn="1"/>
            </p:nvSpPr>
            <p:spPr bwMode="gray">
              <a:xfrm>
                <a:off x="991" y="-2748"/>
                <a:ext cx="18" cy="18"/>
              </a:xfrm>
              <a:custGeom>
                <a:avLst/>
                <a:gdLst/>
                <a:ahLst/>
                <a:cxnLst>
                  <a:cxn ang="0">
                    <a:pos x="10" y="18"/>
                  </a:cxn>
                  <a:cxn ang="0">
                    <a:pos x="14" y="18"/>
                  </a:cxn>
                  <a:cxn ang="0">
                    <a:pos x="18" y="14"/>
                  </a:cxn>
                  <a:cxn ang="0">
                    <a:pos x="18" y="7"/>
                  </a:cxn>
                  <a:cxn ang="0">
                    <a:pos x="18" y="4"/>
                  </a:cxn>
                  <a:cxn ang="0">
                    <a:pos x="14" y="0"/>
                  </a:cxn>
                  <a:cxn ang="0">
                    <a:pos x="10" y="0"/>
                  </a:cxn>
                  <a:cxn ang="0">
                    <a:pos x="3" y="0"/>
                  </a:cxn>
                  <a:cxn ang="0">
                    <a:pos x="0" y="4"/>
                  </a:cxn>
                  <a:cxn ang="0">
                    <a:pos x="0" y="7"/>
                  </a:cxn>
                  <a:cxn ang="0">
                    <a:pos x="0" y="14"/>
                  </a:cxn>
                  <a:cxn ang="0">
                    <a:pos x="3" y="18"/>
                  </a:cxn>
                  <a:cxn ang="0">
                    <a:pos x="10" y="18"/>
                  </a:cxn>
                </a:cxnLst>
                <a:rect l="0" t="0" r="r" b="b"/>
                <a:pathLst>
                  <a:path w="18" h="18">
                    <a:moveTo>
                      <a:pt x="10" y="18"/>
                    </a:moveTo>
                    <a:lnTo>
                      <a:pt x="14" y="18"/>
                    </a:lnTo>
                    <a:lnTo>
                      <a:pt x="18" y="14"/>
                    </a:lnTo>
                    <a:lnTo>
                      <a:pt x="18" y="7"/>
                    </a:lnTo>
                    <a:lnTo>
                      <a:pt x="18" y="4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14"/>
                    </a:lnTo>
                    <a:lnTo>
                      <a:pt x="3" y="18"/>
                    </a:lnTo>
                    <a:lnTo>
                      <a:pt x="10" y="18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42" name="Freeform 370"/>
              <p:cNvSpPr>
                <a:spLocks/>
              </p:cNvSpPr>
              <p:nvPr userDrawn="1"/>
            </p:nvSpPr>
            <p:spPr bwMode="gray">
              <a:xfrm>
                <a:off x="1019" y="-2737"/>
                <a:ext cx="21" cy="14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4" y="10"/>
                  </a:cxn>
                  <a:cxn ang="0">
                    <a:pos x="7" y="14"/>
                  </a:cxn>
                  <a:cxn ang="0">
                    <a:pos x="11" y="14"/>
                  </a:cxn>
                  <a:cxn ang="0">
                    <a:pos x="14" y="14"/>
                  </a:cxn>
                  <a:cxn ang="0">
                    <a:pos x="18" y="10"/>
                  </a:cxn>
                  <a:cxn ang="0">
                    <a:pos x="21" y="7"/>
                  </a:cxn>
                  <a:cxn ang="0">
                    <a:pos x="18" y="3"/>
                  </a:cxn>
                  <a:cxn ang="0">
                    <a:pos x="14" y="0"/>
                  </a:cxn>
                  <a:cxn ang="0">
                    <a:pos x="11" y="0"/>
                  </a:cxn>
                  <a:cxn ang="0">
                    <a:pos x="4" y="0"/>
                  </a:cxn>
                  <a:cxn ang="0">
                    <a:pos x="0" y="7"/>
                  </a:cxn>
                </a:cxnLst>
                <a:rect l="0" t="0" r="r" b="b"/>
                <a:pathLst>
                  <a:path w="21" h="14">
                    <a:moveTo>
                      <a:pt x="0" y="7"/>
                    </a:moveTo>
                    <a:lnTo>
                      <a:pt x="4" y="10"/>
                    </a:lnTo>
                    <a:lnTo>
                      <a:pt x="7" y="14"/>
                    </a:lnTo>
                    <a:lnTo>
                      <a:pt x="11" y="14"/>
                    </a:lnTo>
                    <a:lnTo>
                      <a:pt x="14" y="14"/>
                    </a:lnTo>
                    <a:lnTo>
                      <a:pt x="18" y="10"/>
                    </a:lnTo>
                    <a:lnTo>
                      <a:pt x="21" y="7"/>
                    </a:lnTo>
                    <a:lnTo>
                      <a:pt x="18" y="3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4" y="0"/>
                    </a:lnTo>
                    <a:lnTo>
                      <a:pt x="0" y="7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43" name="Freeform 371"/>
              <p:cNvSpPr>
                <a:spLocks/>
              </p:cNvSpPr>
              <p:nvPr userDrawn="1"/>
            </p:nvSpPr>
            <p:spPr bwMode="gray">
              <a:xfrm>
                <a:off x="1047" y="-2790"/>
                <a:ext cx="14" cy="7"/>
              </a:xfrm>
              <a:custGeom>
                <a:avLst/>
                <a:gdLst/>
                <a:ahLst/>
                <a:cxnLst>
                  <a:cxn ang="0">
                    <a:pos x="7" y="7"/>
                  </a:cxn>
                  <a:cxn ang="0">
                    <a:pos x="11" y="7"/>
                  </a:cxn>
                  <a:cxn ang="0">
                    <a:pos x="14" y="3"/>
                  </a:cxn>
                  <a:cxn ang="0">
                    <a:pos x="11" y="0"/>
                  </a:cxn>
                  <a:cxn ang="0">
                    <a:pos x="7" y="0"/>
                  </a:cxn>
                  <a:cxn ang="0">
                    <a:pos x="4" y="0"/>
                  </a:cxn>
                  <a:cxn ang="0">
                    <a:pos x="0" y="3"/>
                  </a:cxn>
                  <a:cxn ang="0">
                    <a:pos x="4" y="7"/>
                  </a:cxn>
                  <a:cxn ang="0">
                    <a:pos x="7" y="7"/>
                  </a:cxn>
                </a:cxnLst>
                <a:rect l="0" t="0" r="r" b="b"/>
                <a:pathLst>
                  <a:path w="14" h="7">
                    <a:moveTo>
                      <a:pt x="7" y="7"/>
                    </a:moveTo>
                    <a:lnTo>
                      <a:pt x="11" y="7"/>
                    </a:lnTo>
                    <a:lnTo>
                      <a:pt x="14" y="3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4" y="7"/>
                    </a:lnTo>
                    <a:lnTo>
                      <a:pt x="7" y="7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44" name="Freeform 372"/>
              <p:cNvSpPr>
                <a:spLocks/>
              </p:cNvSpPr>
              <p:nvPr userDrawn="1"/>
            </p:nvSpPr>
            <p:spPr bwMode="gray">
              <a:xfrm>
                <a:off x="892" y="-2720"/>
                <a:ext cx="18" cy="7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4" y="7"/>
                  </a:cxn>
                  <a:cxn ang="0">
                    <a:pos x="11" y="7"/>
                  </a:cxn>
                  <a:cxn ang="0">
                    <a:pos x="14" y="7"/>
                  </a:cxn>
                  <a:cxn ang="0">
                    <a:pos x="18" y="7"/>
                  </a:cxn>
                  <a:cxn ang="0">
                    <a:pos x="18" y="4"/>
                  </a:cxn>
                  <a:cxn ang="0">
                    <a:pos x="14" y="0"/>
                  </a:cxn>
                  <a:cxn ang="0">
                    <a:pos x="11" y="0"/>
                  </a:cxn>
                  <a:cxn ang="0">
                    <a:pos x="4" y="0"/>
                  </a:cxn>
                  <a:cxn ang="0">
                    <a:pos x="0" y="4"/>
                  </a:cxn>
                </a:cxnLst>
                <a:rect l="0" t="0" r="r" b="b"/>
                <a:pathLst>
                  <a:path w="18" h="7">
                    <a:moveTo>
                      <a:pt x="0" y="4"/>
                    </a:moveTo>
                    <a:lnTo>
                      <a:pt x="4" y="7"/>
                    </a:lnTo>
                    <a:lnTo>
                      <a:pt x="11" y="7"/>
                    </a:lnTo>
                    <a:lnTo>
                      <a:pt x="14" y="7"/>
                    </a:lnTo>
                    <a:lnTo>
                      <a:pt x="18" y="7"/>
                    </a:lnTo>
                    <a:lnTo>
                      <a:pt x="18" y="4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4" y="0"/>
                    </a:lnTo>
                    <a:lnTo>
                      <a:pt x="0" y="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45" name="Freeform 373"/>
              <p:cNvSpPr>
                <a:spLocks/>
              </p:cNvSpPr>
              <p:nvPr userDrawn="1"/>
            </p:nvSpPr>
            <p:spPr bwMode="gray">
              <a:xfrm>
                <a:off x="1266" y="-2572"/>
                <a:ext cx="63" cy="46"/>
              </a:xfrm>
              <a:custGeom>
                <a:avLst/>
                <a:gdLst/>
                <a:ahLst/>
                <a:cxnLst>
                  <a:cxn ang="0">
                    <a:pos x="14" y="39"/>
                  </a:cxn>
                  <a:cxn ang="0">
                    <a:pos x="14" y="42"/>
                  </a:cxn>
                  <a:cxn ang="0">
                    <a:pos x="17" y="46"/>
                  </a:cxn>
                  <a:cxn ang="0">
                    <a:pos x="21" y="46"/>
                  </a:cxn>
                  <a:cxn ang="0">
                    <a:pos x="28" y="46"/>
                  </a:cxn>
                  <a:cxn ang="0">
                    <a:pos x="63" y="42"/>
                  </a:cxn>
                  <a:cxn ang="0">
                    <a:pos x="63" y="35"/>
                  </a:cxn>
                  <a:cxn ang="0">
                    <a:pos x="63" y="35"/>
                  </a:cxn>
                  <a:cxn ang="0">
                    <a:pos x="63" y="28"/>
                  </a:cxn>
                  <a:cxn ang="0">
                    <a:pos x="60" y="21"/>
                  </a:cxn>
                  <a:cxn ang="0">
                    <a:pos x="60" y="14"/>
                  </a:cxn>
                  <a:cxn ang="0">
                    <a:pos x="60" y="7"/>
                  </a:cxn>
                  <a:cxn ang="0">
                    <a:pos x="56" y="4"/>
                  </a:cxn>
                  <a:cxn ang="0">
                    <a:pos x="53" y="0"/>
                  </a:cxn>
                  <a:cxn ang="0">
                    <a:pos x="49" y="0"/>
                  </a:cxn>
                  <a:cxn ang="0">
                    <a:pos x="42" y="0"/>
                  </a:cxn>
                  <a:cxn ang="0">
                    <a:pos x="35" y="0"/>
                  </a:cxn>
                  <a:cxn ang="0">
                    <a:pos x="17" y="0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7" y="0"/>
                  </a:cxn>
                  <a:cxn ang="0">
                    <a:pos x="3" y="4"/>
                  </a:cxn>
                  <a:cxn ang="0">
                    <a:pos x="3" y="7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0" y="18"/>
                  </a:cxn>
                  <a:cxn ang="0">
                    <a:pos x="0" y="25"/>
                  </a:cxn>
                  <a:cxn ang="0">
                    <a:pos x="0" y="28"/>
                  </a:cxn>
                  <a:cxn ang="0">
                    <a:pos x="3" y="35"/>
                  </a:cxn>
                  <a:cxn ang="0">
                    <a:pos x="7" y="39"/>
                  </a:cxn>
                  <a:cxn ang="0">
                    <a:pos x="14" y="39"/>
                  </a:cxn>
                </a:cxnLst>
                <a:rect l="0" t="0" r="r" b="b"/>
                <a:pathLst>
                  <a:path w="63" h="46">
                    <a:moveTo>
                      <a:pt x="14" y="39"/>
                    </a:moveTo>
                    <a:lnTo>
                      <a:pt x="14" y="42"/>
                    </a:lnTo>
                    <a:lnTo>
                      <a:pt x="17" y="46"/>
                    </a:lnTo>
                    <a:lnTo>
                      <a:pt x="21" y="46"/>
                    </a:lnTo>
                    <a:lnTo>
                      <a:pt x="28" y="46"/>
                    </a:lnTo>
                    <a:lnTo>
                      <a:pt x="63" y="42"/>
                    </a:lnTo>
                    <a:lnTo>
                      <a:pt x="63" y="35"/>
                    </a:lnTo>
                    <a:lnTo>
                      <a:pt x="63" y="35"/>
                    </a:lnTo>
                    <a:lnTo>
                      <a:pt x="63" y="28"/>
                    </a:lnTo>
                    <a:lnTo>
                      <a:pt x="60" y="21"/>
                    </a:lnTo>
                    <a:lnTo>
                      <a:pt x="60" y="14"/>
                    </a:lnTo>
                    <a:lnTo>
                      <a:pt x="60" y="7"/>
                    </a:lnTo>
                    <a:lnTo>
                      <a:pt x="56" y="4"/>
                    </a:lnTo>
                    <a:lnTo>
                      <a:pt x="53" y="0"/>
                    </a:lnTo>
                    <a:lnTo>
                      <a:pt x="49" y="0"/>
                    </a:lnTo>
                    <a:lnTo>
                      <a:pt x="42" y="0"/>
                    </a:lnTo>
                    <a:lnTo>
                      <a:pt x="35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7" y="0"/>
                    </a:lnTo>
                    <a:lnTo>
                      <a:pt x="3" y="4"/>
                    </a:lnTo>
                    <a:lnTo>
                      <a:pt x="3" y="7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0" y="25"/>
                    </a:lnTo>
                    <a:lnTo>
                      <a:pt x="0" y="28"/>
                    </a:lnTo>
                    <a:lnTo>
                      <a:pt x="3" y="35"/>
                    </a:lnTo>
                    <a:lnTo>
                      <a:pt x="7" y="39"/>
                    </a:lnTo>
                    <a:lnTo>
                      <a:pt x="14" y="39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46" name="Freeform 374"/>
              <p:cNvSpPr>
                <a:spLocks/>
              </p:cNvSpPr>
              <p:nvPr userDrawn="1"/>
            </p:nvSpPr>
            <p:spPr bwMode="gray">
              <a:xfrm>
                <a:off x="1311" y="-2353"/>
                <a:ext cx="25" cy="31"/>
              </a:xfrm>
              <a:custGeom>
                <a:avLst/>
                <a:gdLst/>
                <a:ahLst/>
                <a:cxnLst>
                  <a:cxn ang="0">
                    <a:pos x="25" y="24"/>
                  </a:cxn>
                  <a:cxn ang="0">
                    <a:pos x="25" y="24"/>
                  </a:cxn>
                  <a:cxn ang="0">
                    <a:pos x="25" y="21"/>
                  </a:cxn>
                  <a:cxn ang="0">
                    <a:pos x="25" y="14"/>
                  </a:cxn>
                  <a:cxn ang="0">
                    <a:pos x="25" y="10"/>
                  </a:cxn>
                  <a:cxn ang="0">
                    <a:pos x="25" y="7"/>
                  </a:cxn>
                  <a:cxn ang="0">
                    <a:pos x="22" y="0"/>
                  </a:cxn>
                  <a:cxn ang="0">
                    <a:pos x="18" y="0"/>
                  </a:cxn>
                  <a:cxn ang="0">
                    <a:pos x="11" y="0"/>
                  </a:cxn>
                  <a:cxn ang="0">
                    <a:pos x="11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7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0" y="17"/>
                  </a:cxn>
                  <a:cxn ang="0">
                    <a:pos x="0" y="24"/>
                  </a:cxn>
                  <a:cxn ang="0">
                    <a:pos x="4" y="28"/>
                  </a:cxn>
                  <a:cxn ang="0">
                    <a:pos x="8" y="31"/>
                  </a:cxn>
                  <a:cxn ang="0">
                    <a:pos x="8" y="31"/>
                  </a:cxn>
                  <a:cxn ang="0">
                    <a:pos x="11" y="31"/>
                  </a:cxn>
                  <a:cxn ang="0">
                    <a:pos x="15" y="31"/>
                  </a:cxn>
                  <a:cxn ang="0">
                    <a:pos x="22" y="31"/>
                  </a:cxn>
                  <a:cxn ang="0">
                    <a:pos x="25" y="28"/>
                  </a:cxn>
                  <a:cxn ang="0">
                    <a:pos x="25" y="24"/>
                  </a:cxn>
                </a:cxnLst>
                <a:rect l="0" t="0" r="r" b="b"/>
                <a:pathLst>
                  <a:path w="25" h="31">
                    <a:moveTo>
                      <a:pt x="25" y="24"/>
                    </a:moveTo>
                    <a:lnTo>
                      <a:pt x="25" y="24"/>
                    </a:lnTo>
                    <a:lnTo>
                      <a:pt x="25" y="21"/>
                    </a:lnTo>
                    <a:lnTo>
                      <a:pt x="25" y="14"/>
                    </a:lnTo>
                    <a:lnTo>
                      <a:pt x="25" y="10"/>
                    </a:lnTo>
                    <a:lnTo>
                      <a:pt x="25" y="7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7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0" y="24"/>
                    </a:lnTo>
                    <a:lnTo>
                      <a:pt x="4" y="28"/>
                    </a:lnTo>
                    <a:lnTo>
                      <a:pt x="8" y="31"/>
                    </a:lnTo>
                    <a:lnTo>
                      <a:pt x="8" y="31"/>
                    </a:lnTo>
                    <a:lnTo>
                      <a:pt x="11" y="31"/>
                    </a:lnTo>
                    <a:lnTo>
                      <a:pt x="15" y="31"/>
                    </a:lnTo>
                    <a:lnTo>
                      <a:pt x="22" y="31"/>
                    </a:lnTo>
                    <a:lnTo>
                      <a:pt x="25" y="28"/>
                    </a:lnTo>
                    <a:lnTo>
                      <a:pt x="25" y="2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47" name="Freeform 375"/>
              <p:cNvSpPr>
                <a:spLocks/>
              </p:cNvSpPr>
              <p:nvPr userDrawn="1"/>
            </p:nvSpPr>
            <p:spPr bwMode="gray">
              <a:xfrm>
                <a:off x="1227" y="-2167"/>
                <a:ext cx="28" cy="7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3" y="4"/>
                  </a:cxn>
                  <a:cxn ang="0">
                    <a:pos x="7" y="7"/>
                  </a:cxn>
                  <a:cxn ang="0">
                    <a:pos x="14" y="7"/>
                  </a:cxn>
                  <a:cxn ang="0">
                    <a:pos x="21" y="7"/>
                  </a:cxn>
                  <a:cxn ang="0">
                    <a:pos x="28" y="4"/>
                  </a:cxn>
                  <a:cxn ang="0">
                    <a:pos x="28" y="4"/>
                  </a:cxn>
                  <a:cxn ang="0">
                    <a:pos x="28" y="0"/>
                  </a:cxn>
                  <a:cxn ang="0">
                    <a:pos x="21" y="0"/>
                  </a:cxn>
                  <a:cxn ang="0">
                    <a:pos x="14" y="0"/>
                  </a:cxn>
                  <a:cxn ang="0">
                    <a:pos x="7" y="0"/>
                  </a:cxn>
                  <a:cxn ang="0">
                    <a:pos x="3" y="0"/>
                  </a:cxn>
                  <a:cxn ang="0">
                    <a:pos x="0" y="4"/>
                  </a:cxn>
                </a:cxnLst>
                <a:rect l="0" t="0" r="r" b="b"/>
                <a:pathLst>
                  <a:path w="28" h="7">
                    <a:moveTo>
                      <a:pt x="0" y="4"/>
                    </a:moveTo>
                    <a:lnTo>
                      <a:pt x="3" y="4"/>
                    </a:lnTo>
                    <a:lnTo>
                      <a:pt x="7" y="7"/>
                    </a:lnTo>
                    <a:lnTo>
                      <a:pt x="14" y="7"/>
                    </a:lnTo>
                    <a:lnTo>
                      <a:pt x="21" y="7"/>
                    </a:lnTo>
                    <a:lnTo>
                      <a:pt x="28" y="4"/>
                    </a:lnTo>
                    <a:lnTo>
                      <a:pt x="28" y="4"/>
                    </a:lnTo>
                    <a:lnTo>
                      <a:pt x="28" y="0"/>
                    </a:lnTo>
                    <a:lnTo>
                      <a:pt x="21" y="0"/>
                    </a:lnTo>
                    <a:lnTo>
                      <a:pt x="14" y="0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48" name="Freeform 376"/>
              <p:cNvSpPr>
                <a:spLocks/>
              </p:cNvSpPr>
              <p:nvPr userDrawn="1"/>
            </p:nvSpPr>
            <p:spPr bwMode="gray">
              <a:xfrm>
                <a:off x="1269" y="-2146"/>
                <a:ext cx="11" cy="29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4" y="0"/>
                  </a:cxn>
                  <a:cxn ang="0">
                    <a:pos x="0" y="8"/>
                  </a:cxn>
                  <a:cxn ang="0">
                    <a:pos x="0" y="15"/>
                  </a:cxn>
                  <a:cxn ang="0">
                    <a:pos x="0" y="22"/>
                  </a:cxn>
                  <a:cxn ang="0">
                    <a:pos x="4" y="25"/>
                  </a:cxn>
                  <a:cxn ang="0">
                    <a:pos x="7" y="29"/>
                  </a:cxn>
                  <a:cxn ang="0">
                    <a:pos x="7" y="25"/>
                  </a:cxn>
                  <a:cxn ang="0">
                    <a:pos x="11" y="22"/>
                  </a:cxn>
                  <a:cxn ang="0">
                    <a:pos x="11" y="15"/>
                  </a:cxn>
                  <a:cxn ang="0">
                    <a:pos x="11" y="8"/>
                  </a:cxn>
                  <a:cxn ang="0">
                    <a:pos x="7" y="0"/>
                  </a:cxn>
                  <a:cxn ang="0">
                    <a:pos x="7" y="0"/>
                  </a:cxn>
                </a:cxnLst>
                <a:rect l="0" t="0" r="r" b="b"/>
                <a:pathLst>
                  <a:path w="11" h="29">
                    <a:moveTo>
                      <a:pt x="7" y="0"/>
                    </a:moveTo>
                    <a:lnTo>
                      <a:pt x="4" y="0"/>
                    </a:lnTo>
                    <a:lnTo>
                      <a:pt x="0" y="8"/>
                    </a:lnTo>
                    <a:lnTo>
                      <a:pt x="0" y="15"/>
                    </a:lnTo>
                    <a:lnTo>
                      <a:pt x="0" y="22"/>
                    </a:lnTo>
                    <a:lnTo>
                      <a:pt x="4" y="25"/>
                    </a:lnTo>
                    <a:lnTo>
                      <a:pt x="7" y="29"/>
                    </a:lnTo>
                    <a:lnTo>
                      <a:pt x="7" y="25"/>
                    </a:lnTo>
                    <a:lnTo>
                      <a:pt x="11" y="22"/>
                    </a:lnTo>
                    <a:lnTo>
                      <a:pt x="11" y="15"/>
                    </a:lnTo>
                    <a:lnTo>
                      <a:pt x="11" y="8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49" name="Freeform 377"/>
              <p:cNvSpPr>
                <a:spLocks/>
              </p:cNvSpPr>
              <p:nvPr userDrawn="1"/>
            </p:nvSpPr>
            <p:spPr bwMode="gray">
              <a:xfrm>
                <a:off x="1311" y="-2188"/>
                <a:ext cx="18" cy="21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4" y="4"/>
                  </a:cxn>
                  <a:cxn ang="0">
                    <a:pos x="0" y="7"/>
                  </a:cxn>
                  <a:cxn ang="0">
                    <a:pos x="0" y="11"/>
                  </a:cxn>
                  <a:cxn ang="0">
                    <a:pos x="0" y="18"/>
                  </a:cxn>
                  <a:cxn ang="0">
                    <a:pos x="4" y="21"/>
                  </a:cxn>
                  <a:cxn ang="0">
                    <a:pos x="8" y="21"/>
                  </a:cxn>
                  <a:cxn ang="0">
                    <a:pos x="11" y="21"/>
                  </a:cxn>
                  <a:cxn ang="0">
                    <a:pos x="15" y="18"/>
                  </a:cxn>
                  <a:cxn ang="0">
                    <a:pos x="18" y="11"/>
                  </a:cxn>
                  <a:cxn ang="0">
                    <a:pos x="15" y="7"/>
                  </a:cxn>
                  <a:cxn ang="0">
                    <a:pos x="11" y="4"/>
                  </a:cxn>
                  <a:cxn ang="0">
                    <a:pos x="8" y="0"/>
                  </a:cxn>
                </a:cxnLst>
                <a:rect l="0" t="0" r="r" b="b"/>
                <a:pathLst>
                  <a:path w="18" h="21">
                    <a:moveTo>
                      <a:pt x="8" y="0"/>
                    </a:moveTo>
                    <a:lnTo>
                      <a:pt x="4" y="4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8"/>
                    </a:lnTo>
                    <a:lnTo>
                      <a:pt x="4" y="21"/>
                    </a:lnTo>
                    <a:lnTo>
                      <a:pt x="8" y="21"/>
                    </a:lnTo>
                    <a:lnTo>
                      <a:pt x="11" y="21"/>
                    </a:lnTo>
                    <a:lnTo>
                      <a:pt x="15" y="18"/>
                    </a:lnTo>
                    <a:lnTo>
                      <a:pt x="18" y="11"/>
                    </a:lnTo>
                    <a:lnTo>
                      <a:pt x="15" y="7"/>
                    </a:lnTo>
                    <a:lnTo>
                      <a:pt x="11" y="4"/>
                    </a:lnTo>
                    <a:lnTo>
                      <a:pt x="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50" name="Freeform 378"/>
              <p:cNvSpPr>
                <a:spLocks/>
              </p:cNvSpPr>
              <p:nvPr userDrawn="1"/>
            </p:nvSpPr>
            <p:spPr bwMode="gray">
              <a:xfrm>
                <a:off x="1301" y="-2864"/>
                <a:ext cx="243" cy="282"/>
              </a:xfrm>
              <a:custGeom>
                <a:avLst/>
                <a:gdLst/>
                <a:ahLst/>
                <a:cxnLst>
                  <a:cxn ang="0">
                    <a:pos x="42" y="204"/>
                  </a:cxn>
                  <a:cxn ang="0">
                    <a:pos x="42" y="218"/>
                  </a:cxn>
                  <a:cxn ang="0">
                    <a:pos x="42" y="229"/>
                  </a:cxn>
                  <a:cxn ang="0">
                    <a:pos x="28" y="218"/>
                  </a:cxn>
                  <a:cxn ang="0">
                    <a:pos x="21" y="225"/>
                  </a:cxn>
                  <a:cxn ang="0">
                    <a:pos x="10" y="236"/>
                  </a:cxn>
                  <a:cxn ang="0">
                    <a:pos x="10" y="260"/>
                  </a:cxn>
                  <a:cxn ang="0">
                    <a:pos x="35" y="268"/>
                  </a:cxn>
                  <a:cxn ang="0">
                    <a:pos x="49" y="275"/>
                  </a:cxn>
                  <a:cxn ang="0">
                    <a:pos x="70" y="278"/>
                  </a:cxn>
                  <a:cxn ang="0">
                    <a:pos x="81" y="264"/>
                  </a:cxn>
                  <a:cxn ang="0">
                    <a:pos x="84" y="239"/>
                  </a:cxn>
                  <a:cxn ang="0">
                    <a:pos x="106" y="229"/>
                  </a:cxn>
                  <a:cxn ang="0">
                    <a:pos x="116" y="208"/>
                  </a:cxn>
                  <a:cxn ang="0">
                    <a:pos x="120" y="197"/>
                  </a:cxn>
                  <a:cxn ang="0">
                    <a:pos x="113" y="190"/>
                  </a:cxn>
                  <a:cxn ang="0">
                    <a:pos x="127" y="179"/>
                  </a:cxn>
                  <a:cxn ang="0">
                    <a:pos x="155" y="172"/>
                  </a:cxn>
                  <a:cxn ang="0">
                    <a:pos x="162" y="162"/>
                  </a:cxn>
                  <a:cxn ang="0">
                    <a:pos x="180" y="144"/>
                  </a:cxn>
                  <a:cxn ang="0">
                    <a:pos x="208" y="123"/>
                  </a:cxn>
                  <a:cxn ang="0">
                    <a:pos x="225" y="112"/>
                  </a:cxn>
                  <a:cxn ang="0">
                    <a:pos x="218" y="105"/>
                  </a:cxn>
                  <a:cxn ang="0">
                    <a:pos x="204" y="98"/>
                  </a:cxn>
                  <a:cxn ang="0">
                    <a:pos x="211" y="91"/>
                  </a:cxn>
                  <a:cxn ang="0">
                    <a:pos x="211" y="84"/>
                  </a:cxn>
                  <a:cxn ang="0">
                    <a:pos x="243" y="84"/>
                  </a:cxn>
                  <a:cxn ang="0">
                    <a:pos x="232" y="46"/>
                  </a:cxn>
                  <a:cxn ang="0">
                    <a:pos x="225" y="28"/>
                  </a:cxn>
                  <a:cxn ang="0">
                    <a:pos x="201" y="7"/>
                  </a:cxn>
                  <a:cxn ang="0">
                    <a:pos x="183" y="3"/>
                  </a:cxn>
                  <a:cxn ang="0">
                    <a:pos x="141" y="0"/>
                  </a:cxn>
                  <a:cxn ang="0">
                    <a:pos x="116" y="10"/>
                  </a:cxn>
                  <a:cxn ang="0">
                    <a:pos x="95" y="21"/>
                  </a:cxn>
                  <a:cxn ang="0">
                    <a:pos x="74" y="35"/>
                  </a:cxn>
                  <a:cxn ang="0">
                    <a:pos x="56" y="35"/>
                  </a:cxn>
                  <a:cxn ang="0">
                    <a:pos x="49" y="49"/>
                  </a:cxn>
                  <a:cxn ang="0">
                    <a:pos x="56" y="77"/>
                  </a:cxn>
                  <a:cxn ang="0">
                    <a:pos x="67" y="74"/>
                  </a:cxn>
                  <a:cxn ang="0">
                    <a:pos x="88" y="77"/>
                  </a:cxn>
                  <a:cxn ang="0">
                    <a:pos x="141" y="84"/>
                  </a:cxn>
                  <a:cxn ang="0">
                    <a:pos x="130" y="91"/>
                  </a:cxn>
                  <a:cxn ang="0">
                    <a:pos x="109" y="98"/>
                  </a:cxn>
                  <a:cxn ang="0">
                    <a:pos x="88" y="120"/>
                  </a:cxn>
                  <a:cxn ang="0">
                    <a:pos x="84" y="144"/>
                  </a:cxn>
                  <a:cxn ang="0">
                    <a:pos x="74" y="127"/>
                  </a:cxn>
                  <a:cxn ang="0">
                    <a:pos x="60" y="116"/>
                  </a:cxn>
                  <a:cxn ang="0">
                    <a:pos x="60" y="137"/>
                  </a:cxn>
                  <a:cxn ang="0">
                    <a:pos x="53" y="172"/>
                  </a:cxn>
                  <a:cxn ang="0">
                    <a:pos x="70" y="172"/>
                  </a:cxn>
                  <a:cxn ang="0">
                    <a:pos x="56" y="183"/>
                  </a:cxn>
                  <a:cxn ang="0">
                    <a:pos x="42" y="183"/>
                  </a:cxn>
                  <a:cxn ang="0">
                    <a:pos x="28" y="201"/>
                  </a:cxn>
                </a:cxnLst>
                <a:rect l="0" t="0" r="r" b="b"/>
                <a:pathLst>
                  <a:path w="243" h="282">
                    <a:moveTo>
                      <a:pt x="28" y="208"/>
                    </a:moveTo>
                    <a:lnTo>
                      <a:pt x="39" y="204"/>
                    </a:lnTo>
                    <a:lnTo>
                      <a:pt x="39" y="204"/>
                    </a:lnTo>
                    <a:lnTo>
                      <a:pt x="39" y="201"/>
                    </a:lnTo>
                    <a:lnTo>
                      <a:pt x="42" y="204"/>
                    </a:lnTo>
                    <a:lnTo>
                      <a:pt x="42" y="204"/>
                    </a:lnTo>
                    <a:lnTo>
                      <a:pt x="42" y="208"/>
                    </a:lnTo>
                    <a:lnTo>
                      <a:pt x="39" y="208"/>
                    </a:lnTo>
                    <a:lnTo>
                      <a:pt x="39" y="211"/>
                    </a:lnTo>
                    <a:lnTo>
                      <a:pt x="39" y="211"/>
                    </a:lnTo>
                    <a:lnTo>
                      <a:pt x="39" y="215"/>
                    </a:lnTo>
                    <a:lnTo>
                      <a:pt x="42" y="218"/>
                    </a:lnTo>
                    <a:lnTo>
                      <a:pt x="42" y="218"/>
                    </a:lnTo>
                    <a:lnTo>
                      <a:pt x="42" y="222"/>
                    </a:lnTo>
                    <a:lnTo>
                      <a:pt x="46" y="225"/>
                    </a:lnTo>
                    <a:lnTo>
                      <a:pt x="46" y="229"/>
                    </a:lnTo>
                    <a:lnTo>
                      <a:pt x="46" y="229"/>
                    </a:lnTo>
                    <a:lnTo>
                      <a:pt x="42" y="229"/>
                    </a:lnTo>
                    <a:lnTo>
                      <a:pt x="42" y="229"/>
                    </a:lnTo>
                    <a:lnTo>
                      <a:pt x="39" y="229"/>
                    </a:lnTo>
                    <a:lnTo>
                      <a:pt x="35" y="229"/>
                    </a:lnTo>
                    <a:lnTo>
                      <a:pt x="32" y="225"/>
                    </a:lnTo>
                    <a:lnTo>
                      <a:pt x="28" y="218"/>
                    </a:lnTo>
                    <a:lnTo>
                      <a:pt x="28" y="218"/>
                    </a:lnTo>
                    <a:lnTo>
                      <a:pt x="25" y="218"/>
                    </a:lnTo>
                    <a:lnTo>
                      <a:pt x="21" y="218"/>
                    </a:lnTo>
                    <a:lnTo>
                      <a:pt x="21" y="218"/>
                    </a:lnTo>
                    <a:lnTo>
                      <a:pt x="18" y="225"/>
                    </a:lnTo>
                    <a:lnTo>
                      <a:pt x="21" y="225"/>
                    </a:lnTo>
                    <a:lnTo>
                      <a:pt x="21" y="225"/>
                    </a:lnTo>
                    <a:lnTo>
                      <a:pt x="25" y="229"/>
                    </a:lnTo>
                    <a:lnTo>
                      <a:pt x="25" y="229"/>
                    </a:lnTo>
                    <a:lnTo>
                      <a:pt x="21" y="232"/>
                    </a:lnTo>
                    <a:lnTo>
                      <a:pt x="18" y="232"/>
                    </a:lnTo>
                    <a:lnTo>
                      <a:pt x="14" y="232"/>
                    </a:lnTo>
                    <a:lnTo>
                      <a:pt x="10" y="236"/>
                    </a:lnTo>
                    <a:lnTo>
                      <a:pt x="3" y="239"/>
                    </a:lnTo>
                    <a:lnTo>
                      <a:pt x="0" y="250"/>
                    </a:lnTo>
                    <a:lnTo>
                      <a:pt x="0" y="250"/>
                    </a:lnTo>
                    <a:lnTo>
                      <a:pt x="0" y="253"/>
                    </a:lnTo>
                    <a:lnTo>
                      <a:pt x="3" y="257"/>
                    </a:lnTo>
                    <a:lnTo>
                      <a:pt x="10" y="260"/>
                    </a:lnTo>
                    <a:lnTo>
                      <a:pt x="18" y="264"/>
                    </a:lnTo>
                    <a:lnTo>
                      <a:pt x="18" y="264"/>
                    </a:lnTo>
                    <a:lnTo>
                      <a:pt x="21" y="268"/>
                    </a:lnTo>
                    <a:lnTo>
                      <a:pt x="25" y="268"/>
                    </a:lnTo>
                    <a:lnTo>
                      <a:pt x="28" y="271"/>
                    </a:lnTo>
                    <a:lnTo>
                      <a:pt x="35" y="268"/>
                    </a:lnTo>
                    <a:lnTo>
                      <a:pt x="35" y="268"/>
                    </a:lnTo>
                    <a:lnTo>
                      <a:pt x="39" y="268"/>
                    </a:lnTo>
                    <a:lnTo>
                      <a:pt x="42" y="268"/>
                    </a:lnTo>
                    <a:lnTo>
                      <a:pt x="46" y="271"/>
                    </a:lnTo>
                    <a:lnTo>
                      <a:pt x="49" y="275"/>
                    </a:lnTo>
                    <a:lnTo>
                      <a:pt x="49" y="275"/>
                    </a:lnTo>
                    <a:lnTo>
                      <a:pt x="49" y="278"/>
                    </a:lnTo>
                    <a:lnTo>
                      <a:pt x="53" y="278"/>
                    </a:lnTo>
                    <a:lnTo>
                      <a:pt x="53" y="282"/>
                    </a:lnTo>
                    <a:lnTo>
                      <a:pt x="60" y="282"/>
                    </a:lnTo>
                    <a:lnTo>
                      <a:pt x="63" y="282"/>
                    </a:lnTo>
                    <a:lnTo>
                      <a:pt x="70" y="278"/>
                    </a:lnTo>
                    <a:lnTo>
                      <a:pt x="74" y="278"/>
                    </a:lnTo>
                    <a:lnTo>
                      <a:pt x="74" y="275"/>
                    </a:lnTo>
                    <a:lnTo>
                      <a:pt x="77" y="275"/>
                    </a:lnTo>
                    <a:lnTo>
                      <a:pt x="81" y="271"/>
                    </a:lnTo>
                    <a:lnTo>
                      <a:pt x="81" y="264"/>
                    </a:lnTo>
                    <a:lnTo>
                      <a:pt x="81" y="264"/>
                    </a:lnTo>
                    <a:lnTo>
                      <a:pt x="81" y="257"/>
                    </a:lnTo>
                    <a:lnTo>
                      <a:pt x="81" y="253"/>
                    </a:lnTo>
                    <a:lnTo>
                      <a:pt x="77" y="250"/>
                    </a:lnTo>
                    <a:lnTo>
                      <a:pt x="81" y="246"/>
                    </a:lnTo>
                    <a:lnTo>
                      <a:pt x="81" y="243"/>
                    </a:lnTo>
                    <a:lnTo>
                      <a:pt x="84" y="239"/>
                    </a:lnTo>
                    <a:lnTo>
                      <a:pt x="84" y="236"/>
                    </a:lnTo>
                    <a:lnTo>
                      <a:pt x="92" y="239"/>
                    </a:lnTo>
                    <a:lnTo>
                      <a:pt x="92" y="236"/>
                    </a:lnTo>
                    <a:lnTo>
                      <a:pt x="95" y="236"/>
                    </a:lnTo>
                    <a:lnTo>
                      <a:pt x="102" y="232"/>
                    </a:lnTo>
                    <a:lnTo>
                      <a:pt x="106" y="229"/>
                    </a:lnTo>
                    <a:lnTo>
                      <a:pt x="109" y="218"/>
                    </a:lnTo>
                    <a:lnTo>
                      <a:pt x="109" y="218"/>
                    </a:lnTo>
                    <a:lnTo>
                      <a:pt x="113" y="218"/>
                    </a:lnTo>
                    <a:lnTo>
                      <a:pt x="116" y="215"/>
                    </a:lnTo>
                    <a:lnTo>
                      <a:pt x="116" y="211"/>
                    </a:lnTo>
                    <a:lnTo>
                      <a:pt x="116" y="208"/>
                    </a:lnTo>
                    <a:lnTo>
                      <a:pt x="120" y="208"/>
                    </a:lnTo>
                    <a:lnTo>
                      <a:pt x="123" y="204"/>
                    </a:lnTo>
                    <a:lnTo>
                      <a:pt x="127" y="204"/>
                    </a:lnTo>
                    <a:lnTo>
                      <a:pt x="127" y="201"/>
                    </a:lnTo>
                    <a:lnTo>
                      <a:pt x="123" y="201"/>
                    </a:lnTo>
                    <a:lnTo>
                      <a:pt x="120" y="197"/>
                    </a:lnTo>
                    <a:lnTo>
                      <a:pt x="116" y="197"/>
                    </a:lnTo>
                    <a:lnTo>
                      <a:pt x="113" y="197"/>
                    </a:lnTo>
                    <a:lnTo>
                      <a:pt x="113" y="197"/>
                    </a:lnTo>
                    <a:lnTo>
                      <a:pt x="113" y="194"/>
                    </a:lnTo>
                    <a:lnTo>
                      <a:pt x="113" y="190"/>
                    </a:lnTo>
                    <a:lnTo>
                      <a:pt x="113" y="190"/>
                    </a:lnTo>
                    <a:lnTo>
                      <a:pt x="120" y="190"/>
                    </a:lnTo>
                    <a:lnTo>
                      <a:pt x="120" y="190"/>
                    </a:lnTo>
                    <a:lnTo>
                      <a:pt x="123" y="190"/>
                    </a:lnTo>
                    <a:lnTo>
                      <a:pt x="123" y="186"/>
                    </a:lnTo>
                    <a:lnTo>
                      <a:pt x="127" y="183"/>
                    </a:lnTo>
                    <a:lnTo>
                      <a:pt x="127" y="179"/>
                    </a:lnTo>
                    <a:lnTo>
                      <a:pt x="130" y="179"/>
                    </a:lnTo>
                    <a:lnTo>
                      <a:pt x="134" y="176"/>
                    </a:lnTo>
                    <a:lnTo>
                      <a:pt x="137" y="172"/>
                    </a:lnTo>
                    <a:lnTo>
                      <a:pt x="141" y="172"/>
                    </a:lnTo>
                    <a:lnTo>
                      <a:pt x="148" y="169"/>
                    </a:lnTo>
                    <a:lnTo>
                      <a:pt x="155" y="172"/>
                    </a:lnTo>
                    <a:lnTo>
                      <a:pt x="155" y="172"/>
                    </a:lnTo>
                    <a:lnTo>
                      <a:pt x="158" y="169"/>
                    </a:lnTo>
                    <a:lnTo>
                      <a:pt x="162" y="165"/>
                    </a:lnTo>
                    <a:lnTo>
                      <a:pt x="162" y="165"/>
                    </a:lnTo>
                    <a:lnTo>
                      <a:pt x="162" y="162"/>
                    </a:lnTo>
                    <a:lnTo>
                      <a:pt x="162" y="162"/>
                    </a:lnTo>
                    <a:lnTo>
                      <a:pt x="165" y="158"/>
                    </a:lnTo>
                    <a:lnTo>
                      <a:pt x="169" y="158"/>
                    </a:lnTo>
                    <a:lnTo>
                      <a:pt x="176" y="148"/>
                    </a:lnTo>
                    <a:lnTo>
                      <a:pt x="173" y="144"/>
                    </a:lnTo>
                    <a:lnTo>
                      <a:pt x="173" y="144"/>
                    </a:lnTo>
                    <a:lnTo>
                      <a:pt x="180" y="144"/>
                    </a:lnTo>
                    <a:lnTo>
                      <a:pt x="183" y="141"/>
                    </a:lnTo>
                    <a:lnTo>
                      <a:pt x="194" y="134"/>
                    </a:lnTo>
                    <a:lnTo>
                      <a:pt x="194" y="134"/>
                    </a:lnTo>
                    <a:lnTo>
                      <a:pt x="197" y="130"/>
                    </a:lnTo>
                    <a:lnTo>
                      <a:pt x="201" y="127"/>
                    </a:lnTo>
                    <a:lnTo>
                      <a:pt x="208" y="123"/>
                    </a:lnTo>
                    <a:lnTo>
                      <a:pt x="222" y="120"/>
                    </a:lnTo>
                    <a:lnTo>
                      <a:pt x="222" y="120"/>
                    </a:lnTo>
                    <a:lnTo>
                      <a:pt x="225" y="120"/>
                    </a:lnTo>
                    <a:lnTo>
                      <a:pt x="225" y="116"/>
                    </a:lnTo>
                    <a:lnTo>
                      <a:pt x="229" y="116"/>
                    </a:lnTo>
                    <a:lnTo>
                      <a:pt x="225" y="112"/>
                    </a:lnTo>
                    <a:lnTo>
                      <a:pt x="211" y="112"/>
                    </a:lnTo>
                    <a:lnTo>
                      <a:pt x="211" y="112"/>
                    </a:lnTo>
                    <a:lnTo>
                      <a:pt x="211" y="109"/>
                    </a:lnTo>
                    <a:lnTo>
                      <a:pt x="211" y="109"/>
                    </a:lnTo>
                    <a:lnTo>
                      <a:pt x="215" y="105"/>
                    </a:lnTo>
                    <a:lnTo>
                      <a:pt x="218" y="105"/>
                    </a:lnTo>
                    <a:lnTo>
                      <a:pt x="218" y="105"/>
                    </a:lnTo>
                    <a:lnTo>
                      <a:pt x="218" y="102"/>
                    </a:lnTo>
                    <a:lnTo>
                      <a:pt x="215" y="102"/>
                    </a:lnTo>
                    <a:lnTo>
                      <a:pt x="204" y="102"/>
                    </a:lnTo>
                    <a:lnTo>
                      <a:pt x="204" y="98"/>
                    </a:lnTo>
                    <a:lnTo>
                      <a:pt x="204" y="98"/>
                    </a:lnTo>
                    <a:lnTo>
                      <a:pt x="208" y="95"/>
                    </a:lnTo>
                    <a:lnTo>
                      <a:pt x="208" y="95"/>
                    </a:lnTo>
                    <a:lnTo>
                      <a:pt x="211" y="95"/>
                    </a:lnTo>
                    <a:lnTo>
                      <a:pt x="211" y="95"/>
                    </a:lnTo>
                    <a:lnTo>
                      <a:pt x="215" y="95"/>
                    </a:lnTo>
                    <a:lnTo>
                      <a:pt x="211" y="91"/>
                    </a:lnTo>
                    <a:lnTo>
                      <a:pt x="211" y="91"/>
                    </a:lnTo>
                    <a:lnTo>
                      <a:pt x="208" y="91"/>
                    </a:lnTo>
                    <a:lnTo>
                      <a:pt x="208" y="88"/>
                    </a:lnTo>
                    <a:lnTo>
                      <a:pt x="208" y="84"/>
                    </a:lnTo>
                    <a:lnTo>
                      <a:pt x="208" y="84"/>
                    </a:lnTo>
                    <a:lnTo>
                      <a:pt x="211" y="84"/>
                    </a:lnTo>
                    <a:lnTo>
                      <a:pt x="215" y="84"/>
                    </a:lnTo>
                    <a:lnTo>
                      <a:pt x="218" y="84"/>
                    </a:lnTo>
                    <a:lnTo>
                      <a:pt x="222" y="88"/>
                    </a:lnTo>
                    <a:lnTo>
                      <a:pt x="225" y="88"/>
                    </a:lnTo>
                    <a:lnTo>
                      <a:pt x="232" y="88"/>
                    </a:lnTo>
                    <a:lnTo>
                      <a:pt x="243" y="84"/>
                    </a:lnTo>
                    <a:lnTo>
                      <a:pt x="236" y="70"/>
                    </a:lnTo>
                    <a:lnTo>
                      <a:pt x="232" y="70"/>
                    </a:lnTo>
                    <a:lnTo>
                      <a:pt x="229" y="67"/>
                    </a:lnTo>
                    <a:lnTo>
                      <a:pt x="229" y="60"/>
                    </a:lnTo>
                    <a:lnTo>
                      <a:pt x="229" y="56"/>
                    </a:lnTo>
                    <a:lnTo>
                      <a:pt x="232" y="46"/>
                    </a:lnTo>
                    <a:lnTo>
                      <a:pt x="232" y="39"/>
                    </a:lnTo>
                    <a:lnTo>
                      <a:pt x="229" y="31"/>
                    </a:lnTo>
                    <a:lnTo>
                      <a:pt x="225" y="31"/>
                    </a:lnTo>
                    <a:lnTo>
                      <a:pt x="222" y="28"/>
                    </a:lnTo>
                    <a:lnTo>
                      <a:pt x="222" y="31"/>
                    </a:lnTo>
                    <a:lnTo>
                      <a:pt x="225" y="28"/>
                    </a:lnTo>
                    <a:lnTo>
                      <a:pt x="222" y="24"/>
                    </a:lnTo>
                    <a:lnTo>
                      <a:pt x="218" y="21"/>
                    </a:lnTo>
                    <a:lnTo>
                      <a:pt x="215" y="17"/>
                    </a:lnTo>
                    <a:lnTo>
                      <a:pt x="211" y="10"/>
                    </a:lnTo>
                    <a:lnTo>
                      <a:pt x="208" y="7"/>
                    </a:lnTo>
                    <a:lnTo>
                      <a:pt x="201" y="7"/>
                    </a:lnTo>
                    <a:lnTo>
                      <a:pt x="197" y="7"/>
                    </a:lnTo>
                    <a:lnTo>
                      <a:pt x="190" y="7"/>
                    </a:lnTo>
                    <a:lnTo>
                      <a:pt x="190" y="7"/>
                    </a:lnTo>
                    <a:lnTo>
                      <a:pt x="183" y="14"/>
                    </a:lnTo>
                    <a:lnTo>
                      <a:pt x="183" y="3"/>
                    </a:lnTo>
                    <a:lnTo>
                      <a:pt x="183" y="3"/>
                    </a:lnTo>
                    <a:lnTo>
                      <a:pt x="176" y="3"/>
                    </a:lnTo>
                    <a:lnTo>
                      <a:pt x="169" y="3"/>
                    </a:lnTo>
                    <a:lnTo>
                      <a:pt x="158" y="0"/>
                    </a:lnTo>
                    <a:lnTo>
                      <a:pt x="151" y="0"/>
                    </a:lnTo>
                    <a:lnTo>
                      <a:pt x="148" y="0"/>
                    </a:lnTo>
                    <a:lnTo>
                      <a:pt x="141" y="0"/>
                    </a:lnTo>
                    <a:lnTo>
                      <a:pt x="134" y="0"/>
                    </a:lnTo>
                    <a:lnTo>
                      <a:pt x="130" y="3"/>
                    </a:lnTo>
                    <a:lnTo>
                      <a:pt x="127" y="3"/>
                    </a:lnTo>
                    <a:lnTo>
                      <a:pt x="127" y="14"/>
                    </a:lnTo>
                    <a:lnTo>
                      <a:pt x="123" y="7"/>
                    </a:lnTo>
                    <a:lnTo>
                      <a:pt x="116" y="10"/>
                    </a:lnTo>
                    <a:lnTo>
                      <a:pt x="109" y="14"/>
                    </a:lnTo>
                    <a:lnTo>
                      <a:pt x="106" y="17"/>
                    </a:lnTo>
                    <a:lnTo>
                      <a:pt x="106" y="17"/>
                    </a:lnTo>
                    <a:lnTo>
                      <a:pt x="102" y="28"/>
                    </a:lnTo>
                    <a:lnTo>
                      <a:pt x="99" y="21"/>
                    </a:lnTo>
                    <a:lnTo>
                      <a:pt x="95" y="21"/>
                    </a:lnTo>
                    <a:lnTo>
                      <a:pt x="92" y="24"/>
                    </a:lnTo>
                    <a:lnTo>
                      <a:pt x="88" y="28"/>
                    </a:lnTo>
                    <a:lnTo>
                      <a:pt x="81" y="28"/>
                    </a:lnTo>
                    <a:lnTo>
                      <a:pt x="77" y="28"/>
                    </a:lnTo>
                    <a:lnTo>
                      <a:pt x="74" y="31"/>
                    </a:lnTo>
                    <a:lnTo>
                      <a:pt x="74" y="35"/>
                    </a:lnTo>
                    <a:lnTo>
                      <a:pt x="74" y="35"/>
                    </a:lnTo>
                    <a:lnTo>
                      <a:pt x="70" y="46"/>
                    </a:lnTo>
                    <a:lnTo>
                      <a:pt x="70" y="46"/>
                    </a:lnTo>
                    <a:lnTo>
                      <a:pt x="63" y="42"/>
                    </a:lnTo>
                    <a:lnTo>
                      <a:pt x="60" y="39"/>
                    </a:lnTo>
                    <a:lnTo>
                      <a:pt x="56" y="35"/>
                    </a:lnTo>
                    <a:lnTo>
                      <a:pt x="53" y="39"/>
                    </a:lnTo>
                    <a:lnTo>
                      <a:pt x="49" y="42"/>
                    </a:lnTo>
                    <a:lnTo>
                      <a:pt x="46" y="46"/>
                    </a:lnTo>
                    <a:lnTo>
                      <a:pt x="46" y="46"/>
                    </a:lnTo>
                    <a:lnTo>
                      <a:pt x="46" y="46"/>
                    </a:lnTo>
                    <a:lnTo>
                      <a:pt x="49" y="49"/>
                    </a:lnTo>
                    <a:lnTo>
                      <a:pt x="46" y="56"/>
                    </a:lnTo>
                    <a:lnTo>
                      <a:pt x="46" y="56"/>
                    </a:lnTo>
                    <a:lnTo>
                      <a:pt x="46" y="60"/>
                    </a:lnTo>
                    <a:lnTo>
                      <a:pt x="46" y="67"/>
                    </a:lnTo>
                    <a:lnTo>
                      <a:pt x="56" y="77"/>
                    </a:lnTo>
                    <a:lnTo>
                      <a:pt x="56" y="77"/>
                    </a:lnTo>
                    <a:lnTo>
                      <a:pt x="60" y="77"/>
                    </a:lnTo>
                    <a:lnTo>
                      <a:pt x="60" y="77"/>
                    </a:lnTo>
                    <a:lnTo>
                      <a:pt x="63" y="74"/>
                    </a:lnTo>
                    <a:lnTo>
                      <a:pt x="63" y="74"/>
                    </a:lnTo>
                    <a:lnTo>
                      <a:pt x="67" y="74"/>
                    </a:lnTo>
                    <a:lnTo>
                      <a:pt x="67" y="74"/>
                    </a:lnTo>
                    <a:lnTo>
                      <a:pt x="70" y="74"/>
                    </a:lnTo>
                    <a:lnTo>
                      <a:pt x="74" y="77"/>
                    </a:lnTo>
                    <a:lnTo>
                      <a:pt x="74" y="77"/>
                    </a:lnTo>
                    <a:lnTo>
                      <a:pt x="81" y="77"/>
                    </a:lnTo>
                    <a:lnTo>
                      <a:pt x="84" y="77"/>
                    </a:lnTo>
                    <a:lnTo>
                      <a:pt x="88" y="77"/>
                    </a:lnTo>
                    <a:lnTo>
                      <a:pt x="92" y="77"/>
                    </a:lnTo>
                    <a:lnTo>
                      <a:pt x="95" y="81"/>
                    </a:lnTo>
                    <a:lnTo>
                      <a:pt x="99" y="84"/>
                    </a:lnTo>
                    <a:lnTo>
                      <a:pt x="137" y="81"/>
                    </a:lnTo>
                    <a:lnTo>
                      <a:pt x="141" y="81"/>
                    </a:lnTo>
                    <a:lnTo>
                      <a:pt x="141" y="84"/>
                    </a:lnTo>
                    <a:lnTo>
                      <a:pt x="137" y="84"/>
                    </a:lnTo>
                    <a:lnTo>
                      <a:pt x="137" y="88"/>
                    </a:lnTo>
                    <a:lnTo>
                      <a:pt x="134" y="88"/>
                    </a:lnTo>
                    <a:lnTo>
                      <a:pt x="137" y="91"/>
                    </a:lnTo>
                    <a:lnTo>
                      <a:pt x="134" y="91"/>
                    </a:lnTo>
                    <a:lnTo>
                      <a:pt x="130" y="91"/>
                    </a:lnTo>
                    <a:lnTo>
                      <a:pt x="127" y="95"/>
                    </a:lnTo>
                    <a:lnTo>
                      <a:pt x="123" y="98"/>
                    </a:lnTo>
                    <a:lnTo>
                      <a:pt x="123" y="98"/>
                    </a:lnTo>
                    <a:lnTo>
                      <a:pt x="120" y="102"/>
                    </a:lnTo>
                    <a:lnTo>
                      <a:pt x="116" y="102"/>
                    </a:lnTo>
                    <a:lnTo>
                      <a:pt x="109" y="98"/>
                    </a:lnTo>
                    <a:lnTo>
                      <a:pt x="92" y="102"/>
                    </a:lnTo>
                    <a:lnTo>
                      <a:pt x="92" y="102"/>
                    </a:lnTo>
                    <a:lnTo>
                      <a:pt x="92" y="105"/>
                    </a:lnTo>
                    <a:lnTo>
                      <a:pt x="88" y="112"/>
                    </a:lnTo>
                    <a:lnTo>
                      <a:pt x="88" y="112"/>
                    </a:lnTo>
                    <a:lnTo>
                      <a:pt x="88" y="120"/>
                    </a:lnTo>
                    <a:lnTo>
                      <a:pt x="84" y="123"/>
                    </a:lnTo>
                    <a:lnTo>
                      <a:pt x="84" y="127"/>
                    </a:lnTo>
                    <a:lnTo>
                      <a:pt x="84" y="134"/>
                    </a:lnTo>
                    <a:lnTo>
                      <a:pt x="84" y="141"/>
                    </a:lnTo>
                    <a:lnTo>
                      <a:pt x="84" y="144"/>
                    </a:lnTo>
                    <a:lnTo>
                      <a:pt x="84" y="144"/>
                    </a:lnTo>
                    <a:lnTo>
                      <a:pt x="81" y="148"/>
                    </a:lnTo>
                    <a:lnTo>
                      <a:pt x="81" y="151"/>
                    </a:lnTo>
                    <a:lnTo>
                      <a:pt x="77" y="151"/>
                    </a:lnTo>
                    <a:lnTo>
                      <a:pt x="77" y="148"/>
                    </a:lnTo>
                    <a:lnTo>
                      <a:pt x="74" y="127"/>
                    </a:lnTo>
                    <a:lnTo>
                      <a:pt x="74" y="127"/>
                    </a:lnTo>
                    <a:lnTo>
                      <a:pt x="74" y="123"/>
                    </a:lnTo>
                    <a:lnTo>
                      <a:pt x="70" y="120"/>
                    </a:lnTo>
                    <a:lnTo>
                      <a:pt x="67" y="116"/>
                    </a:lnTo>
                    <a:lnTo>
                      <a:pt x="63" y="112"/>
                    </a:lnTo>
                    <a:lnTo>
                      <a:pt x="63" y="112"/>
                    </a:lnTo>
                    <a:lnTo>
                      <a:pt x="60" y="116"/>
                    </a:lnTo>
                    <a:lnTo>
                      <a:pt x="56" y="116"/>
                    </a:lnTo>
                    <a:lnTo>
                      <a:pt x="53" y="123"/>
                    </a:lnTo>
                    <a:lnTo>
                      <a:pt x="53" y="123"/>
                    </a:lnTo>
                    <a:lnTo>
                      <a:pt x="56" y="130"/>
                    </a:lnTo>
                    <a:lnTo>
                      <a:pt x="60" y="137"/>
                    </a:lnTo>
                    <a:lnTo>
                      <a:pt x="60" y="137"/>
                    </a:lnTo>
                    <a:lnTo>
                      <a:pt x="63" y="141"/>
                    </a:lnTo>
                    <a:lnTo>
                      <a:pt x="63" y="144"/>
                    </a:lnTo>
                    <a:lnTo>
                      <a:pt x="60" y="148"/>
                    </a:lnTo>
                    <a:lnTo>
                      <a:pt x="56" y="151"/>
                    </a:lnTo>
                    <a:lnTo>
                      <a:pt x="53" y="172"/>
                    </a:lnTo>
                    <a:lnTo>
                      <a:pt x="53" y="172"/>
                    </a:lnTo>
                    <a:lnTo>
                      <a:pt x="56" y="172"/>
                    </a:lnTo>
                    <a:lnTo>
                      <a:pt x="63" y="172"/>
                    </a:lnTo>
                    <a:lnTo>
                      <a:pt x="67" y="172"/>
                    </a:lnTo>
                    <a:lnTo>
                      <a:pt x="67" y="172"/>
                    </a:lnTo>
                    <a:lnTo>
                      <a:pt x="70" y="172"/>
                    </a:lnTo>
                    <a:lnTo>
                      <a:pt x="70" y="172"/>
                    </a:lnTo>
                    <a:lnTo>
                      <a:pt x="74" y="172"/>
                    </a:lnTo>
                    <a:lnTo>
                      <a:pt x="70" y="176"/>
                    </a:lnTo>
                    <a:lnTo>
                      <a:pt x="67" y="176"/>
                    </a:lnTo>
                    <a:lnTo>
                      <a:pt x="67" y="179"/>
                    </a:lnTo>
                    <a:lnTo>
                      <a:pt x="60" y="179"/>
                    </a:lnTo>
                    <a:lnTo>
                      <a:pt x="56" y="183"/>
                    </a:lnTo>
                    <a:lnTo>
                      <a:pt x="53" y="186"/>
                    </a:lnTo>
                    <a:lnTo>
                      <a:pt x="46" y="186"/>
                    </a:lnTo>
                    <a:lnTo>
                      <a:pt x="42" y="186"/>
                    </a:lnTo>
                    <a:lnTo>
                      <a:pt x="42" y="186"/>
                    </a:lnTo>
                    <a:lnTo>
                      <a:pt x="42" y="183"/>
                    </a:lnTo>
                    <a:lnTo>
                      <a:pt x="42" y="183"/>
                    </a:lnTo>
                    <a:lnTo>
                      <a:pt x="39" y="183"/>
                    </a:lnTo>
                    <a:lnTo>
                      <a:pt x="35" y="186"/>
                    </a:lnTo>
                    <a:lnTo>
                      <a:pt x="32" y="194"/>
                    </a:lnTo>
                    <a:lnTo>
                      <a:pt x="32" y="197"/>
                    </a:lnTo>
                    <a:lnTo>
                      <a:pt x="28" y="197"/>
                    </a:lnTo>
                    <a:lnTo>
                      <a:pt x="28" y="201"/>
                    </a:lnTo>
                    <a:lnTo>
                      <a:pt x="25" y="204"/>
                    </a:lnTo>
                    <a:lnTo>
                      <a:pt x="28" y="208"/>
                    </a:lnTo>
                    <a:lnTo>
                      <a:pt x="28" y="208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451" name="Freeform 379"/>
            <p:cNvSpPr>
              <a:spLocks noEditPoints="1"/>
            </p:cNvSpPr>
            <p:nvPr userDrawn="1"/>
          </p:nvSpPr>
          <p:spPr bwMode="gray">
            <a:xfrm>
              <a:off x="385" y="1639"/>
              <a:ext cx="895" cy="1053"/>
            </a:xfrm>
            <a:custGeom>
              <a:avLst/>
              <a:gdLst/>
              <a:ahLst/>
              <a:cxnLst>
                <a:cxn ang="0">
                  <a:pos x="388" y="521"/>
                </a:cxn>
                <a:cxn ang="0">
                  <a:pos x="377" y="595"/>
                </a:cxn>
                <a:cxn ang="0">
                  <a:pos x="416" y="715"/>
                </a:cxn>
                <a:cxn ang="0">
                  <a:pos x="409" y="859"/>
                </a:cxn>
                <a:cxn ang="0">
                  <a:pos x="535" y="1057"/>
                </a:cxn>
                <a:cxn ang="0">
                  <a:pos x="655" y="979"/>
                </a:cxn>
                <a:cxn ang="0">
                  <a:pos x="698" y="916"/>
                </a:cxn>
                <a:cxn ang="0">
                  <a:pos x="757" y="799"/>
                </a:cxn>
                <a:cxn ang="0">
                  <a:pos x="757" y="662"/>
                </a:cxn>
                <a:cxn ang="0">
                  <a:pos x="909" y="436"/>
                </a:cxn>
                <a:cxn ang="0">
                  <a:pos x="810" y="384"/>
                </a:cxn>
                <a:cxn ang="0">
                  <a:pos x="754" y="296"/>
                </a:cxn>
                <a:cxn ang="0">
                  <a:pos x="659" y="105"/>
                </a:cxn>
                <a:cxn ang="0">
                  <a:pos x="514" y="95"/>
                </a:cxn>
                <a:cxn ang="0">
                  <a:pos x="416" y="74"/>
                </a:cxn>
                <a:cxn ang="0">
                  <a:pos x="391" y="42"/>
                </a:cxn>
                <a:cxn ang="0">
                  <a:pos x="296" y="10"/>
                </a:cxn>
                <a:cxn ang="0">
                  <a:pos x="155" y="24"/>
                </a:cxn>
                <a:cxn ang="0">
                  <a:pos x="70" y="148"/>
                </a:cxn>
                <a:cxn ang="0">
                  <a:pos x="7" y="250"/>
                </a:cxn>
                <a:cxn ang="0">
                  <a:pos x="0" y="341"/>
                </a:cxn>
                <a:cxn ang="0">
                  <a:pos x="63" y="422"/>
                </a:cxn>
                <a:cxn ang="0">
                  <a:pos x="233" y="486"/>
                </a:cxn>
                <a:cxn ang="0">
                  <a:pos x="380" y="447"/>
                </a:cxn>
                <a:cxn ang="0">
                  <a:pos x="669" y="884"/>
                </a:cxn>
                <a:cxn ang="0">
                  <a:pos x="620" y="863"/>
                </a:cxn>
                <a:cxn ang="0">
                  <a:pos x="426" y="433"/>
                </a:cxn>
                <a:cxn ang="0">
                  <a:pos x="511" y="789"/>
                </a:cxn>
                <a:cxn ang="0">
                  <a:pos x="447" y="599"/>
                </a:cxn>
                <a:cxn ang="0">
                  <a:pos x="433" y="570"/>
                </a:cxn>
                <a:cxn ang="0">
                  <a:pos x="553" y="803"/>
                </a:cxn>
                <a:cxn ang="0">
                  <a:pos x="592" y="806"/>
                </a:cxn>
                <a:cxn ang="0">
                  <a:pos x="659" y="577"/>
                </a:cxn>
                <a:cxn ang="0">
                  <a:pos x="497" y="447"/>
                </a:cxn>
                <a:cxn ang="0">
                  <a:pos x="416" y="232"/>
                </a:cxn>
                <a:cxn ang="0">
                  <a:pos x="469" y="954"/>
                </a:cxn>
                <a:cxn ang="0">
                  <a:pos x="525" y="810"/>
                </a:cxn>
                <a:cxn ang="0">
                  <a:pos x="567" y="817"/>
                </a:cxn>
                <a:cxn ang="0">
                  <a:pos x="447" y="250"/>
                </a:cxn>
                <a:cxn ang="0">
                  <a:pos x="373" y="151"/>
                </a:cxn>
                <a:cxn ang="0">
                  <a:pos x="377" y="179"/>
                </a:cxn>
                <a:cxn ang="0">
                  <a:pos x="359" y="102"/>
                </a:cxn>
                <a:cxn ang="0">
                  <a:pos x="229" y="373"/>
                </a:cxn>
                <a:cxn ang="0">
                  <a:pos x="151" y="444"/>
                </a:cxn>
                <a:cxn ang="0">
                  <a:pos x="88" y="327"/>
                </a:cxn>
                <a:cxn ang="0">
                  <a:pos x="78" y="338"/>
                </a:cxn>
                <a:cxn ang="0">
                  <a:pos x="78" y="373"/>
                </a:cxn>
                <a:cxn ang="0">
                  <a:pos x="127" y="398"/>
                </a:cxn>
                <a:cxn ang="0">
                  <a:pos x="134" y="440"/>
                </a:cxn>
                <a:cxn ang="0">
                  <a:pos x="144" y="436"/>
                </a:cxn>
                <a:cxn ang="0">
                  <a:pos x="187" y="359"/>
                </a:cxn>
                <a:cxn ang="0">
                  <a:pos x="247" y="345"/>
                </a:cxn>
                <a:cxn ang="0">
                  <a:pos x="67" y="348"/>
                </a:cxn>
                <a:cxn ang="0">
                  <a:pos x="39" y="327"/>
                </a:cxn>
                <a:cxn ang="0">
                  <a:pos x="99" y="436"/>
                </a:cxn>
                <a:cxn ang="0">
                  <a:pos x="155" y="454"/>
                </a:cxn>
                <a:cxn ang="0">
                  <a:pos x="183" y="391"/>
                </a:cxn>
                <a:cxn ang="0">
                  <a:pos x="250" y="398"/>
                </a:cxn>
                <a:cxn ang="0">
                  <a:pos x="338" y="380"/>
                </a:cxn>
                <a:cxn ang="0">
                  <a:pos x="388" y="595"/>
                </a:cxn>
                <a:cxn ang="0">
                  <a:pos x="423" y="803"/>
                </a:cxn>
                <a:cxn ang="0">
                  <a:pos x="666" y="880"/>
                </a:cxn>
              </a:cxnLst>
              <a:rect l="0" t="0" r="r" b="b"/>
              <a:pathLst>
                <a:path w="927" h="1067">
                  <a:moveTo>
                    <a:pt x="402" y="440"/>
                  </a:moveTo>
                  <a:lnTo>
                    <a:pt x="395" y="436"/>
                  </a:lnTo>
                  <a:lnTo>
                    <a:pt x="388" y="440"/>
                  </a:lnTo>
                  <a:lnTo>
                    <a:pt x="384" y="444"/>
                  </a:lnTo>
                  <a:lnTo>
                    <a:pt x="380" y="447"/>
                  </a:lnTo>
                  <a:lnTo>
                    <a:pt x="377" y="451"/>
                  </a:lnTo>
                  <a:lnTo>
                    <a:pt x="373" y="454"/>
                  </a:lnTo>
                  <a:lnTo>
                    <a:pt x="373" y="458"/>
                  </a:lnTo>
                  <a:lnTo>
                    <a:pt x="370" y="472"/>
                  </a:lnTo>
                  <a:lnTo>
                    <a:pt x="363" y="493"/>
                  </a:lnTo>
                  <a:lnTo>
                    <a:pt x="363" y="493"/>
                  </a:lnTo>
                  <a:lnTo>
                    <a:pt x="363" y="496"/>
                  </a:lnTo>
                  <a:lnTo>
                    <a:pt x="363" y="500"/>
                  </a:lnTo>
                  <a:lnTo>
                    <a:pt x="366" y="503"/>
                  </a:lnTo>
                  <a:lnTo>
                    <a:pt x="373" y="507"/>
                  </a:lnTo>
                  <a:lnTo>
                    <a:pt x="373" y="507"/>
                  </a:lnTo>
                  <a:lnTo>
                    <a:pt x="377" y="507"/>
                  </a:lnTo>
                  <a:lnTo>
                    <a:pt x="380" y="510"/>
                  </a:lnTo>
                  <a:lnTo>
                    <a:pt x="384" y="514"/>
                  </a:lnTo>
                  <a:lnTo>
                    <a:pt x="380" y="521"/>
                  </a:lnTo>
                  <a:lnTo>
                    <a:pt x="384" y="521"/>
                  </a:lnTo>
                  <a:lnTo>
                    <a:pt x="391" y="521"/>
                  </a:lnTo>
                  <a:lnTo>
                    <a:pt x="402" y="521"/>
                  </a:lnTo>
                  <a:lnTo>
                    <a:pt x="388" y="521"/>
                  </a:lnTo>
                  <a:lnTo>
                    <a:pt x="380" y="521"/>
                  </a:lnTo>
                  <a:lnTo>
                    <a:pt x="380" y="521"/>
                  </a:lnTo>
                  <a:lnTo>
                    <a:pt x="377" y="521"/>
                  </a:lnTo>
                  <a:lnTo>
                    <a:pt x="373" y="521"/>
                  </a:lnTo>
                  <a:lnTo>
                    <a:pt x="370" y="525"/>
                  </a:lnTo>
                  <a:lnTo>
                    <a:pt x="366" y="528"/>
                  </a:lnTo>
                  <a:lnTo>
                    <a:pt x="363" y="535"/>
                  </a:lnTo>
                  <a:lnTo>
                    <a:pt x="384" y="539"/>
                  </a:lnTo>
                  <a:lnTo>
                    <a:pt x="384" y="535"/>
                  </a:lnTo>
                  <a:lnTo>
                    <a:pt x="388" y="535"/>
                  </a:lnTo>
                  <a:lnTo>
                    <a:pt x="384" y="539"/>
                  </a:lnTo>
                  <a:lnTo>
                    <a:pt x="384" y="539"/>
                  </a:lnTo>
                  <a:lnTo>
                    <a:pt x="380" y="539"/>
                  </a:lnTo>
                  <a:lnTo>
                    <a:pt x="363" y="535"/>
                  </a:lnTo>
                  <a:lnTo>
                    <a:pt x="356" y="563"/>
                  </a:lnTo>
                  <a:lnTo>
                    <a:pt x="352" y="567"/>
                  </a:lnTo>
                  <a:lnTo>
                    <a:pt x="352" y="567"/>
                  </a:lnTo>
                  <a:lnTo>
                    <a:pt x="356" y="567"/>
                  </a:lnTo>
                  <a:lnTo>
                    <a:pt x="359" y="577"/>
                  </a:lnTo>
                  <a:lnTo>
                    <a:pt x="366" y="584"/>
                  </a:lnTo>
                  <a:lnTo>
                    <a:pt x="370" y="588"/>
                  </a:lnTo>
                  <a:lnTo>
                    <a:pt x="373" y="588"/>
                  </a:lnTo>
                  <a:lnTo>
                    <a:pt x="373" y="591"/>
                  </a:lnTo>
                  <a:lnTo>
                    <a:pt x="377" y="595"/>
                  </a:lnTo>
                  <a:lnTo>
                    <a:pt x="377" y="595"/>
                  </a:lnTo>
                  <a:lnTo>
                    <a:pt x="377" y="606"/>
                  </a:lnTo>
                  <a:lnTo>
                    <a:pt x="380" y="606"/>
                  </a:lnTo>
                  <a:lnTo>
                    <a:pt x="380" y="606"/>
                  </a:lnTo>
                  <a:lnTo>
                    <a:pt x="380" y="609"/>
                  </a:lnTo>
                  <a:lnTo>
                    <a:pt x="391" y="623"/>
                  </a:lnTo>
                  <a:lnTo>
                    <a:pt x="402" y="616"/>
                  </a:lnTo>
                  <a:lnTo>
                    <a:pt x="409" y="616"/>
                  </a:lnTo>
                  <a:lnTo>
                    <a:pt x="412" y="613"/>
                  </a:lnTo>
                  <a:lnTo>
                    <a:pt x="409" y="613"/>
                  </a:lnTo>
                  <a:lnTo>
                    <a:pt x="405" y="616"/>
                  </a:lnTo>
                  <a:lnTo>
                    <a:pt x="391" y="623"/>
                  </a:lnTo>
                  <a:lnTo>
                    <a:pt x="391" y="623"/>
                  </a:lnTo>
                  <a:lnTo>
                    <a:pt x="395" y="637"/>
                  </a:lnTo>
                  <a:lnTo>
                    <a:pt x="395" y="648"/>
                  </a:lnTo>
                  <a:lnTo>
                    <a:pt x="395" y="655"/>
                  </a:lnTo>
                  <a:lnTo>
                    <a:pt x="405" y="658"/>
                  </a:lnTo>
                  <a:lnTo>
                    <a:pt x="416" y="683"/>
                  </a:lnTo>
                  <a:lnTo>
                    <a:pt x="419" y="694"/>
                  </a:lnTo>
                  <a:lnTo>
                    <a:pt x="419" y="704"/>
                  </a:lnTo>
                  <a:lnTo>
                    <a:pt x="419" y="708"/>
                  </a:lnTo>
                  <a:lnTo>
                    <a:pt x="419" y="711"/>
                  </a:lnTo>
                  <a:lnTo>
                    <a:pt x="419" y="715"/>
                  </a:lnTo>
                  <a:lnTo>
                    <a:pt x="416" y="715"/>
                  </a:lnTo>
                  <a:lnTo>
                    <a:pt x="416" y="715"/>
                  </a:lnTo>
                  <a:lnTo>
                    <a:pt x="409" y="725"/>
                  </a:lnTo>
                  <a:lnTo>
                    <a:pt x="405" y="732"/>
                  </a:lnTo>
                  <a:lnTo>
                    <a:pt x="402" y="743"/>
                  </a:lnTo>
                  <a:lnTo>
                    <a:pt x="402" y="747"/>
                  </a:lnTo>
                  <a:lnTo>
                    <a:pt x="402" y="750"/>
                  </a:lnTo>
                  <a:lnTo>
                    <a:pt x="402" y="754"/>
                  </a:lnTo>
                  <a:lnTo>
                    <a:pt x="398" y="761"/>
                  </a:lnTo>
                  <a:lnTo>
                    <a:pt x="398" y="768"/>
                  </a:lnTo>
                  <a:lnTo>
                    <a:pt x="395" y="778"/>
                  </a:lnTo>
                  <a:lnTo>
                    <a:pt x="391" y="785"/>
                  </a:lnTo>
                  <a:lnTo>
                    <a:pt x="391" y="792"/>
                  </a:lnTo>
                  <a:lnTo>
                    <a:pt x="391" y="796"/>
                  </a:lnTo>
                  <a:lnTo>
                    <a:pt x="391" y="796"/>
                  </a:lnTo>
                  <a:lnTo>
                    <a:pt x="391" y="796"/>
                  </a:lnTo>
                  <a:lnTo>
                    <a:pt x="388" y="803"/>
                  </a:lnTo>
                  <a:lnTo>
                    <a:pt x="391" y="806"/>
                  </a:lnTo>
                  <a:lnTo>
                    <a:pt x="391" y="810"/>
                  </a:lnTo>
                  <a:lnTo>
                    <a:pt x="395" y="817"/>
                  </a:lnTo>
                  <a:lnTo>
                    <a:pt x="398" y="824"/>
                  </a:lnTo>
                  <a:lnTo>
                    <a:pt x="402" y="835"/>
                  </a:lnTo>
                  <a:lnTo>
                    <a:pt x="405" y="842"/>
                  </a:lnTo>
                  <a:lnTo>
                    <a:pt x="409" y="849"/>
                  </a:lnTo>
                  <a:lnTo>
                    <a:pt x="409" y="859"/>
                  </a:lnTo>
                  <a:lnTo>
                    <a:pt x="416" y="877"/>
                  </a:lnTo>
                  <a:lnTo>
                    <a:pt x="423" y="902"/>
                  </a:lnTo>
                  <a:lnTo>
                    <a:pt x="430" y="923"/>
                  </a:lnTo>
                  <a:lnTo>
                    <a:pt x="437" y="937"/>
                  </a:lnTo>
                  <a:lnTo>
                    <a:pt x="440" y="937"/>
                  </a:lnTo>
                  <a:lnTo>
                    <a:pt x="440" y="944"/>
                  </a:lnTo>
                  <a:lnTo>
                    <a:pt x="444" y="951"/>
                  </a:lnTo>
                  <a:lnTo>
                    <a:pt x="447" y="958"/>
                  </a:lnTo>
                  <a:lnTo>
                    <a:pt x="451" y="961"/>
                  </a:lnTo>
                  <a:lnTo>
                    <a:pt x="451" y="968"/>
                  </a:lnTo>
                  <a:lnTo>
                    <a:pt x="451" y="968"/>
                  </a:lnTo>
                  <a:lnTo>
                    <a:pt x="462" y="997"/>
                  </a:lnTo>
                  <a:lnTo>
                    <a:pt x="472" y="1014"/>
                  </a:lnTo>
                  <a:lnTo>
                    <a:pt x="472" y="1049"/>
                  </a:lnTo>
                  <a:lnTo>
                    <a:pt x="472" y="1049"/>
                  </a:lnTo>
                  <a:lnTo>
                    <a:pt x="476" y="1053"/>
                  </a:lnTo>
                  <a:lnTo>
                    <a:pt x="479" y="1057"/>
                  </a:lnTo>
                  <a:lnTo>
                    <a:pt x="486" y="1060"/>
                  </a:lnTo>
                  <a:lnTo>
                    <a:pt x="497" y="1064"/>
                  </a:lnTo>
                  <a:lnTo>
                    <a:pt x="511" y="1067"/>
                  </a:lnTo>
                  <a:lnTo>
                    <a:pt x="514" y="1067"/>
                  </a:lnTo>
                  <a:lnTo>
                    <a:pt x="518" y="1064"/>
                  </a:lnTo>
                  <a:lnTo>
                    <a:pt x="525" y="1060"/>
                  </a:lnTo>
                  <a:lnTo>
                    <a:pt x="535" y="1057"/>
                  </a:lnTo>
                  <a:lnTo>
                    <a:pt x="546" y="1053"/>
                  </a:lnTo>
                  <a:lnTo>
                    <a:pt x="553" y="1053"/>
                  </a:lnTo>
                  <a:lnTo>
                    <a:pt x="557" y="1053"/>
                  </a:lnTo>
                  <a:lnTo>
                    <a:pt x="560" y="1053"/>
                  </a:lnTo>
                  <a:lnTo>
                    <a:pt x="567" y="1053"/>
                  </a:lnTo>
                  <a:lnTo>
                    <a:pt x="578" y="1053"/>
                  </a:lnTo>
                  <a:lnTo>
                    <a:pt x="592" y="1049"/>
                  </a:lnTo>
                  <a:lnTo>
                    <a:pt x="602" y="1042"/>
                  </a:lnTo>
                  <a:lnTo>
                    <a:pt x="602" y="1039"/>
                  </a:lnTo>
                  <a:lnTo>
                    <a:pt x="606" y="1039"/>
                  </a:lnTo>
                  <a:lnTo>
                    <a:pt x="609" y="1035"/>
                  </a:lnTo>
                  <a:lnTo>
                    <a:pt x="613" y="1028"/>
                  </a:lnTo>
                  <a:lnTo>
                    <a:pt x="617" y="1025"/>
                  </a:lnTo>
                  <a:lnTo>
                    <a:pt x="617" y="1025"/>
                  </a:lnTo>
                  <a:lnTo>
                    <a:pt x="620" y="1021"/>
                  </a:lnTo>
                  <a:lnTo>
                    <a:pt x="627" y="1014"/>
                  </a:lnTo>
                  <a:lnTo>
                    <a:pt x="631" y="1007"/>
                  </a:lnTo>
                  <a:lnTo>
                    <a:pt x="638" y="1000"/>
                  </a:lnTo>
                  <a:lnTo>
                    <a:pt x="641" y="997"/>
                  </a:lnTo>
                  <a:lnTo>
                    <a:pt x="645" y="990"/>
                  </a:lnTo>
                  <a:lnTo>
                    <a:pt x="648" y="990"/>
                  </a:lnTo>
                  <a:lnTo>
                    <a:pt x="648" y="986"/>
                  </a:lnTo>
                  <a:lnTo>
                    <a:pt x="652" y="986"/>
                  </a:lnTo>
                  <a:lnTo>
                    <a:pt x="655" y="979"/>
                  </a:lnTo>
                  <a:lnTo>
                    <a:pt x="659" y="976"/>
                  </a:lnTo>
                  <a:lnTo>
                    <a:pt x="662" y="972"/>
                  </a:lnTo>
                  <a:lnTo>
                    <a:pt x="662" y="972"/>
                  </a:lnTo>
                  <a:lnTo>
                    <a:pt x="662" y="972"/>
                  </a:lnTo>
                  <a:lnTo>
                    <a:pt x="669" y="968"/>
                  </a:lnTo>
                  <a:lnTo>
                    <a:pt x="673" y="961"/>
                  </a:lnTo>
                  <a:lnTo>
                    <a:pt x="676" y="958"/>
                  </a:lnTo>
                  <a:lnTo>
                    <a:pt x="680" y="954"/>
                  </a:lnTo>
                  <a:lnTo>
                    <a:pt x="680" y="954"/>
                  </a:lnTo>
                  <a:lnTo>
                    <a:pt x="683" y="951"/>
                  </a:lnTo>
                  <a:lnTo>
                    <a:pt x="687" y="944"/>
                  </a:lnTo>
                  <a:lnTo>
                    <a:pt x="687" y="937"/>
                  </a:lnTo>
                  <a:lnTo>
                    <a:pt x="687" y="933"/>
                  </a:lnTo>
                  <a:lnTo>
                    <a:pt x="687" y="933"/>
                  </a:lnTo>
                  <a:lnTo>
                    <a:pt x="687" y="933"/>
                  </a:lnTo>
                  <a:lnTo>
                    <a:pt x="687" y="930"/>
                  </a:lnTo>
                  <a:lnTo>
                    <a:pt x="687" y="930"/>
                  </a:lnTo>
                  <a:lnTo>
                    <a:pt x="687" y="926"/>
                  </a:lnTo>
                  <a:lnTo>
                    <a:pt x="687" y="926"/>
                  </a:lnTo>
                  <a:lnTo>
                    <a:pt x="687" y="923"/>
                  </a:lnTo>
                  <a:lnTo>
                    <a:pt x="687" y="923"/>
                  </a:lnTo>
                  <a:lnTo>
                    <a:pt x="690" y="919"/>
                  </a:lnTo>
                  <a:lnTo>
                    <a:pt x="698" y="916"/>
                  </a:lnTo>
                  <a:lnTo>
                    <a:pt x="698" y="916"/>
                  </a:lnTo>
                  <a:lnTo>
                    <a:pt x="705" y="912"/>
                  </a:lnTo>
                  <a:lnTo>
                    <a:pt x="708" y="912"/>
                  </a:lnTo>
                  <a:lnTo>
                    <a:pt x="712" y="905"/>
                  </a:lnTo>
                  <a:lnTo>
                    <a:pt x="712" y="905"/>
                  </a:lnTo>
                  <a:lnTo>
                    <a:pt x="715" y="898"/>
                  </a:lnTo>
                  <a:lnTo>
                    <a:pt x="715" y="891"/>
                  </a:lnTo>
                  <a:lnTo>
                    <a:pt x="712" y="891"/>
                  </a:lnTo>
                  <a:lnTo>
                    <a:pt x="712" y="884"/>
                  </a:lnTo>
                  <a:lnTo>
                    <a:pt x="712" y="877"/>
                  </a:lnTo>
                  <a:lnTo>
                    <a:pt x="712" y="866"/>
                  </a:lnTo>
                  <a:lnTo>
                    <a:pt x="712" y="856"/>
                  </a:lnTo>
                  <a:lnTo>
                    <a:pt x="712" y="845"/>
                  </a:lnTo>
                  <a:lnTo>
                    <a:pt x="712" y="842"/>
                  </a:lnTo>
                  <a:lnTo>
                    <a:pt x="715" y="838"/>
                  </a:lnTo>
                  <a:lnTo>
                    <a:pt x="719" y="831"/>
                  </a:lnTo>
                  <a:lnTo>
                    <a:pt x="722" y="828"/>
                  </a:lnTo>
                  <a:lnTo>
                    <a:pt x="726" y="828"/>
                  </a:lnTo>
                  <a:lnTo>
                    <a:pt x="729" y="824"/>
                  </a:lnTo>
                  <a:lnTo>
                    <a:pt x="736" y="820"/>
                  </a:lnTo>
                  <a:lnTo>
                    <a:pt x="740" y="810"/>
                  </a:lnTo>
                  <a:lnTo>
                    <a:pt x="743" y="810"/>
                  </a:lnTo>
                  <a:lnTo>
                    <a:pt x="747" y="806"/>
                  </a:lnTo>
                  <a:lnTo>
                    <a:pt x="750" y="803"/>
                  </a:lnTo>
                  <a:lnTo>
                    <a:pt x="757" y="799"/>
                  </a:lnTo>
                  <a:lnTo>
                    <a:pt x="757" y="799"/>
                  </a:lnTo>
                  <a:lnTo>
                    <a:pt x="761" y="796"/>
                  </a:lnTo>
                  <a:lnTo>
                    <a:pt x="764" y="796"/>
                  </a:lnTo>
                  <a:lnTo>
                    <a:pt x="772" y="792"/>
                  </a:lnTo>
                  <a:lnTo>
                    <a:pt x="775" y="789"/>
                  </a:lnTo>
                  <a:lnTo>
                    <a:pt x="779" y="785"/>
                  </a:lnTo>
                  <a:lnTo>
                    <a:pt x="782" y="778"/>
                  </a:lnTo>
                  <a:lnTo>
                    <a:pt x="786" y="768"/>
                  </a:lnTo>
                  <a:lnTo>
                    <a:pt x="782" y="754"/>
                  </a:lnTo>
                  <a:lnTo>
                    <a:pt x="782" y="754"/>
                  </a:lnTo>
                  <a:lnTo>
                    <a:pt x="782" y="747"/>
                  </a:lnTo>
                  <a:lnTo>
                    <a:pt x="782" y="739"/>
                  </a:lnTo>
                  <a:lnTo>
                    <a:pt x="782" y="732"/>
                  </a:lnTo>
                  <a:lnTo>
                    <a:pt x="782" y="722"/>
                  </a:lnTo>
                  <a:lnTo>
                    <a:pt x="782" y="715"/>
                  </a:lnTo>
                  <a:lnTo>
                    <a:pt x="782" y="711"/>
                  </a:lnTo>
                  <a:lnTo>
                    <a:pt x="761" y="718"/>
                  </a:lnTo>
                  <a:lnTo>
                    <a:pt x="740" y="722"/>
                  </a:lnTo>
                  <a:lnTo>
                    <a:pt x="761" y="718"/>
                  </a:lnTo>
                  <a:lnTo>
                    <a:pt x="782" y="711"/>
                  </a:lnTo>
                  <a:lnTo>
                    <a:pt x="764" y="683"/>
                  </a:lnTo>
                  <a:lnTo>
                    <a:pt x="761" y="665"/>
                  </a:lnTo>
                  <a:lnTo>
                    <a:pt x="761" y="662"/>
                  </a:lnTo>
                  <a:lnTo>
                    <a:pt x="757" y="662"/>
                  </a:lnTo>
                  <a:lnTo>
                    <a:pt x="757" y="655"/>
                  </a:lnTo>
                  <a:lnTo>
                    <a:pt x="754" y="651"/>
                  </a:lnTo>
                  <a:lnTo>
                    <a:pt x="754" y="644"/>
                  </a:lnTo>
                  <a:lnTo>
                    <a:pt x="764" y="623"/>
                  </a:lnTo>
                  <a:lnTo>
                    <a:pt x="750" y="616"/>
                  </a:lnTo>
                  <a:lnTo>
                    <a:pt x="750" y="616"/>
                  </a:lnTo>
                  <a:lnTo>
                    <a:pt x="750" y="613"/>
                  </a:lnTo>
                  <a:lnTo>
                    <a:pt x="750" y="613"/>
                  </a:lnTo>
                  <a:lnTo>
                    <a:pt x="750" y="613"/>
                  </a:lnTo>
                  <a:lnTo>
                    <a:pt x="764" y="623"/>
                  </a:lnTo>
                  <a:lnTo>
                    <a:pt x="768" y="613"/>
                  </a:lnTo>
                  <a:lnTo>
                    <a:pt x="782" y="595"/>
                  </a:lnTo>
                  <a:lnTo>
                    <a:pt x="803" y="563"/>
                  </a:lnTo>
                  <a:lnTo>
                    <a:pt x="807" y="563"/>
                  </a:lnTo>
                  <a:lnTo>
                    <a:pt x="831" y="546"/>
                  </a:lnTo>
                  <a:lnTo>
                    <a:pt x="835" y="542"/>
                  </a:lnTo>
                  <a:lnTo>
                    <a:pt x="849" y="528"/>
                  </a:lnTo>
                  <a:lnTo>
                    <a:pt x="863" y="514"/>
                  </a:lnTo>
                  <a:lnTo>
                    <a:pt x="877" y="496"/>
                  </a:lnTo>
                  <a:lnTo>
                    <a:pt x="888" y="479"/>
                  </a:lnTo>
                  <a:lnTo>
                    <a:pt x="895" y="468"/>
                  </a:lnTo>
                  <a:lnTo>
                    <a:pt x="902" y="458"/>
                  </a:lnTo>
                  <a:lnTo>
                    <a:pt x="905" y="447"/>
                  </a:lnTo>
                  <a:lnTo>
                    <a:pt x="909" y="436"/>
                  </a:lnTo>
                  <a:lnTo>
                    <a:pt x="912" y="429"/>
                  </a:lnTo>
                  <a:lnTo>
                    <a:pt x="916" y="426"/>
                  </a:lnTo>
                  <a:lnTo>
                    <a:pt x="916" y="422"/>
                  </a:lnTo>
                  <a:lnTo>
                    <a:pt x="923" y="408"/>
                  </a:lnTo>
                  <a:lnTo>
                    <a:pt x="927" y="391"/>
                  </a:lnTo>
                  <a:lnTo>
                    <a:pt x="916" y="391"/>
                  </a:lnTo>
                  <a:lnTo>
                    <a:pt x="916" y="391"/>
                  </a:lnTo>
                  <a:lnTo>
                    <a:pt x="912" y="391"/>
                  </a:lnTo>
                  <a:lnTo>
                    <a:pt x="905" y="394"/>
                  </a:lnTo>
                  <a:lnTo>
                    <a:pt x="898" y="394"/>
                  </a:lnTo>
                  <a:lnTo>
                    <a:pt x="891" y="394"/>
                  </a:lnTo>
                  <a:lnTo>
                    <a:pt x="884" y="398"/>
                  </a:lnTo>
                  <a:lnTo>
                    <a:pt x="874" y="398"/>
                  </a:lnTo>
                  <a:lnTo>
                    <a:pt x="863" y="398"/>
                  </a:lnTo>
                  <a:lnTo>
                    <a:pt x="856" y="401"/>
                  </a:lnTo>
                  <a:lnTo>
                    <a:pt x="856" y="401"/>
                  </a:lnTo>
                  <a:lnTo>
                    <a:pt x="831" y="405"/>
                  </a:lnTo>
                  <a:lnTo>
                    <a:pt x="831" y="405"/>
                  </a:lnTo>
                  <a:lnTo>
                    <a:pt x="828" y="401"/>
                  </a:lnTo>
                  <a:lnTo>
                    <a:pt x="824" y="398"/>
                  </a:lnTo>
                  <a:lnTo>
                    <a:pt x="817" y="408"/>
                  </a:lnTo>
                  <a:lnTo>
                    <a:pt x="803" y="408"/>
                  </a:lnTo>
                  <a:lnTo>
                    <a:pt x="800" y="394"/>
                  </a:lnTo>
                  <a:lnTo>
                    <a:pt x="810" y="384"/>
                  </a:lnTo>
                  <a:lnTo>
                    <a:pt x="810" y="387"/>
                  </a:lnTo>
                  <a:lnTo>
                    <a:pt x="817" y="384"/>
                  </a:lnTo>
                  <a:lnTo>
                    <a:pt x="817" y="380"/>
                  </a:lnTo>
                  <a:lnTo>
                    <a:pt x="814" y="380"/>
                  </a:lnTo>
                  <a:lnTo>
                    <a:pt x="814" y="377"/>
                  </a:lnTo>
                  <a:lnTo>
                    <a:pt x="810" y="370"/>
                  </a:lnTo>
                  <a:lnTo>
                    <a:pt x="803" y="362"/>
                  </a:lnTo>
                  <a:lnTo>
                    <a:pt x="793" y="355"/>
                  </a:lnTo>
                  <a:lnTo>
                    <a:pt x="793" y="355"/>
                  </a:lnTo>
                  <a:lnTo>
                    <a:pt x="789" y="352"/>
                  </a:lnTo>
                  <a:lnTo>
                    <a:pt x="782" y="345"/>
                  </a:lnTo>
                  <a:lnTo>
                    <a:pt x="779" y="341"/>
                  </a:lnTo>
                  <a:lnTo>
                    <a:pt x="772" y="334"/>
                  </a:lnTo>
                  <a:lnTo>
                    <a:pt x="768" y="327"/>
                  </a:lnTo>
                  <a:lnTo>
                    <a:pt x="768" y="324"/>
                  </a:lnTo>
                  <a:lnTo>
                    <a:pt x="764" y="324"/>
                  </a:lnTo>
                  <a:lnTo>
                    <a:pt x="764" y="320"/>
                  </a:lnTo>
                  <a:lnTo>
                    <a:pt x="764" y="317"/>
                  </a:lnTo>
                  <a:lnTo>
                    <a:pt x="761" y="310"/>
                  </a:lnTo>
                  <a:lnTo>
                    <a:pt x="761" y="310"/>
                  </a:lnTo>
                  <a:lnTo>
                    <a:pt x="761" y="310"/>
                  </a:lnTo>
                  <a:lnTo>
                    <a:pt x="761" y="306"/>
                  </a:lnTo>
                  <a:lnTo>
                    <a:pt x="757" y="303"/>
                  </a:lnTo>
                  <a:lnTo>
                    <a:pt x="754" y="296"/>
                  </a:lnTo>
                  <a:lnTo>
                    <a:pt x="750" y="289"/>
                  </a:lnTo>
                  <a:lnTo>
                    <a:pt x="747" y="281"/>
                  </a:lnTo>
                  <a:lnTo>
                    <a:pt x="747" y="278"/>
                  </a:lnTo>
                  <a:lnTo>
                    <a:pt x="743" y="274"/>
                  </a:lnTo>
                  <a:lnTo>
                    <a:pt x="740" y="267"/>
                  </a:lnTo>
                  <a:lnTo>
                    <a:pt x="740" y="260"/>
                  </a:lnTo>
                  <a:lnTo>
                    <a:pt x="740" y="260"/>
                  </a:lnTo>
                  <a:lnTo>
                    <a:pt x="740" y="253"/>
                  </a:lnTo>
                  <a:lnTo>
                    <a:pt x="733" y="246"/>
                  </a:lnTo>
                  <a:lnTo>
                    <a:pt x="729" y="239"/>
                  </a:lnTo>
                  <a:lnTo>
                    <a:pt x="729" y="239"/>
                  </a:lnTo>
                  <a:lnTo>
                    <a:pt x="729" y="239"/>
                  </a:lnTo>
                  <a:lnTo>
                    <a:pt x="726" y="225"/>
                  </a:lnTo>
                  <a:lnTo>
                    <a:pt x="715" y="204"/>
                  </a:lnTo>
                  <a:lnTo>
                    <a:pt x="705" y="179"/>
                  </a:lnTo>
                  <a:lnTo>
                    <a:pt x="690" y="155"/>
                  </a:lnTo>
                  <a:lnTo>
                    <a:pt x="683" y="137"/>
                  </a:lnTo>
                  <a:lnTo>
                    <a:pt x="680" y="130"/>
                  </a:lnTo>
                  <a:lnTo>
                    <a:pt x="673" y="119"/>
                  </a:lnTo>
                  <a:lnTo>
                    <a:pt x="673" y="112"/>
                  </a:lnTo>
                  <a:lnTo>
                    <a:pt x="673" y="109"/>
                  </a:lnTo>
                  <a:lnTo>
                    <a:pt x="673" y="109"/>
                  </a:lnTo>
                  <a:lnTo>
                    <a:pt x="666" y="105"/>
                  </a:lnTo>
                  <a:lnTo>
                    <a:pt x="659" y="105"/>
                  </a:lnTo>
                  <a:lnTo>
                    <a:pt x="655" y="105"/>
                  </a:lnTo>
                  <a:lnTo>
                    <a:pt x="655" y="105"/>
                  </a:lnTo>
                  <a:lnTo>
                    <a:pt x="631" y="112"/>
                  </a:lnTo>
                  <a:lnTo>
                    <a:pt x="624" y="112"/>
                  </a:lnTo>
                  <a:lnTo>
                    <a:pt x="617" y="109"/>
                  </a:lnTo>
                  <a:lnTo>
                    <a:pt x="613" y="105"/>
                  </a:lnTo>
                  <a:lnTo>
                    <a:pt x="609" y="105"/>
                  </a:lnTo>
                  <a:lnTo>
                    <a:pt x="606" y="105"/>
                  </a:lnTo>
                  <a:lnTo>
                    <a:pt x="595" y="105"/>
                  </a:lnTo>
                  <a:lnTo>
                    <a:pt x="588" y="102"/>
                  </a:lnTo>
                  <a:lnTo>
                    <a:pt x="585" y="102"/>
                  </a:lnTo>
                  <a:lnTo>
                    <a:pt x="585" y="102"/>
                  </a:lnTo>
                  <a:lnTo>
                    <a:pt x="574" y="102"/>
                  </a:lnTo>
                  <a:lnTo>
                    <a:pt x="571" y="98"/>
                  </a:lnTo>
                  <a:lnTo>
                    <a:pt x="567" y="95"/>
                  </a:lnTo>
                  <a:lnTo>
                    <a:pt x="560" y="95"/>
                  </a:lnTo>
                  <a:lnTo>
                    <a:pt x="553" y="91"/>
                  </a:lnTo>
                  <a:lnTo>
                    <a:pt x="550" y="91"/>
                  </a:lnTo>
                  <a:lnTo>
                    <a:pt x="546" y="88"/>
                  </a:lnTo>
                  <a:lnTo>
                    <a:pt x="546" y="88"/>
                  </a:lnTo>
                  <a:lnTo>
                    <a:pt x="539" y="91"/>
                  </a:lnTo>
                  <a:lnTo>
                    <a:pt x="532" y="91"/>
                  </a:lnTo>
                  <a:lnTo>
                    <a:pt x="521" y="91"/>
                  </a:lnTo>
                  <a:lnTo>
                    <a:pt x="514" y="95"/>
                  </a:lnTo>
                  <a:lnTo>
                    <a:pt x="511" y="98"/>
                  </a:lnTo>
                  <a:lnTo>
                    <a:pt x="511" y="102"/>
                  </a:lnTo>
                  <a:lnTo>
                    <a:pt x="511" y="105"/>
                  </a:lnTo>
                  <a:lnTo>
                    <a:pt x="511" y="109"/>
                  </a:lnTo>
                  <a:lnTo>
                    <a:pt x="511" y="112"/>
                  </a:lnTo>
                  <a:lnTo>
                    <a:pt x="514" y="116"/>
                  </a:lnTo>
                  <a:lnTo>
                    <a:pt x="511" y="119"/>
                  </a:lnTo>
                  <a:lnTo>
                    <a:pt x="507" y="123"/>
                  </a:lnTo>
                  <a:lnTo>
                    <a:pt x="504" y="126"/>
                  </a:lnTo>
                  <a:lnTo>
                    <a:pt x="497" y="126"/>
                  </a:lnTo>
                  <a:lnTo>
                    <a:pt x="490" y="126"/>
                  </a:lnTo>
                  <a:lnTo>
                    <a:pt x="483" y="123"/>
                  </a:lnTo>
                  <a:lnTo>
                    <a:pt x="476" y="119"/>
                  </a:lnTo>
                  <a:lnTo>
                    <a:pt x="469" y="116"/>
                  </a:lnTo>
                  <a:lnTo>
                    <a:pt x="465" y="112"/>
                  </a:lnTo>
                  <a:lnTo>
                    <a:pt x="458" y="105"/>
                  </a:lnTo>
                  <a:lnTo>
                    <a:pt x="454" y="98"/>
                  </a:lnTo>
                  <a:lnTo>
                    <a:pt x="454" y="91"/>
                  </a:lnTo>
                  <a:lnTo>
                    <a:pt x="451" y="88"/>
                  </a:lnTo>
                  <a:lnTo>
                    <a:pt x="447" y="84"/>
                  </a:lnTo>
                  <a:lnTo>
                    <a:pt x="447" y="84"/>
                  </a:lnTo>
                  <a:lnTo>
                    <a:pt x="426" y="81"/>
                  </a:lnTo>
                  <a:lnTo>
                    <a:pt x="423" y="77"/>
                  </a:lnTo>
                  <a:lnTo>
                    <a:pt x="416" y="74"/>
                  </a:lnTo>
                  <a:lnTo>
                    <a:pt x="412" y="70"/>
                  </a:lnTo>
                  <a:lnTo>
                    <a:pt x="405" y="70"/>
                  </a:lnTo>
                  <a:lnTo>
                    <a:pt x="405" y="70"/>
                  </a:lnTo>
                  <a:lnTo>
                    <a:pt x="391" y="67"/>
                  </a:lnTo>
                  <a:lnTo>
                    <a:pt x="391" y="67"/>
                  </a:lnTo>
                  <a:lnTo>
                    <a:pt x="391" y="70"/>
                  </a:lnTo>
                  <a:lnTo>
                    <a:pt x="391" y="77"/>
                  </a:lnTo>
                  <a:lnTo>
                    <a:pt x="391" y="81"/>
                  </a:lnTo>
                  <a:lnTo>
                    <a:pt x="391" y="84"/>
                  </a:lnTo>
                  <a:lnTo>
                    <a:pt x="391" y="77"/>
                  </a:lnTo>
                  <a:lnTo>
                    <a:pt x="391" y="70"/>
                  </a:lnTo>
                  <a:lnTo>
                    <a:pt x="388" y="67"/>
                  </a:lnTo>
                  <a:lnTo>
                    <a:pt x="388" y="63"/>
                  </a:lnTo>
                  <a:lnTo>
                    <a:pt x="388" y="63"/>
                  </a:lnTo>
                  <a:lnTo>
                    <a:pt x="384" y="60"/>
                  </a:lnTo>
                  <a:lnTo>
                    <a:pt x="388" y="52"/>
                  </a:lnTo>
                  <a:lnTo>
                    <a:pt x="391" y="52"/>
                  </a:lnTo>
                  <a:lnTo>
                    <a:pt x="391" y="49"/>
                  </a:lnTo>
                  <a:lnTo>
                    <a:pt x="395" y="49"/>
                  </a:lnTo>
                  <a:lnTo>
                    <a:pt x="395" y="49"/>
                  </a:lnTo>
                  <a:lnTo>
                    <a:pt x="395" y="45"/>
                  </a:lnTo>
                  <a:lnTo>
                    <a:pt x="395" y="45"/>
                  </a:lnTo>
                  <a:lnTo>
                    <a:pt x="395" y="42"/>
                  </a:lnTo>
                  <a:lnTo>
                    <a:pt x="391" y="42"/>
                  </a:lnTo>
                  <a:lnTo>
                    <a:pt x="391" y="42"/>
                  </a:lnTo>
                  <a:lnTo>
                    <a:pt x="388" y="35"/>
                  </a:lnTo>
                  <a:lnTo>
                    <a:pt x="388" y="31"/>
                  </a:lnTo>
                  <a:lnTo>
                    <a:pt x="391" y="28"/>
                  </a:lnTo>
                  <a:lnTo>
                    <a:pt x="391" y="24"/>
                  </a:lnTo>
                  <a:lnTo>
                    <a:pt x="395" y="21"/>
                  </a:lnTo>
                  <a:lnTo>
                    <a:pt x="391" y="14"/>
                  </a:lnTo>
                  <a:lnTo>
                    <a:pt x="377" y="3"/>
                  </a:lnTo>
                  <a:lnTo>
                    <a:pt x="373" y="3"/>
                  </a:lnTo>
                  <a:lnTo>
                    <a:pt x="370" y="0"/>
                  </a:lnTo>
                  <a:lnTo>
                    <a:pt x="366" y="3"/>
                  </a:lnTo>
                  <a:lnTo>
                    <a:pt x="359" y="3"/>
                  </a:lnTo>
                  <a:lnTo>
                    <a:pt x="359" y="7"/>
                  </a:lnTo>
                  <a:lnTo>
                    <a:pt x="356" y="10"/>
                  </a:lnTo>
                  <a:lnTo>
                    <a:pt x="352" y="14"/>
                  </a:lnTo>
                  <a:lnTo>
                    <a:pt x="349" y="10"/>
                  </a:lnTo>
                  <a:lnTo>
                    <a:pt x="345" y="7"/>
                  </a:lnTo>
                  <a:lnTo>
                    <a:pt x="338" y="7"/>
                  </a:lnTo>
                  <a:lnTo>
                    <a:pt x="335" y="7"/>
                  </a:lnTo>
                  <a:lnTo>
                    <a:pt x="331" y="7"/>
                  </a:lnTo>
                  <a:lnTo>
                    <a:pt x="328" y="7"/>
                  </a:lnTo>
                  <a:lnTo>
                    <a:pt x="306" y="7"/>
                  </a:lnTo>
                  <a:lnTo>
                    <a:pt x="303" y="7"/>
                  </a:lnTo>
                  <a:lnTo>
                    <a:pt x="296" y="10"/>
                  </a:lnTo>
                  <a:lnTo>
                    <a:pt x="285" y="10"/>
                  </a:lnTo>
                  <a:lnTo>
                    <a:pt x="278" y="10"/>
                  </a:lnTo>
                  <a:lnTo>
                    <a:pt x="275" y="14"/>
                  </a:lnTo>
                  <a:lnTo>
                    <a:pt x="271" y="14"/>
                  </a:lnTo>
                  <a:lnTo>
                    <a:pt x="268" y="14"/>
                  </a:lnTo>
                  <a:lnTo>
                    <a:pt x="264" y="17"/>
                  </a:lnTo>
                  <a:lnTo>
                    <a:pt x="257" y="17"/>
                  </a:lnTo>
                  <a:lnTo>
                    <a:pt x="250" y="21"/>
                  </a:lnTo>
                  <a:lnTo>
                    <a:pt x="243" y="21"/>
                  </a:lnTo>
                  <a:lnTo>
                    <a:pt x="218" y="31"/>
                  </a:lnTo>
                  <a:lnTo>
                    <a:pt x="215" y="31"/>
                  </a:lnTo>
                  <a:lnTo>
                    <a:pt x="211" y="35"/>
                  </a:lnTo>
                  <a:lnTo>
                    <a:pt x="211" y="35"/>
                  </a:lnTo>
                  <a:lnTo>
                    <a:pt x="204" y="38"/>
                  </a:lnTo>
                  <a:lnTo>
                    <a:pt x="197" y="38"/>
                  </a:lnTo>
                  <a:lnTo>
                    <a:pt x="190" y="35"/>
                  </a:lnTo>
                  <a:lnTo>
                    <a:pt x="180" y="35"/>
                  </a:lnTo>
                  <a:lnTo>
                    <a:pt x="176" y="31"/>
                  </a:lnTo>
                  <a:lnTo>
                    <a:pt x="173" y="31"/>
                  </a:lnTo>
                  <a:lnTo>
                    <a:pt x="166" y="31"/>
                  </a:lnTo>
                  <a:lnTo>
                    <a:pt x="159" y="28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1" y="28"/>
                  </a:lnTo>
                  <a:lnTo>
                    <a:pt x="151" y="35"/>
                  </a:lnTo>
                  <a:lnTo>
                    <a:pt x="148" y="45"/>
                  </a:lnTo>
                  <a:lnTo>
                    <a:pt x="151" y="56"/>
                  </a:lnTo>
                  <a:lnTo>
                    <a:pt x="148" y="56"/>
                  </a:lnTo>
                  <a:lnTo>
                    <a:pt x="144" y="60"/>
                  </a:lnTo>
                  <a:lnTo>
                    <a:pt x="137" y="63"/>
                  </a:lnTo>
                  <a:lnTo>
                    <a:pt x="134" y="67"/>
                  </a:lnTo>
                  <a:lnTo>
                    <a:pt x="130" y="74"/>
                  </a:lnTo>
                  <a:lnTo>
                    <a:pt x="130" y="77"/>
                  </a:lnTo>
                  <a:lnTo>
                    <a:pt x="127" y="84"/>
                  </a:lnTo>
                  <a:lnTo>
                    <a:pt x="123" y="88"/>
                  </a:lnTo>
                  <a:lnTo>
                    <a:pt x="120" y="95"/>
                  </a:lnTo>
                  <a:lnTo>
                    <a:pt x="116" y="98"/>
                  </a:lnTo>
                  <a:lnTo>
                    <a:pt x="120" y="109"/>
                  </a:lnTo>
                  <a:lnTo>
                    <a:pt x="116" y="109"/>
                  </a:lnTo>
                  <a:lnTo>
                    <a:pt x="113" y="112"/>
                  </a:lnTo>
                  <a:lnTo>
                    <a:pt x="109" y="119"/>
                  </a:lnTo>
                  <a:lnTo>
                    <a:pt x="102" y="126"/>
                  </a:lnTo>
                  <a:lnTo>
                    <a:pt x="95" y="134"/>
                  </a:lnTo>
                  <a:lnTo>
                    <a:pt x="88" y="137"/>
                  </a:lnTo>
                  <a:lnTo>
                    <a:pt x="85" y="141"/>
                  </a:lnTo>
                  <a:lnTo>
                    <a:pt x="70" y="148"/>
                  </a:lnTo>
                  <a:lnTo>
                    <a:pt x="70" y="148"/>
                  </a:lnTo>
                  <a:lnTo>
                    <a:pt x="70" y="151"/>
                  </a:lnTo>
                  <a:lnTo>
                    <a:pt x="67" y="155"/>
                  </a:lnTo>
                  <a:lnTo>
                    <a:pt x="63" y="162"/>
                  </a:lnTo>
                  <a:lnTo>
                    <a:pt x="60" y="162"/>
                  </a:lnTo>
                  <a:lnTo>
                    <a:pt x="60" y="165"/>
                  </a:lnTo>
                  <a:lnTo>
                    <a:pt x="56" y="176"/>
                  </a:lnTo>
                  <a:lnTo>
                    <a:pt x="53" y="176"/>
                  </a:lnTo>
                  <a:lnTo>
                    <a:pt x="49" y="179"/>
                  </a:lnTo>
                  <a:lnTo>
                    <a:pt x="42" y="183"/>
                  </a:lnTo>
                  <a:lnTo>
                    <a:pt x="35" y="186"/>
                  </a:lnTo>
                  <a:lnTo>
                    <a:pt x="32" y="193"/>
                  </a:lnTo>
                  <a:lnTo>
                    <a:pt x="35" y="207"/>
                  </a:lnTo>
                  <a:lnTo>
                    <a:pt x="35" y="207"/>
                  </a:lnTo>
                  <a:lnTo>
                    <a:pt x="39" y="211"/>
                  </a:lnTo>
                  <a:lnTo>
                    <a:pt x="39" y="215"/>
                  </a:lnTo>
                  <a:lnTo>
                    <a:pt x="39" y="215"/>
                  </a:lnTo>
                  <a:lnTo>
                    <a:pt x="35" y="218"/>
                  </a:lnTo>
                  <a:lnTo>
                    <a:pt x="25" y="222"/>
                  </a:lnTo>
                  <a:lnTo>
                    <a:pt x="18" y="225"/>
                  </a:lnTo>
                  <a:lnTo>
                    <a:pt x="14" y="229"/>
                  </a:lnTo>
                  <a:lnTo>
                    <a:pt x="11" y="236"/>
                  </a:lnTo>
                  <a:lnTo>
                    <a:pt x="7" y="239"/>
                  </a:lnTo>
                  <a:lnTo>
                    <a:pt x="7" y="243"/>
                  </a:lnTo>
                  <a:lnTo>
                    <a:pt x="7" y="250"/>
                  </a:lnTo>
                  <a:lnTo>
                    <a:pt x="67" y="253"/>
                  </a:lnTo>
                  <a:lnTo>
                    <a:pt x="14" y="250"/>
                  </a:lnTo>
                  <a:lnTo>
                    <a:pt x="7" y="250"/>
                  </a:lnTo>
                  <a:lnTo>
                    <a:pt x="18" y="257"/>
                  </a:lnTo>
                  <a:lnTo>
                    <a:pt x="7" y="274"/>
                  </a:lnTo>
                  <a:lnTo>
                    <a:pt x="11" y="285"/>
                  </a:lnTo>
                  <a:lnTo>
                    <a:pt x="11" y="285"/>
                  </a:lnTo>
                  <a:lnTo>
                    <a:pt x="14" y="289"/>
                  </a:lnTo>
                  <a:lnTo>
                    <a:pt x="18" y="296"/>
                  </a:lnTo>
                  <a:lnTo>
                    <a:pt x="18" y="299"/>
                  </a:lnTo>
                  <a:lnTo>
                    <a:pt x="18" y="306"/>
                  </a:lnTo>
                  <a:lnTo>
                    <a:pt x="14" y="310"/>
                  </a:lnTo>
                  <a:lnTo>
                    <a:pt x="14" y="313"/>
                  </a:lnTo>
                  <a:lnTo>
                    <a:pt x="11" y="317"/>
                  </a:lnTo>
                  <a:lnTo>
                    <a:pt x="4" y="320"/>
                  </a:lnTo>
                  <a:lnTo>
                    <a:pt x="0" y="327"/>
                  </a:lnTo>
                  <a:lnTo>
                    <a:pt x="0" y="327"/>
                  </a:lnTo>
                  <a:lnTo>
                    <a:pt x="0" y="331"/>
                  </a:lnTo>
                  <a:lnTo>
                    <a:pt x="0" y="331"/>
                  </a:lnTo>
                  <a:lnTo>
                    <a:pt x="0" y="331"/>
                  </a:lnTo>
                  <a:lnTo>
                    <a:pt x="0" y="331"/>
                  </a:lnTo>
                  <a:lnTo>
                    <a:pt x="0" y="331"/>
                  </a:lnTo>
                  <a:lnTo>
                    <a:pt x="0" y="331"/>
                  </a:lnTo>
                  <a:lnTo>
                    <a:pt x="0" y="341"/>
                  </a:lnTo>
                  <a:lnTo>
                    <a:pt x="4" y="355"/>
                  </a:lnTo>
                  <a:lnTo>
                    <a:pt x="4" y="359"/>
                  </a:lnTo>
                  <a:lnTo>
                    <a:pt x="7" y="366"/>
                  </a:lnTo>
                  <a:lnTo>
                    <a:pt x="11" y="370"/>
                  </a:lnTo>
                  <a:lnTo>
                    <a:pt x="11" y="370"/>
                  </a:lnTo>
                  <a:lnTo>
                    <a:pt x="14" y="373"/>
                  </a:lnTo>
                  <a:lnTo>
                    <a:pt x="14" y="373"/>
                  </a:lnTo>
                  <a:lnTo>
                    <a:pt x="21" y="373"/>
                  </a:lnTo>
                  <a:lnTo>
                    <a:pt x="25" y="370"/>
                  </a:lnTo>
                  <a:lnTo>
                    <a:pt x="32" y="366"/>
                  </a:lnTo>
                  <a:lnTo>
                    <a:pt x="39" y="366"/>
                  </a:lnTo>
                  <a:lnTo>
                    <a:pt x="35" y="366"/>
                  </a:lnTo>
                  <a:lnTo>
                    <a:pt x="32" y="370"/>
                  </a:lnTo>
                  <a:lnTo>
                    <a:pt x="25" y="370"/>
                  </a:lnTo>
                  <a:lnTo>
                    <a:pt x="14" y="373"/>
                  </a:lnTo>
                  <a:lnTo>
                    <a:pt x="14" y="377"/>
                  </a:lnTo>
                  <a:lnTo>
                    <a:pt x="18" y="380"/>
                  </a:lnTo>
                  <a:lnTo>
                    <a:pt x="25" y="387"/>
                  </a:lnTo>
                  <a:lnTo>
                    <a:pt x="32" y="394"/>
                  </a:lnTo>
                  <a:lnTo>
                    <a:pt x="49" y="412"/>
                  </a:lnTo>
                  <a:lnTo>
                    <a:pt x="63" y="422"/>
                  </a:lnTo>
                  <a:lnTo>
                    <a:pt x="63" y="419"/>
                  </a:lnTo>
                  <a:lnTo>
                    <a:pt x="67" y="415"/>
                  </a:lnTo>
                  <a:lnTo>
                    <a:pt x="63" y="422"/>
                  </a:lnTo>
                  <a:lnTo>
                    <a:pt x="63" y="426"/>
                  </a:lnTo>
                  <a:lnTo>
                    <a:pt x="74" y="447"/>
                  </a:lnTo>
                  <a:lnTo>
                    <a:pt x="78" y="451"/>
                  </a:lnTo>
                  <a:lnTo>
                    <a:pt x="81" y="451"/>
                  </a:lnTo>
                  <a:lnTo>
                    <a:pt x="85" y="454"/>
                  </a:lnTo>
                  <a:lnTo>
                    <a:pt x="85" y="454"/>
                  </a:lnTo>
                  <a:lnTo>
                    <a:pt x="85" y="454"/>
                  </a:lnTo>
                  <a:lnTo>
                    <a:pt x="106" y="472"/>
                  </a:lnTo>
                  <a:lnTo>
                    <a:pt x="109" y="479"/>
                  </a:lnTo>
                  <a:lnTo>
                    <a:pt x="113" y="482"/>
                  </a:lnTo>
                  <a:lnTo>
                    <a:pt x="116" y="486"/>
                  </a:lnTo>
                  <a:lnTo>
                    <a:pt x="120" y="489"/>
                  </a:lnTo>
                  <a:lnTo>
                    <a:pt x="127" y="489"/>
                  </a:lnTo>
                  <a:lnTo>
                    <a:pt x="130" y="493"/>
                  </a:lnTo>
                  <a:lnTo>
                    <a:pt x="134" y="493"/>
                  </a:lnTo>
                  <a:lnTo>
                    <a:pt x="134" y="493"/>
                  </a:lnTo>
                  <a:lnTo>
                    <a:pt x="169" y="479"/>
                  </a:lnTo>
                  <a:lnTo>
                    <a:pt x="194" y="475"/>
                  </a:lnTo>
                  <a:lnTo>
                    <a:pt x="211" y="482"/>
                  </a:lnTo>
                  <a:lnTo>
                    <a:pt x="208" y="472"/>
                  </a:lnTo>
                  <a:lnTo>
                    <a:pt x="204" y="468"/>
                  </a:lnTo>
                  <a:lnTo>
                    <a:pt x="204" y="465"/>
                  </a:lnTo>
                  <a:lnTo>
                    <a:pt x="211" y="482"/>
                  </a:lnTo>
                  <a:lnTo>
                    <a:pt x="233" y="486"/>
                  </a:lnTo>
                  <a:lnTo>
                    <a:pt x="240" y="479"/>
                  </a:lnTo>
                  <a:lnTo>
                    <a:pt x="243" y="479"/>
                  </a:lnTo>
                  <a:lnTo>
                    <a:pt x="247" y="475"/>
                  </a:lnTo>
                  <a:lnTo>
                    <a:pt x="250" y="475"/>
                  </a:lnTo>
                  <a:lnTo>
                    <a:pt x="250" y="475"/>
                  </a:lnTo>
                  <a:lnTo>
                    <a:pt x="271" y="468"/>
                  </a:lnTo>
                  <a:lnTo>
                    <a:pt x="271" y="468"/>
                  </a:lnTo>
                  <a:lnTo>
                    <a:pt x="285" y="468"/>
                  </a:lnTo>
                  <a:lnTo>
                    <a:pt x="289" y="468"/>
                  </a:lnTo>
                  <a:lnTo>
                    <a:pt x="292" y="475"/>
                  </a:lnTo>
                  <a:lnTo>
                    <a:pt x="299" y="479"/>
                  </a:lnTo>
                  <a:lnTo>
                    <a:pt x="310" y="486"/>
                  </a:lnTo>
                  <a:lnTo>
                    <a:pt x="321" y="489"/>
                  </a:lnTo>
                  <a:lnTo>
                    <a:pt x="324" y="489"/>
                  </a:lnTo>
                  <a:lnTo>
                    <a:pt x="331" y="489"/>
                  </a:lnTo>
                  <a:lnTo>
                    <a:pt x="338" y="493"/>
                  </a:lnTo>
                  <a:lnTo>
                    <a:pt x="349" y="493"/>
                  </a:lnTo>
                  <a:lnTo>
                    <a:pt x="356" y="493"/>
                  </a:lnTo>
                  <a:lnTo>
                    <a:pt x="363" y="489"/>
                  </a:lnTo>
                  <a:lnTo>
                    <a:pt x="370" y="472"/>
                  </a:lnTo>
                  <a:lnTo>
                    <a:pt x="373" y="458"/>
                  </a:lnTo>
                  <a:lnTo>
                    <a:pt x="373" y="454"/>
                  </a:lnTo>
                  <a:lnTo>
                    <a:pt x="377" y="451"/>
                  </a:lnTo>
                  <a:lnTo>
                    <a:pt x="380" y="447"/>
                  </a:lnTo>
                  <a:lnTo>
                    <a:pt x="384" y="440"/>
                  </a:lnTo>
                  <a:lnTo>
                    <a:pt x="388" y="436"/>
                  </a:lnTo>
                  <a:lnTo>
                    <a:pt x="395" y="436"/>
                  </a:lnTo>
                  <a:lnTo>
                    <a:pt x="402" y="440"/>
                  </a:lnTo>
                  <a:close/>
                  <a:moveTo>
                    <a:pt x="726" y="493"/>
                  </a:moveTo>
                  <a:lnTo>
                    <a:pt x="726" y="489"/>
                  </a:lnTo>
                  <a:lnTo>
                    <a:pt x="726" y="489"/>
                  </a:lnTo>
                  <a:lnTo>
                    <a:pt x="726" y="489"/>
                  </a:lnTo>
                  <a:lnTo>
                    <a:pt x="726" y="493"/>
                  </a:lnTo>
                  <a:close/>
                  <a:moveTo>
                    <a:pt x="683" y="789"/>
                  </a:moveTo>
                  <a:lnTo>
                    <a:pt x="698" y="799"/>
                  </a:lnTo>
                  <a:lnTo>
                    <a:pt x="694" y="810"/>
                  </a:lnTo>
                  <a:lnTo>
                    <a:pt x="698" y="799"/>
                  </a:lnTo>
                  <a:lnTo>
                    <a:pt x="683" y="789"/>
                  </a:lnTo>
                  <a:close/>
                  <a:moveTo>
                    <a:pt x="673" y="912"/>
                  </a:moveTo>
                  <a:lnTo>
                    <a:pt x="673" y="912"/>
                  </a:lnTo>
                  <a:lnTo>
                    <a:pt x="673" y="912"/>
                  </a:lnTo>
                  <a:lnTo>
                    <a:pt x="673" y="912"/>
                  </a:lnTo>
                  <a:lnTo>
                    <a:pt x="673" y="912"/>
                  </a:lnTo>
                  <a:lnTo>
                    <a:pt x="673" y="912"/>
                  </a:lnTo>
                  <a:close/>
                  <a:moveTo>
                    <a:pt x="669" y="884"/>
                  </a:moveTo>
                  <a:lnTo>
                    <a:pt x="666" y="880"/>
                  </a:lnTo>
                  <a:lnTo>
                    <a:pt x="666" y="884"/>
                  </a:lnTo>
                  <a:lnTo>
                    <a:pt x="669" y="884"/>
                  </a:lnTo>
                  <a:lnTo>
                    <a:pt x="669" y="884"/>
                  </a:lnTo>
                  <a:lnTo>
                    <a:pt x="669" y="884"/>
                  </a:lnTo>
                  <a:close/>
                  <a:moveTo>
                    <a:pt x="409" y="525"/>
                  </a:moveTo>
                  <a:lnTo>
                    <a:pt x="412" y="528"/>
                  </a:lnTo>
                  <a:lnTo>
                    <a:pt x="412" y="528"/>
                  </a:lnTo>
                  <a:lnTo>
                    <a:pt x="430" y="532"/>
                  </a:lnTo>
                  <a:lnTo>
                    <a:pt x="430" y="532"/>
                  </a:lnTo>
                  <a:lnTo>
                    <a:pt x="430" y="539"/>
                  </a:lnTo>
                  <a:lnTo>
                    <a:pt x="430" y="532"/>
                  </a:lnTo>
                  <a:lnTo>
                    <a:pt x="430" y="532"/>
                  </a:lnTo>
                  <a:lnTo>
                    <a:pt x="430" y="532"/>
                  </a:lnTo>
                  <a:lnTo>
                    <a:pt x="423" y="532"/>
                  </a:lnTo>
                  <a:lnTo>
                    <a:pt x="419" y="532"/>
                  </a:lnTo>
                  <a:lnTo>
                    <a:pt x="412" y="532"/>
                  </a:lnTo>
                  <a:lnTo>
                    <a:pt x="412" y="532"/>
                  </a:lnTo>
                  <a:lnTo>
                    <a:pt x="409" y="528"/>
                  </a:lnTo>
                  <a:lnTo>
                    <a:pt x="409" y="525"/>
                  </a:lnTo>
                  <a:close/>
                  <a:moveTo>
                    <a:pt x="712" y="496"/>
                  </a:moveTo>
                  <a:lnTo>
                    <a:pt x="712" y="496"/>
                  </a:lnTo>
                  <a:lnTo>
                    <a:pt x="712" y="496"/>
                  </a:lnTo>
                  <a:lnTo>
                    <a:pt x="712" y="496"/>
                  </a:lnTo>
                  <a:lnTo>
                    <a:pt x="712" y="496"/>
                  </a:lnTo>
                  <a:close/>
                  <a:moveTo>
                    <a:pt x="620" y="866"/>
                  </a:moveTo>
                  <a:lnTo>
                    <a:pt x="620" y="863"/>
                  </a:lnTo>
                  <a:lnTo>
                    <a:pt x="617" y="863"/>
                  </a:lnTo>
                  <a:lnTo>
                    <a:pt x="620" y="863"/>
                  </a:lnTo>
                  <a:lnTo>
                    <a:pt x="620" y="866"/>
                  </a:lnTo>
                  <a:close/>
                  <a:moveTo>
                    <a:pt x="426" y="546"/>
                  </a:moveTo>
                  <a:lnTo>
                    <a:pt x="426" y="549"/>
                  </a:lnTo>
                  <a:lnTo>
                    <a:pt x="426" y="549"/>
                  </a:lnTo>
                  <a:lnTo>
                    <a:pt x="426" y="549"/>
                  </a:lnTo>
                  <a:lnTo>
                    <a:pt x="426" y="546"/>
                  </a:lnTo>
                  <a:close/>
                  <a:moveTo>
                    <a:pt x="433" y="556"/>
                  </a:moveTo>
                  <a:lnTo>
                    <a:pt x="433" y="560"/>
                  </a:lnTo>
                  <a:lnTo>
                    <a:pt x="433" y="560"/>
                  </a:lnTo>
                  <a:lnTo>
                    <a:pt x="433" y="560"/>
                  </a:lnTo>
                  <a:lnTo>
                    <a:pt x="433" y="556"/>
                  </a:lnTo>
                  <a:lnTo>
                    <a:pt x="426" y="556"/>
                  </a:lnTo>
                  <a:lnTo>
                    <a:pt x="433" y="556"/>
                  </a:lnTo>
                  <a:close/>
                  <a:moveTo>
                    <a:pt x="447" y="415"/>
                  </a:moveTo>
                  <a:lnTo>
                    <a:pt x="447" y="415"/>
                  </a:lnTo>
                  <a:lnTo>
                    <a:pt x="447" y="415"/>
                  </a:lnTo>
                  <a:lnTo>
                    <a:pt x="447" y="415"/>
                  </a:lnTo>
                  <a:lnTo>
                    <a:pt x="447" y="415"/>
                  </a:lnTo>
                  <a:lnTo>
                    <a:pt x="447" y="415"/>
                  </a:lnTo>
                  <a:lnTo>
                    <a:pt x="447" y="415"/>
                  </a:lnTo>
                  <a:close/>
                  <a:moveTo>
                    <a:pt x="426" y="429"/>
                  </a:moveTo>
                  <a:lnTo>
                    <a:pt x="426" y="433"/>
                  </a:lnTo>
                  <a:lnTo>
                    <a:pt x="426" y="433"/>
                  </a:lnTo>
                  <a:lnTo>
                    <a:pt x="426" y="433"/>
                  </a:lnTo>
                  <a:lnTo>
                    <a:pt x="426" y="429"/>
                  </a:lnTo>
                  <a:close/>
                  <a:moveTo>
                    <a:pt x="430" y="355"/>
                  </a:moveTo>
                  <a:lnTo>
                    <a:pt x="426" y="359"/>
                  </a:lnTo>
                  <a:lnTo>
                    <a:pt x="426" y="362"/>
                  </a:lnTo>
                  <a:lnTo>
                    <a:pt x="430" y="352"/>
                  </a:lnTo>
                  <a:lnTo>
                    <a:pt x="430" y="355"/>
                  </a:lnTo>
                  <a:close/>
                  <a:moveTo>
                    <a:pt x="430" y="472"/>
                  </a:moveTo>
                  <a:lnTo>
                    <a:pt x="430" y="472"/>
                  </a:lnTo>
                  <a:lnTo>
                    <a:pt x="430" y="472"/>
                  </a:lnTo>
                  <a:lnTo>
                    <a:pt x="430" y="472"/>
                  </a:lnTo>
                  <a:lnTo>
                    <a:pt x="430" y="472"/>
                  </a:lnTo>
                  <a:close/>
                  <a:moveTo>
                    <a:pt x="454" y="507"/>
                  </a:moveTo>
                  <a:lnTo>
                    <a:pt x="458" y="503"/>
                  </a:lnTo>
                  <a:lnTo>
                    <a:pt x="454" y="507"/>
                  </a:lnTo>
                  <a:lnTo>
                    <a:pt x="454" y="507"/>
                  </a:lnTo>
                  <a:lnTo>
                    <a:pt x="454" y="507"/>
                  </a:lnTo>
                  <a:lnTo>
                    <a:pt x="454" y="507"/>
                  </a:lnTo>
                  <a:lnTo>
                    <a:pt x="454" y="507"/>
                  </a:lnTo>
                  <a:close/>
                  <a:moveTo>
                    <a:pt x="511" y="792"/>
                  </a:moveTo>
                  <a:lnTo>
                    <a:pt x="511" y="789"/>
                  </a:lnTo>
                  <a:lnTo>
                    <a:pt x="507" y="785"/>
                  </a:lnTo>
                  <a:lnTo>
                    <a:pt x="511" y="789"/>
                  </a:lnTo>
                  <a:lnTo>
                    <a:pt x="511" y="792"/>
                  </a:lnTo>
                  <a:close/>
                  <a:moveTo>
                    <a:pt x="469" y="549"/>
                  </a:moveTo>
                  <a:lnTo>
                    <a:pt x="472" y="542"/>
                  </a:lnTo>
                  <a:lnTo>
                    <a:pt x="472" y="539"/>
                  </a:lnTo>
                  <a:lnTo>
                    <a:pt x="472" y="535"/>
                  </a:lnTo>
                  <a:lnTo>
                    <a:pt x="472" y="528"/>
                  </a:lnTo>
                  <a:lnTo>
                    <a:pt x="472" y="521"/>
                  </a:lnTo>
                  <a:lnTo>
                    <a:pt x="472" y="514"/>
                  </a:lnTo>
                  <a:lnTo>
                    <a:pt x="472" y="507"/>
                  </a:lnTo>
                  <a:lnTo>
                    <a:pt x="472" y="503"/>
                  </a:lnTo>
                  <a:lnTo>
                    <a:pt x="472" y="500"/>
                  </a:lnTo>
                  <a:lnTo>
                    <a:pt x="472" y="496"/>
                  </a:lnTo>
                  <a:lnTo>
                    <a:pt x="472" y="503"/>
                  </a:lnTo>
                  <a:lnTo>
                    <a:pt x="472" y="510"/>
                  </a:lnTo>
                  <a:lnTo>
                    <a:pt x="472" y="510"/>
                  </a:lnTo>
                  <a:lnTo>
                    <a:pt x="472" y="521"/>
                  </a:lnTo>
                  <a:lnTo>
                    <a:pt x="472" y="528"/>
                  </a:lnTo>
                  <a:lnTo>
                    <a:pt x="472" y="532"/>
                  </a:lnTo>
                  <a:lnTo>
                    <a:pt x="472" y="542"/>
                  </a:lnTo>
                  <a:lnTo>
                    <a:pt x="469" y="549"/>
                  </a:lnTo>
                  <a:close/>
                  <a:moveTo>
                    <a:pt x="451" y="599"/>
                  </a:moveTo>
                  <a:lnTo>
                    <a:pt x="451" y="599"/>
                  </a:lnTo>
                  <a:lnTo>
                    <a:pt x="447" y="602"/>
                  </a:lnTo>
                  <a:lnTo>
                    <a:pt x="447" y="599"/>
                  </a:lnTo>
                  <a:lnTo>
                    <a:pt x="451" y="599"/>
                  </a:lnTo>
                  <a:lnTo>
                    <a:pt x="451" y="599"/>
                  </a:lnTo>
                  <a:lnTo>
                    <a:pt x="451" y="599"/>
                  </a:lnTo>
                  <a:close/>
                  <a:moveTo>
                    <a:pt x="465" y="567"/>
                  </a:moveTo>
                  <a:lnTo>
                    <a:pt x="465" y="567"/>
                  </a:lnTo>
                  <a:lnTo>
                    <a:pt x="465" y="567"/>
                  </a:lnTo>
                  <a:lnTo>
                    <a:pt x="465" y="567"/>
                  </a:lnTo>
                  <a:lnTo>
                    <a:pt x="465" y="567"/>
                  </a:lnTo>
                  <a:close/>
                  <a:moveTo>
                    <a:pt x="454" y="514"/>
                  </a:moveTo>
                  <a:lnTo>
                    <a:pt x="454" y="518"/>
                  </a:lnTo>
                  <a:lnTo>
                    <a:pt x="454" y="518"/>
                  </a:lnTo>
                  <a:lnTo>
                    <a:pt x="454" y="518"/>
                  </a:lnTo>
                  <a:lnTo>
                    <a:pt x="454" y="518"/>
                  </a:lnTo>
                  <a:lnTo>
                    <a:pt x="454" y="518"/>
                  </a:lnTo>
                  <a:lnTo>
                    <a:pt x="454" y="514"/>
                  </a:lnTo>
                  <a:close/>
                  <a:moveTo>
                    <a:pt x="458" y="581"/>
                  </a:moveTo>
                  <a:lnTo>
                    <a:pt x="454" y="588"/>
                  </a:lnTo>
                  <a:lnTo>
                    <a:pt x="454" y="588"/>
                  </a:lnTo>
                  <a:lnTo>
                    <a:pt x="454" y="588"/>
                  </a:lnTo>
                  <a:lnTo>
                    <a:pt x="458" y="584"/>
                  </a:lnTo>
                  <a:lnTo>
                    <a:pt x="458" y="581"/>
                  </a:lnTo>
                  <a:close/>
                  <a:moveTo>
                    <a:pt x="433" y="560"/>
                  </a:moveTo>
                  <a:lnTo>
                    <a:pt x="433" y="567"/>
                  </a:lnTo>
                  <a:lnTo>
                    <a:pt x="433" y="570"/>
                  </a:lnTo>
                  <a:lnTo>
                    <a:pt x="433" y="567"/>
                  </a:lnTo>
                  <a:lnTo>
                    <a:pt x="433" y="560"/>
                  </a:lnTo>
                  <a:close/>
                  <a:moveTo>
                    <a:pt x="433" y="570"/>
                  </a:moveTo>
                  <a:lnTo>
                    <a:pt x="433" y="574"/>
                  </a:lnTo>
                  <a:lnTo>
                    <a:pt x="433" y="574"/>
                  </a:lnTo>
                  <a:lnTo>
                    <a:pt x="433" y="574"/>
                  </a:lnTo>
                  <a:lnTo>
                    <a:pt x="433" y="570"/>
                  </a:lnTo>
                  <a:close/>
                  <a:moveTo>
                    <a:pt x="447" y="606"/>
                  </a:moveTo>
                  <a:lnTo>
                    <a:pt x="447" y="609"/>
                  </a:lnTo>
                  <a:lnTo>
                    <a:pt x="447" y="609"/>
                  </a:lnTo>
                  <a:lnTo>
                    <a:pt x="444" y="613"/>
                  </a:lnTo>
                  <a:lnTo>
                    <a:pt x="440" y="613"/>
                  </a:lnTo>
                  <a:lnTo>
                    <a:pt x="444" y="613"/>
                  </a:lnTo>
                  <a:lnTo>
                    <a:pt x="447" y="606"/>
                  </a:lnTo>
                  <a:close/>
                  <a:moveTo>
                    <a:pt x="440" y="613"/>
                  </a:moveTo>
                  <a:lnTo>
                    <a:pt x="437" y="613"/>
                  </a:lnTo>
                  <a:lnTo>
                    <a:pt x="437" y="613"/>
                  </a:lnTo>
                  <a:lnTo>
                    <a:pt x="437" y="613"/>
                  </a:lnTo>
                  <a:lnTo>
                    <a:pt x="440" y="613"/>
                  </a:lnTo>
                  <a:close/>
                  <a:moveTo>
                    <a:pt x="553" y="803"/>
                  </a:moveTo>
                  <a:lnTo>
                    <a:pt x="528" y="803"/>
                  </a:lnTo>
                  <a:lnTo>
                    <a:pt x="532" y="803"/>
                  </a:lnTo>
                  <a:lnTo>
                    <a:pt x="539" y="803"/>
                  </a:lnTo>
                  <a:lnTo>
                    <a:pt x="553" y="803"/>
                  </a:lnTo>
                  <a:close/>
                  <a:moveTo>
                    <a:pt x="557" y="803"/>
                  </a:moveTo>
                  <a:lnTo>
                    <a:pt x="557" y="803"/>
                  </a:lnTo>
                  <a:lnTo>
                    <a:pt x="560" y="803"/>
                  </a:lnTo>
                  <a:lnTo>
                    <a:pt x="557" y="803"/>
                  </a:lnTo>
                  <a:lnTo>
                    <a:pt x="557" y="803"/>
                  </a:lnTo>
                  <a:lnTo>
                    <a:pt x="557" y="803"/>
                  </a:lnTo>
                  <a:lnTo>
                    <a:pt x="557" y="803"/>
                  </a:lnTo>
                  <a:close/>
                  <a:moveTo>
                    <a:pt x="592" y="806"/>
                  </a:moveTo>
                  <a:lnTo>
                    <a:pt x="592" y="806"/>
                  </a:lnTo>
                  <a:lnTo>
                    <a:pt x="595" y="806"/>
                  </a:lnTo>
                  <a:lnTo>
                    <a:pt x="602" y="806"/>
                  </a:lnTo>
                  <a:lnTo>
                    <a:pt x="595" y="806"/>
                  </a:lnTo>
                  <a:lnTo>
                    <a:pt x="592" y="806"/>
                  </a:lnTo>
                  <a:lnTo>
                    <a:pt x="592" y="806"/>
                  </a:lnTo>
                  <a:lnTo>
                    <a:pt x="592" y="806"/>
                  </a:lnTo>
                  <a:lnTo>
                    <a:pt x="588" y="806"/>
                  </a:lnTo>
                  <a:lnTo>
                    <a:pt x="585" y="806"/>
                  </a:lnTo>
                  <a:lnTo>
                    <a:pt x="588" y="806"/>
                  </a:lnTo>
                  <a:lnTo>
                    <a:pt x="592" y="806"/>
                  </a:lnTo>
                  <a:close/>
                  <a:moveTo>
                    <a:pt x="592" y="806"/>
                  </a:moveTo>
                  <a:lnTo>
                    <a:pt x="592" y="806"/>
                  </a:lnTo>
                  <a:lnTo>
                    <a:pt x="592" y="806"/>
                  </a:lnTo>
                  <a:lnTo>
                    <a:pt x="592" y="806"/>
                  </a:lnTo>
                  <a:lnTo>
                    <a:pt x="592" y="806"/>
                  </a:lnTo>
                  <a:lnTo>
                    <a:pt x="592" y="806"/>
                  </a:lnTo>
                  <a:close/>
                  <a:moveTo>
                    <a:pt x="645" y="528"/>
                  </a:moveTo>
                  <a:lnTo>
                    <a:pt x="645" y="528"/>
                  </a:lnTo>
                  <a:lnTo>
                    <a:pt x="648" y="528"/>
                  </a:lnTo>
                  <a:lnTo>
                    <a:pt x="648" y="528"/>
                  </a:lnTo>
                  <a:lnTo>
                    <a:pt x="648" y="528"/>
                  </a:lnTo>
                  <a:lnTo>
                    <a:pt x="645" y="528"/>
                  </a:lnTo>
                  <a:lnTo>
                    <a:pt x="645" y="528"/>
                  </a:lnTo>
                  <a:close/>
                  <a:moveTo>
                    <a:pt x="655" y="595"/>
                  </a:moveTo>
                  <a:lnTo>
                    <a:pt x="655" y="595"/>
                  </a:lnTo>
                  <a:lnTo>
                    <a:pt x="652" y="595"/>
                  </a:lnTo>
                  <a:lnTo>
                    <a:pt x="652" y="595"/>
                  </a:lnTo>
                  <a:lnTo>
                    <a:pt x="652" y="595"/>
                  </a:lnTo>
                  <a:lnTo>
                    <a:pt x="652" y="595"/>
                  </a:lnTo>
                  <a:lnTo>
                    <a:pt x="655" y="595"/>
                  </a:lnTo>
                  <a:close/>
                  <a:moveTo>
                    <a:pt x="638" y="577"/>
                  </a:moveTo>
                  <a:lnTo>
                    <a:pt x="638" y="574"/>
                  </a:lnTo>
                  <a:lnTo>
                    <a:pt x="638" y="577"/>
                  </a:lnTo>
                  <a:lnTo>
                    <a:pt x="638" y="577"/>
                  </a:lnTo>
                  <a:lnTo>
                    <a:pt x="641" y="577"/>
                  </a:lnTo>
                  <a:lnTo>
                    <a:pt x="645" y="577"/>
                  </a:lnTo>
                  <a:lnTo>
                    <a:pt x="638" y="577"/>
                  </a:lnTo>
                  <a:close/>
                  <a:moveTo>
                    <a:pt x="659" y="577"/>
                  </a:moveTo>
                  <a:lnTo>
                    <a:pt x="659" y="577"/>
                  </a:lnTo>
                  <a:lnTo>
                    <a:pt x="659" y="577"/>
                  </a:lnTo>
                  <a:lnTo>
                    <a:pt x="659" y="577"/>
                  </a:lnTo>
                  <a:lnTo>
                    <a:pt x="659" y="577"/>
                  </a:lnTo>
                  <a:lnTo>
                    <a:pt x="659" y="577"/>
                  </a:lnTo>
                  <a:lnTo>
                    <a:pt x="659" y="577"/>
                  </a:lnTo>
                  <a:close/>
                  <a:moveTo>
                    <a:pt x="659" y="574"/>
                  </a:moveTo>
                  <a:lnTo>
                    <a:pt x="659" y="574"/>
                  </a:lnTo>
                  <a:lnTo>
                    <a:pt x="659" y="574"/>
                  </a:lnTo>
                  <a:lnTo>
                    <a:pt x="659" y="574"/>
                  </a:lnTo>
                  <a:lnTo>
                    <a:pt x="659" y="574"/>
                  </a:lnTo>
                  <a:lnTo>
                    <a:pt x="659" y="574"/>
                  </a:lnTo>
                  <a:lnTo>
                    <a:pt x="659" y="574"/>
                  </a:lnTo>
                  <a:close/>
                  <a:moveTo>
                    <a:pt x="507" y="447"/>
                  </a:moveTo>
                  <a:lnTo>
                    <a:pt x="507" y="447"/>
                  </a:lnTo>
                  <a:lnTo>
                    <a:pt x="504" y="447"/>
                  </a:lnTo>
                  <a:lnTo>
                    <a:pt x="511" y="444"/>
                  </a:lnTo>
                  <a:lnTo>
                    <a:pt x="514" y="440"/>
                  </a:lnTo>
                  <a:lnTo>
                    <a:pt x="511" y="444"/>
                  </a:lnTo>
                  <a:lnTo>
                    <a:pt x="507" y="447"/>
                  </a:lnTo>
                  <a:close/>
                  <a:moveTo>
                    <a:pt x="493" y="444"/>
                  </a:moveTo>
                  <a:lnTo>
                    <a:pt x="493" y="444"/>
                  </a:lnTo>
                  <a:lnTo>
                    <a:pt x="493" y="444"/>
                  </a:lnTo>
                  <a:lnTo>
                    <a:pt x="497" y="444"/>
                  </a:lnTo>
                  <a:lnTo>
                    <a:pt x="497" y="447"/>
                  </a:lnTo>
                  <a:lnTo>
                    <a:pt x="500" y="447"/>
                  </a:lnTo>
                  <a:lnTo>
                    <a:pt x="500" y="447"/>
                  </a:lnTo>
                  <a:lnTo>
                    <a:pt x="497" y="447"/>
                  </a:lnTo>
                  <a:lnTo>
                    <a:pt x="493" y="444"/>
                  </a:lnTo>
                  <a:close/>
                  <a:moveTo>
                    <a:pt x="486" y="447"/>
                  </a:moveTo>
                  <a:lnTo>
                    <a:pt x="490" y="444"/>
                  </a:lnTo>
                  <a:lnTo>
                    <a:pt x="490" y="444"/>
                  </a:lnTo>
                  <a:lnTo>
                    <a:pt x="490" y="444"/>
                  </a:lnTo>
                  <a:lnTo>
                    <a:pt x="486" y="447"/>
                  </a:lnTo>
                  <a:close/>
                  <a:moveTo>
                    <a:pt x="437" y="486"/>
                  </a:moveTo>
                  <a:lnTo>
                    <a:pt x="433" y="479"/>
                  </a:lnTo>
                  <a:lnTo>
                    <a:pt x="433" y="472"/>
                  </a:lnTo>
                  <a:lnTo>
                    <a:pt x="433" y="475"/>
                  </a:lnTo>
                  <a:lnTo>
                    <a:pt x="433" y="475"/>
                  </a:lnTo>
                  <a:lnTo>
                    <a:pt x="433" y="479"/>
                  </a:lnTo>
                  <a:lnTo>
                    <a:pt x="437" y="486"/>
                  </a:lnTo>
                  <a:close/>
                  <a:moveTo>
                    <a:pt x="447" y="317"/>
                  </a:moveTo>
                  <a:lnTo>
                    <a:pt x="440" y="320"/>
                  </a:lnTo>
                  <a:lnTo>
                    <a:pt x="437" y="327"/>
                  </a:lnTo>
                  <a:lnTo>
                    <a:pt x="440" y="320"/>
                  </a:lnTo>
                  <a:lnTo>
                    <a:pt x="447" y="317"/>
                  </a:lnTo>
                  <a:close/>
                  <a:moveTo>
                    <a:pt x="412" y="229"/>
                  </a:moveTo>
                  <a:lnTo>
                    <a:pt x="416" y="229"/>
                  </a:lnTo>
                  <a:lnTo>
                    <a:pt x="416" y="232"/>
                  </a:lnTo>
                  <a:lnTo>
                    <a:pt x="416" y="229"/>
                  </a:lnTo>
                  <a:lnTo>
                    <a:pt x="412" y="229"/>
                  </a:lnTo>
                  <a:close/>
                  <a:moveTo>
                    <a:pt x="426" y="613"/>
                  </a:moveTo>
                  <a:lnTo>
                    <a:pt x="426" y="613"/>
                  </a:lnTo>
                  <a:lnTo>
                    <a:pt x="426" y="613"/>
                  </a:lnTo>
                  <a:lnTo>
                    <a:pt x="426" y="613"/>
                  </a:lnTo>
                  <a:lnTo>
                    <a:pt x="426" y="613"/>
                  </a:lnTo>
                  <a:close/>
                  <a:moveTo>
                    <a:pt x="469" y="803"/>
                  </a:moveTo>
                  <a:lnTo>
                    <a:pt x="472" y="803"/>
                  </a:lnTo>
                  <a:lnTo>
                    <a:pt x="479" y="806"/>
                  </a:lnTo>
                  <a:lnTo>
                    <a:pt x="486" y="806"/>
                  </a:lnTo>
                  <a:lnTo>
                    <a:pt x="493" y="806"/>
                  </a:lnTo>
                  <a:lnTo>
                    <a:pt x="497" y="806"/>
                  </a:lnTo>
                  <a:lnTo>
                    <a:pt x="497" y="806"/>
                  </a:lnTo>
                  <a:lnTo>
                    <a:pt x="497" y="806"/>
                  </a:lnTo>
                  <a:lnTo>
                    <a:pt x="493" y="806"/>
                  </a:lnTo>
                  <a:lnTo>
                    <a:pt x="490" y="806"/>
                  </a:lnTo>
                  <a:lnTo>
                    <a:pt x="479" y="806"/>
                  </a:lnTo>
                  <a:lnTo>
                    <a:pt x="472" y="803"/>
                  </a:lnTo>
                  <a:lnTo>
                    <a:pt x="469" y="803"/>
                  </a:lnTo>
                  <a:lnTo>
                    <a:pt x="469" y="803"/>
                  </a:lnTo>
                  <a:close/>
                  <a:moveTo>
                    <a:pt x="469" y="954"/>
                  </a:moveTo>
                  <a:lnTo>
                    <a:pt x="469" y="954"/>
                  </a:lnTo>
                  <a:lnTo>
                    <a:pt x="469" y="954"/>
                  </a:lnTo>
                  <a:lnTo>
                    <a:pt x="469" y="954"/>
                  </a:lnTo>
                  <a:lnTo>
                    <a:pt x="469" y="954"/>
                  </a:lnTo>
                  <a:lnTo>
                    <a:pt x="469" y="954"/>
                  </a:lnTo>
                  <a:close/>
                  <a:moveTo>
                    <a:pt x="525" y="856"/>
                  </a:moveTo>
                  <a:lnTo>
                    <a:pt x="525" y="856"/>
                  </a:lnTo>
                  <a:lnTo>
                    <a:pt x="511" y="859"/>
                  </a:lnTo>
                  <a:lnTo>
                    <a:pt x="511" y="856"/>
                  </a:lnTo>
                  <a:lnTo>
                    <a:pt x="525" y="856"/>
                  </a:lnTo>
                  <a:close/>
                  <a:moveTo>
                    <a:pt x="521" y="940"/>
                  </a:moveTo>
                  <a:lnTo>
                    <a:pt x="521" y="940"/>
                  </a:lnTo>
                  <a:lnTo>
                    <a:pt x="521" y="940"/>
                  </a:lnTo>
                  <a:lnTo>
                    <a:pt x="521" y="940"/>
                  </a:lnTo>
                  <a:lnTo>
                    <a:pt x="521" y="944"/>
                  </a:lnTo>
                  <a:lnTo>
                    <a:pt x="521" y="940"/>
                  </a:lnTo>
                  <a:lnTo>
                    <a:pt x="521" y="940"/>
                  </a:lnTo>
                  <a:close/>
                  <a:moveTo>
                    <a:pt x="567" y="817"/>
                  </a:moveTo>
                  <a:lnTo>
                    <a:pt x="564" y="813"/>
                  </a:lnTo>
                  <a:lnTo>
                    <a:pt x="560" y="810"/>
                  </a:lnTo>
                  <a:lnTo>
                    <a:pt x="553" y="810"/>
                  </a:lnTo>
                  <a:lnTo>
                    <a:pt x="546" y="810"/>
                  </a:lnTo>
                  <a:lnTo>
                    <a:pt x="539" y="810"/>
                  </a:lnTo>
                  <a:lnTo>
                    <a:pt x="532" y="810"/>
                  </a:lnTo>
                  <a:lnTo>
                    <a:pt x="525" y="810"/>
                  </a:lnTo>
                  <a:lnTo>
                    <a:pt x="525" y="810"/>
                  </a:lnTo>
                  <a:lnTo>
                    <a:pt x="525" y="810"/>
                  </a:lnTo>
                  <a:lnTo>
                    <a:pt x="525" y="810"/>
                  </a:lnTo>
                  <a:lnTo>
                    <a:pt x="532" y="810"/>
                  </a:lnTo>
                  <a:lnTo>
                    <a:pt x="539" y="810"/>
                  </a:lnTo>
                  <a:lnTo>
                    <a:pt x="550" y="810"/>
                  </a:lnTo>
                  <a:lnTo>
                    <a:pt x="557" y="810"/>
                  </a:lnTo>
                  <a:lnTo>
                    <a:pt x="560" y="810"/>
                  </a:lnTo>
                  <a:lnTo>
                    <a:pt x="564" y="810"/>
                  </a:lnTo>
                  <a:lnTo>
                    <a:pt x="564" y="813"/>
                  </a:lnTo>
                  <a:lnTo>
                    <a:pt x="567" y="813"/>
                  </a:lnTo>
                  <a:lnTo>
                    <a:pt x="567" y="817"/>
                  </a:lnTo>
                  <a:lnTo>
                    <a:pt x="567" y="817"/>
                  </a:lnTo>
                  <a:lnTo>
                    <a:pt x="571" y="813"/>
                  </a:lnTo>
                  <a:lnTo>
                    <a:pt x="578" y="813"/>
                  </a:lnTo>
                  <a:lnTo>
                    <a:pt x="581" y="810"/>
                  </a:lnTo>
                  <a:lnTo>
                    <a:pt x="588" y="806"/>
                  </a:lnTo>
                  <a:lnTo>
                    <a:pt x="592" y="806"/>
                  </a:lnTo>
                  <a:lnTo>
                    <a:pt x="592" y="806"/>
                  </a:lnTo>
                  <a:lnTo>
                    <a:pt x="592" y="806"/>
                  </a:lnTo>
                  <a:lnTo>
                    <a:pt x="588" y="806"/>
                  </a:lnTo>
                  <a:lnTo>
                    <a:pt x="581" y="810"/>
                  </a:lnTo>
                  <a:lnTo>
                    <a:pt x="578" y="813"/>
                  </a:lnTo>
                  <a:lnTo>
                    <a:pt x="571" y="813"/>
                  </a:lnTo>
                  <a:lnTo>
                    <a:pt x="567" y="817"/>
                  </a:lnTo>
                  <a:lnTo>
                    <a:pt x="567" y="817"/>
                  </a:lnTo>
                  <a:close/>
                  <a:moveTo>
                    <a:pt x="557" y="926"/>
                  </a:moveTo>
                  <a:lnTo>
                    <a:pt x="557" y="930"/>
                  </a:lnTo>
                  <a:lnTo>
                    <a:pt x="553" y="930"/>
                  </a:lnTo>
                  <a:lnTo>
                    <a:pt x="553" y="930"/>
                  </a:lnTo>
                  <a:lnTo>
                    <a:pt x="557" y="926"/>
                  </a:lnTo>
                  <a:lnTo>
                    <a:pt x="557" y="926"/>
                  </a:lnTo>
                  <a:lnTo>
                    <a:pt x="557" y="926"/>
                  </a:lnTo>
                  <a:close/>
                  <a:moveTo>
                    <a:pt x="638" y="880"/>
                  </a:moveTo>
                  <a:lnTo>
                    <a:pt x="638" y="880"/>
                  </a:lnTo>
                  <a:lnTo>
                    <a:pt x="638" y="880"/>
                  </a:lnTo>
                  <a:lnTo>
                    <a:pt x="638" y="880"/>
                  </a:lnTo>
                  <a:lnTo>
                    <a:pt x="638" y="880"/>
                  </a:lnTo>
                  <a:lnTo>
                    <a:pt x="638" y="880"/>
                  </a:lnTo>
                  <a:close/>
                  <a:moveTo>
                    <a:pt x="631" y="792"/>
                  </a:moveTo>
                  <a:lnTo>
                    <a:pt x="631" y="792"/>
                  </a:lnTo>
                  <a:lnTo>
                    <a:pt x="631" y="789"/>
                  </a:lnTo>
                  <a:lnTo>
                    <a:pt x="631" y="789"/>
                  </a:lnTo>
                  <a:lnTo>
                    <a:pt x="631" y="792"/>
                  </a:lnTo>
                  <a:close/>
                  <a:moveTo>
                    <a:pt x="447" y="250"/>
                  </a:moveTo>
                  <a:lnTo>
                    <a:pt x="447" y="250"/>
                  </a:lnTo>
                  <a:lnTo>
                    <a:pt x="447" y="246"/>
                  </a:lnTo>
                  <a:lnTo>
                    <a:pt x="447" y="250"/>
                  </a:lnTo>
                  <a:lnTo>
                    <a:pt x="447" y="250"/>
                  </a:lnTo>
                  <a:close/>
                  <a:moveTo>
                    <a:pt x="395" y="215"/>
                  </a:moveTo>
                  <a:lnTo>
                    <a:pt x="395" y="215"/>
                  </a:lnTo>
                  <a:lnTo>
                    <a:pt x="384" y="200"/>
                  </a:lnTo>
                  <a:lnTo>
                    <a:pt x="380" y="200"/>
                  </a:lnTo>
                  <a:lnTo>
                    <a:pt x="380" y="193"/>
                  </a:lnTo>
                  <a:lnTo>
                    <a:pt x="395" y="215"/>
                  </a:lnTo>
                  <a:close/>
                  <a:moveTo>
                    <a:pt x="349" y="67"/>
                  </a:moveTo>
                  <a:lnTo>
                    <a:pt x="349" y="67"/>
                  </a:lnTo>
                  <a:lnTo>
                    <a:pt x="349" y="67"/>
                  </a:lnTo>
                  <a:lnTo>
                    <a:pt x="349" y="67"/>
                  </a:lnTo>
                  <a:lnTo>
                    <a:pt x="349" y="67"/>
                  </a:lnTo>
                  <a:lnTo>
                    <a:pt x="349" y="67"/>
                  </a:lnTo>
                  <a:lnTo>
                    <a:pt x="349" y="67"/>
                  </a:lnTo>
                  <a:close/>
                  <a:moveTo>
                    <a:pt x="366" y="123"/>
                  </a:moveTo>
                  <a:lnTo>
                    <a:pt x="366" y="123"/>
                  </a:lnTo>
                  <a:lnTo>
                    <a:pt x="366" y="123"/>
                  </a:lnTo>
                  <a:lnTo>
                    <a:pt x="366" y="126"/>
                  </a:lnTo>
                  <a:lnTo>
                    <a:pt x="370" y="134"/>
                  </a:lnTo>
                  <a:lnTo>
                    <a:pt x="370" y="144"/>
                  </a:lnTo>
                  <a:lnTo>
                    <a:pt x="370" y="148"/>
                  </a:lnTo>
                  <a:lnTo>
                    <a:pt x="370" y="151"/>
                  </a:lnTo>
                  <a:lnTo>
                    <a:pt x="373" y="151"/>
                  </a:lnTo>
                  <a:lnTo>
                    <a:pt x="373" y="155"/>
                  </a:lnTo>
                  <a:lnTo>
                    <a:pt x="373" y="151"/>
                  </a:lnTo>
                  <a:lnTo>
                    <a:pt x="370" y="151"/>
                  </a:lnTo>
                  <a:lnTo>
                    <a:pt x="370" y="151"/>
                  </a:lnTo>
                  <a:lnTo>
                    <a:pt x="370" y="144"/>
                  </a:lnTo>
                  <a:lnTo>
                    <a:pt x="370" y="141"/>
                  </a:lnTo>
                  <a:lnTo>
                    <a:pt x="366" y="134"/>
                  </a:lnTo>
                  <a:lnTo>
                    <a:pt x="366" y="126"/>
                  </a:lnTo>
                  <a:lnTo>
                    <a:pt x="366" y="123"/>
                  </a:lnTo>
                  <a:lnTo>
                    <a:pt x="366" y="123"/>
                  </a:lnTo>
                  <a:close/>
                  <a:moveTo>
                    <a:pt x="377" y="176"/>
                  </a:moveTo>
                  <a:lnTo>
                    <a:pt x="377" y="179"/>
                  </a:lnTo>
                  <a:lnTo>
                    <a:pt x="377" y="179"/>
                  </a:lnTo>
                  <a:lnTo>
                    <a:pt x="377" y="179"/>
                  </a:lnTo>
                  <a:lnTo>
                    <a:pt x="377" y="179"/>
                  </a:lnTo>
                  <a:lnTo>
                    <a:pt x="377" y="179"/>
                  </a:lnTo>
                  <a:lnTo>
                    <a:pt x="377" y="179"/>
                  </a:lnTo>
                  <a:lnTo>
                    <a:pt x="377" y="176"/>
                  </a:lnTo>
                  <a:close/>
                  <a:moveTo>
                    <a:pt x="377" y="162"/>
                  </a:moveTo>
                  <a:lnTo>
                    <a:pt x="377" y="165"/>
                  </a:lnTo>
                  <a:lnTo>
                    <a:pt x="377" y="165"/>
                  </a:lnTo>
                  <a:lnTo>
                    <a:pt x="377" y="165"/>
                  </a:lnTo>
                  <a:lnTo>
                    <a:pt x="377" y="162"/>
                  </a:lnTo>
                  <a:close/>
                  <a:moveTo>
                    <a:pt x="377" y="183"/>
                  </a:moveTo>
                  <a:lnTo>
                    <a:pt x="377" y="179"/>
                  </a:lnTo>
                  <a:lnTo>
                    <a:pt x="377" y="179"/>
                  </a:lnTo>
                  <a:lnTo>
                    <a:pt x="377" y="179"/>
                  </a:lnTo>
                  <a:lnTo>
                    <a:pt x="377" y="183"/>
                  </a:lnTo>
                  <a:close/>
                  <a:moveTo>
                    <a:pt x="380" y="190"/>
                  </a:moveTo>
                  <a:lnTo>
                    <a:pt x="380" y="190"/>
                  </a:lnTo>
                  <a:lnTo>
                    <a:pt x="380" y="193"/>
                  </a:lnTo>
                  <a:lnTo>
                    <a:pt x="380" y="190"/>
                  </a:lnTo>
                  <a:lnTo>
                    <a:pt x="380" y="190"/>
                  </a:lnTo>
                  <a:close/>
                  <a:moveTo>
                    <a:pt x="388" y="88"/>
                  </a:moveTo>
                  <a:lnTo>
                    <a:pt x="384" y="88"/>
                  </a:lnTo>
                  <a:lnTo>
                    <a:pt x="384" y="88"/>
                  </a:lnTo>
                  <a:lnTo>
                    <a:pt x="384" y="88"/>
                  </a:lnTo>
                  <a:lnTo>
                    <a:pt x="388" y="88"/>
                  </a:lnTo>
                  <a:close/>
                  <a:moveTo>
                    <a:pt x="384" y="91"/>
                  </a:moveTo>
                  <a:lnTo>
                    <a:pt x="380" y="91"/>
                  </a:lnTo>
                  <a:lnTo>
                    <a:pt x="380" y="95"/>
                  </a:lnTo>
                  <a:lnTo>
                    <a:pt x="384" y="95"/>
                  </a:lnTo>
                  <a:lnTo>
                    <a:pt x="380" y="91"/>
                  </a:lnTo>
                  <a:lnTo>
                    <a:pt x="384" y="91"/>
                  </a:lnTo>
                  <a:close/>
                  <a:moveTo>
                    <a:pt x="366" y="119"/>
                  </a:moveTo>
                  <a:lnTo>
                    <a:pt x="366" y="119"/>
                  </a:lnTo>
                  <a:lnTo>
                    <a:pt x="366" y="119"/>
                  </a:lnTo>
                  <a:lnTo>
                    <a:pt x="363" y="116"/>
                  </a:lnTo>
                  <a:lnTo>
                    <a:pt x="359" y="109"/>
                  </a:lnTo>
                  <a:lnTo>
                    <a:pt x="359" y="102"/>
                  </a:lnTo>
                  <a:lnTo>
                    <a:pt x="356" y="91"/>
                  </a:lnTo>
                  <a:lnTo>
                    <a:pt x="359" y="105"/>
                  </a:lnTo>
                  <a:lnTo>
                    <a:pt x="363" y="112"/>
                  </a:lnTo>
                  <a:lnTo>
                    <a:pt x="366" y="119"/>
                  </a:lnTo>
                  <a:close/>
                  <a:moveTo>
                    <a:pt x="342" y="42"/>
                  </a:moveTo>
                  <a:lnTo>
                    <a:pt x="342" y="42"/>
                  </a:lnTo>
                  <a:lnTo>
                    <a:pt x="342" y="42"/>
                  </a:lnTo>
                  <a:lnTo>
                    <a:pt x="342" y="42"/>
                  </a:lnTo>
                  <a:lnTo>
                    <a:pt x="342" y="42"/>
                  </a:lnTo>
                  <a:lnTo>
                    <a:pt x="342" y="42"/>
                  </a:lnTo>
                  <a:lnTo>
                    <a:pt x="342" y="42"/>
                  </a:lnTo>
                  <a:close/>
                  <a:moveTo>
                    <a:pt x="236" y="377"/>
                  </a:moveTo>
                  <a:lnTo>
                    <a:pt x="236" y="377"/>
                  </a:lnTo>
                  <a:lnTo>
                    <a:pt x="236" y="377"/>
                  </a:lnTo>
                  <a:lnTo>
                    <a:pt x="236" y="377"/>
                  </a:lnTo>
                  <a:lnTo>
                    <a:pt x="236" y="377"/>
                  </a:lnTo>
                  <a:lnTo>
                    <a:pt x="229" y="373"/>
                  </a:lnTo>
                  <a:lnTo>
                    <a:pt x="225" y="373"/>
                  </a:lnTo>
                  <a:lnTo>
                    <a:pt x="222" y="373"/>
                  </a:lnTo>
                  <a:lnTo>
                    <a:pt x="218" y="373"/>
                  </a:lnTo>
                  <a:lnTo>
                    <a:pt x="218" y="373"/>
                  </a:lnTo>
                  <a:lnTo>
                    <a:pt x="218" y="373"/>
                  </a:lnTo>
                  <a:lnTo>
                    <a:pt x="229" y="373"/>
                  </a:lnTo>
                  <a:lnTo>
                    <a:pt x="229" y="373"/>
                  </a:lnTo>
                  <a:lnTo>
                    <a:pt x="233" y="373"/>
                  </a:lnTo>
                  <a:lnTo>
                    <a:pt x="240" y="373"/>
                  </a:lnTo>
                  <a:lnTo>
                    <a:pt x="240" y="373"/>
                  </a:lnTo>
                  <a:lnTo>
                    <a:pt x="250" y="373"/>
                  </a:lnTo>
                  <a:lnTo>
                    <a:pt x="236" y="377"/>
                  </a:lnTo>
                  <a:close/>
                  <a:moveTo>
                    <a:pt x="229" y="387"/>
                  </a:moveTo>
                  <a:lnTo>
                    <a:pt x="229" y="384"/>
                  </a:lnTo>
                  <a:lnTo>
                    <a:pt x="229" y="384"/>
                  </a:lnTo>
                  <a:lnTo>
                    <a:pt x="229" y="384"/>
                  </a:lnTo>
                  <a:lnTo>
                    <a:pt x="229" y="387"/>
                  </a:lnTo>
                  <a:close/>
                  <a:moveTo>
                    <a:pt x="225" y="377"/>
                  </a:moveTo>
                  <a:lnTo>
                    <a:pt x="225" y="373"/>
                  </a:lnTo>
                  <a:lnTo>
                    <a:pt x="225" y="377"/>
                  </a:lnTo>
                  <a:lnTo>
                    <a:pt x="225" y="377"/>
                  </a:lnTo>
                  <a:close/>
                  <a:moveTo>
                    <a:pt x="169" y="461"/>
                  </a:moveTo>
                  <a:lnTo>
                    <a:pt x="173" y="465"/>
                  </a:lnTo>
                  <a:lnTo>
                    <a:pt x="173" y="468"/>
                  </a:lnTo>
                  <a:lnTo>
                    <a:pt x="173" y="465"/>
                  </a:lnTo>
                  <a:lnTo>
                    <a:pt x="169" y="465"/>
                  </a:lnTo>
                  <a:lnTo>
                    <a:pt x="169" y="461"/>
                  </a:lnTo>
                  <a:lnTo>
                    <a:pt x="169" y="461"/>
                  </a:lnTo>
                  <a:lnTo>
                    <a:pt x="169" y="461"/>
                  </a:lnTo>
                  <a:lnTo>
                    <a:pt x="169" y="461"/>
                  </a:lnTo>
                  <a:close/>
                  <a:moveTo>
                    <a:pt x="151" y="444"/>
                  </a:moveTo>
                  <a:lnTo>
                    <a:pt x="151" y="444"/>
                  </a:lnTo>
                  <a:lnTo>
                    <a:pt x="151" y="440"/>
                  </a:lnTo>
                  <a:lnTo>
                    <a:pt x="151" y="440"/>
                  </a:lnTo>
                  <a:lnTo>
                    <a:pt x="151" y="440"/>
                  </a:lnTo>
                  <a:lnTo>
                    <a:pt x="151" y="440"/>
                  </a:lnTo>
                  <a:lnTo>
                    <a:pt x="151" y="440"/>
                  </a:lnTo>
                  <a:lnTo>
                    <a:pt x="151" y="444"/>
                  </a:lnTo>
                  <a:lnTo>
                    <a:pt x="151" y="444"/>
                  </a:lnTo>
                  <a:close/>
                  <a:moveTo>
                    <a:pt x="229" y="362"/>
                  </a:moveTo>
                  <a:lnTo>
                    <a:pt x="233" y="362"/>
                  </a:lnTo>
                  <a:lnTo>
                    <a:pt x="233" y="362"/>
                  </a:lnTo>
                  <a:lnTo>
                    <a:pt x="229" y="362"/>
                  </a:lnTo>
                  <a:lnTo>
                    <a:pt x="229" y="359"/>
                  </a:lnTo>
                  <a:lnTo>
                    <a:pt x="229" y="359"/>
                  </a:lnTo>
                  <a:lnTo>
                    <a:pt x="229" y="362"/>
                  </a:lnTo>
                  <a:close/>
                  <a:moveTo>
                    <a:pt x="81" y="338"/>
                  </a:moveTo>
                  <a:lnTo>
                    <a:pt x="81" y="334"/>
                  </a:lnTo>
                  <a:lnTo>
                    <a:pt x="81" y="331"/>
                  </a:lnTo>
                  <a:lnTo>
                    <a:pt x="81" y="327"/>
                  </a:lnTo>
                  <a:lnTo>
                    <a:pt x="81" y="331"/>
                  </a:lnTo>
                  <a:lnTo>
                    <a:pt x="81" y="334"/>
                  </a:lnTo>
                  <a:lnTo>
                    <a:pt x="81" y="338"/>
                  </a:lnTo>
                  <a:close/>
                  <a:moveTo>
                    <a:pt x="88" y="327"/>
                  </a:moveTo>
                  <a:lnTo>
                    <a:pt x="88" y="327"/>
                  </a:lnTo>
                  <a:lnTo>
                    <a:pt x="88" y="327"/>
                  </a:lnTo>
                  <a:lnTo>
                    <a:pt x="88" y="327"/>
                  </a:lnTo>
                  <a:lnTo>
                    <a:pt x="88" y="327"/>
                  </a:lnTo>
                  <a:lnTo>
                    <a:pt x="88" y="327"/>
                  </a:lnTo>
                  <a:close/>
                  <a:moveTo>
                    <a:pt x="88" y="327"/>
                  </a:moveTo>
                  <a:lnTo>
                    <a:pt x="88" y="327"/>
                  </a:lnTo>
                  <a:lnTo>
                    <a:pt x="92" y="324"/>
                  </a:lnTo>
                  <a:lnTo>
                    <a:pt x="92" y="324"/>
                  </a:lnTo>
                  <a:lnTo>
                    <a:pt x="92" y="324"/>
                  </a:lnTo>
                  <a:lnTo>
                    <a:pt x="88" y="327"/>
                  </a:lnTo>
                  <a:lnTo>
                    <a:pt x="88" y="327"/>
                  </a:lnTo>
                  <a:close/>
                  <a:moveTo>
                    <a:pt x="144" y="186"/>
                  </a:moveTo>
                  <a:lnTo>
                    <a:pt x="144" y="186"/>
                  </a:lnTo>
                  <a:lnTo>
                    <a:pt x="144" y="186"/>
                  </a:lnTo>
                  <a:lnTo>
                    <a:pt x="144" y="186"/>
                  </a:lnTo>
                  <a:lnTo>
                    <a:pt x="144" y="186"/>
                  </a:lnTo>
                  <a:close/>
                  <a:moveTo>
                    <a:pt x="85" y="327"/>
                  </a:moveTo>
                  <a:lnTo>
                    <a:pt x="85" y="327"/>
                  </a:lnTo>
                  <a:lnTo>
                    <a:pt x="81" y="327"/>
                  </a:lnTo>
                  <a:lnTo>
                    <a:pt x="85" y="327"/>
                  </a:lnTo>
                  <a:lnTo>
                    <a:pt x="85" y="327"/>
                  </a:lnTo>
                  <a:close/>
                  <a:moveTo>
                    <a:pt x="81" y="338"/>
                  </a:moveTo>
                  <a:lnTo>
                    <a:pt x="78" y="338"/>
                  </a:lnTo>
                  <a:lnTo>
                    <a:pt x="78" y="338"/>
                  </a:lnTo>
                  <a:lnTo>
                    <a:pt x="78" y="338"/>
                  </a:lnTo>
                  <a:lnTo>
                    <a:pt x="81" y="338"/>
                  </a:lnTo>
                  <a:close/>
                  <a:moveTo>
                    <a:pt x="78" y="341"/>
                  </a:moveTo>
                  <a:lnTo>
                    <a:pt x="74" y="341"/>
                  </a:lnTo>
                  <a:lnTo>
                    <a:pt x="74" y="345"/>
                  </a:lnTo>
                  <a:lnTo>
                    <a:pt x="70" y="348"/>
                  </a:lnTo>
                  <a:lnTo>
                    <a:pt x="67" y="348"/>
                  </a:lnTo>
                  <a:lnTo>
                    <a:pt x="70" y="348"/>
                  </a:lnTo>
                  <a:lnTo>
                    <a:pt x="74" y="345"/>
                  </a:lnTo>
                  <a:lnTo>
                    <a:pt x="74" y="341"/>
                  </a:lnTo>
                  <a:lnTo>
                    <a:pt x="78" y="341"/>
                  </a:lnTo>
                  <a:close/>
                  <a:moveTo>
                    <a:pt x="70" y="370"/>
                  </a:moveTo>
                  <a:lnTo>
                    <a:pt x="70" y="370"/>
                  </a:lnTo>
                  <a:lnTo>
                    <a:pt x="70" y="370"/>
                  </a:lnTo>
                  <a:lnTo>
                    <a:pt x="70" y="370"/>
                  </a:lnTo>
                  <a:lnTo>
                    <a:pt x="70" y="370"/>
                  </a:lnTo>
                  <a:lnTo>
                    <a:pt x="67" y="370"/>
                  </a:lnTo>
                  <a:lnTo>
                    <a:pt x="67" y="370"/>
                  </a:lnTo>
                  <a:lnTo>
                    <a:pt x="70" y="370"/>
                  </a:lnTo>
                  <a:lnTo>
                    <a:pt x="67" y="366"/>
                  </a:lnTo>
                  <a:lnTo>
                    <a:pt x="67" y="362"/>
                  </a:lnTo>
                  <a:lnTo>
                    <a:pt x="67" y="366"/>
                  </a:lnTo>
                  <a:lnTo>
                    <a:pt x="70" y="370"/>
                  </a:lnTo>
                  <a:close/>
                  <a:moveTo>
                    <a:pt x="78" y="373"/>
                  </a:moveTo>
                  <a:lnTo>
                    <a:pt x="78" y="377"/>
                  </a:lnTo>
                  <a:lnTo>
                    <a:pt x="81" y="377"/>
                  </a:lnTo>
                  <a:lnTo>
                    <a:pt x="85" y="377"/>
                  </a:lnTo>
                  <a:lnTo>
                    <a:pt x="78" y="377"/>
                  </a:lnTo>
                  <a:lnTo>
                    <a:pt x="78" y="373"/>
                  </a:lnTo>
                  <a:lnTo>
                    <a:pt x="70" y="373"/>
                  </a:lnTo>
                  <a:lnTo>
                    <a:pt x="70" y="373"/>
                  </a:lnTo>
                  <a:lnTo>
                    <a:pt x="74" y="373"/>
                  </a:lnTo>
                  <a:lnTo>
                    <a:pt x="78" y="373"/>
                  </a:lnTo>
                  <a:close/>
                  <a:moveTo>
                    <a:pt x="95" y="408"/>
                  </a:moveTo>
                  <a:lnTo>
                    <a:pt x="92" y="408"/>
                  </a:lnTo>
                  <a:lnTo>
                    <a:pt x="92" y="408"/>
                  </a:lnTo>
                  <a:lnTo>
                    <a:pt x="92" y="408"/>
                  </a:lnTo>
                  <a:lnTo>
                    <a:pt x="88" y="408"/>
                  </a:lnTo>
                  <a:lnTo>
                    <a:pt x="92" y="408"/>
                  </a:lnTo>
                  <a:lnTo>
                    <a:pt x="95" y="408"/>
                  </a:lnTo>
                  <a:close/>
                  <a:moveTo>
                    <a:pt x="99" y="380"/>
                  </a:moveTo>
                  <a:lnTo>
                    <a:pt x="99" y="377"/>
                  </a:lnTo>
                  <a:lnTo>
                    <a:pt x="99" y="373"/>
                  </a:lnTo>
                  <a:lnTo>
                    <a:pt x="99" y="373"/>
                  </a:lnTo>
                  <a:lnTo>
                    <a:pt x="99" y="377"/>
                  </a:lnTo>
                  <a:lnTo>
                    <a:pt x="99" y="380"/>
                  </a:lnTo>
                  <a:close/>
                  <a:moveTo>
                    <a:pt x="127" y="394"/>
                  </a:moveTo>
                  <a:lnTo>
                    <a:pt x="127" y="398"/>
                  </a:lnTo>
                  <a:lnTo>
                    <a:pt x="130" y="398"/>
                  </a:lnTo>
                  <a:lnTo>
                    <a:pt x="134" y="398"/>
                  </a:lnTo>
                  <a:lnTo>
                    <a:pt x="130" y="398"/>
                  </a:lnTo>
                  <a:lnTo>
                    <a:pt x="127" y="398"/>
                  </a:lnTo>
                  <a:lnTo>
                    <a:pt x="123" y="394"/>
                  </a:lnTo>
                  <a:lnTo>
                    <a:pt x="120" y="391"/>
                  </a:lnTo>
                  <a:lnTo>
                    <a:pt x="116" y="387"/>
                  </a:lnTo>
                  <a:lnTo>
                    <a:pt x="120" y="391"/>
                  </a:lnTo>
                  <a:lnTo>
                    <a:pt x="127" y="394"/>
                  </a:lnTo>
                  <a:close/>
                  <a:moveTo>
                    <a:pt x="127" y="405"/>
                  </a:moveTo>
                  <a:lnTo>
                    <a:pt x="127" y="408"/>
                  </a:lnTo>
                  <a:lnTo>
                    <a:pt x="127" y="412"/>
                  </a:lnTo>
                  <a:lnTo>
                    <a:pt x="127" y="408"/>
                  </a:lnTo>
                  <a:lnTo>
                    <a:pt x="127" y="405"/>
                  </a:lnTo>
                  <a:close/>
                  <a:moveTo>
                    <a:pt x="134" y="429"/>
                  </a:moveTo>
                  <a:lnTo>
                    <a:pt x="134" y="429"/>
                  </a:lnTo>
                  <a:lnTo>
                    <a:pt x="134" y="433"/>
                  </a:lnTo>
                  <a:lnTo>
                    <a:pt x="134" y="429"/>
                  </a:lnTo>
                  <a:lnTo>
                    <a:pt x="134" y="426"/>
                  </a:lnTo>
                  <a:lnTo>
                    <a:pt x="134" y="426"/>
                  </a:lnTo>
                  <a:lnTo>
                    <a:pt x="134" y="429"/>
                  </a:lnTo>
                  <a:close/>
                  <a:moveTo>
                    <a:pt x="134" y="440"/>
                  </a:moveTo>
                  <a:lnTo>
                    <a:pt x="134" y="440"/>
                  </a:lnTo>
                  <a:lnTo>
                    <a:pt x="134" y="440"/>
                  </a:lnTo>
                  <a:lnTo>
                    <a:pt x="134" y="440"/>
                  </a:lnTo>
                  <a:lnTo>
                    <a:pt x="134" y="440"/>
                  </a:lnTo>
                  <a:lnTo>
                    <a:pt x="134" y="440"/>
                  </a:lnTo>
                  <a:lnTo>
                    <a:pt x="134" y="440"/>
                  </a:lnTo>
                  <a:close/>
                  <a:moveTo>
                    <a:pt x="144" y="436"/>
                  </a:moveTo>
                  <a:lnTo>
                    <a:pt x="141" y="436"/>
                  </a:lnTo>
                  <a:lnTo>
                    <a:pt x="141" y="436"/>
                  </a:lnTo>
                  <a:lnTo>
                    <a:pt x="144" y="436"/>
                  </a:lnTo>
                  <a:lnTo>
                    <a:pt x="144" y="436"/>
                  </a:lnTo>
                  <a:close/>
                  <a:moveTo>
                    <a:pt x="141" y="436"/>
                  </a:moveTo>
                  <a:lnTo>
                    <a:pt x="141" y="436"/>
                  </a:lnTo>
                  <a:lnTo>
                    <a:pt x="141" y="436"/>
                  </a:lnTo>
                  <a:lnTo>
                    <a:pt x="141" y="436"/>
                  </a:lnTo>
                  <a:lnTo>
                    <a:pt x="141" y="436"/>
                  </a:lnTo>
                  <a:close/>
                  <a:moveTo>
                    <a:pt x="144" y="394"/>
                  </a:moveTo>
                  <a:lnTo>
                    <a:pt x="148" y="394"/>
                  </a:lnTo>
                  <a:lnTo>
                    <a:pt x="148" y="391"/>
                  </a:lnTo>
                  <a:lnTo>
                    <a:pt x="151" y="391"/>
                  </a:lnTo>
                  <a:lnTo>
                    <a:pt x="148" y="391"/>
                  </a:lnTo>
                  <a:lnTo>
                    <a:pt x="148" y="394"/>
                  </a:lnTo>
                  <a:lnTo>
                    <a:pt x="144" y="394"/>
                  </a:lnTo>
                  <a:close/>
                  <a:moveTo>
                    <a:pt x="144" y="436"/>
                  </a:moveTo>
                  <a:lnTo>
                    <a:pt x="144" y="436"/>
                  </a:lnTo>
                  <a:lnTo>
                    <a:pt x="144" y="436"/>
                  </a:lnTo>
                  <a:lnTo>
                    <a:pt x="144" y="436"/>
                  </a:lnTo>
                  <a:lnTo>
                    <a:pt x="144" y="436"/>
                  </a:lnTo>
                  <a:close/>
                  <a:moveTo>
                    <a:pt x="151" y="391"/>
                  </a:moveTo>
                  <a:lnTo>
                    <a:pt x="155" y="391"/>
                  </a:lnTo>
                  <a:lnTo>
                    <a:pt x="151" y="391"/>
                  </a:lnTo>
                  <a:lnTo>
                    <a:pt x="151" y="391"/>
                  </a:lnTo>
                  <a:lnTo>
                    <a:pt x="151" y="391"/>
                  </a:lnTo>
                  <a:lnTo>
                    <a:pt x="151" y="391"/>
                  </a:lnTo>
                  <a:close/>
                  <a:moveTo>
                    <a:pt x="155" y="391"/>
                  </a:moveTo>
                  <a:lnTo>
                    <a:pt x="155" y="394"/>
                  </a:lnTo>
                  <a:lnTo>
                    <a:pt x="155" y="391"/>
                  </a:lnTo>
                  <a:lnTo>
                    <a:pt x="155" y="391"/>
                  </a:lnTo>
                  <a:close/>
                  <a:moveTo>
                    <a:pt x="169" y="373"/>
                  </a:moveTo>
                  <a:lnTo>
                    <a:pt x="173" y="370"/>
                  </a:lnTo>
                  <a:lnTo>
                    <a:pt x="173" y="366"/>
                  </a:lnTo>
                  <a:lnTo>
                    <a:pt x="173" y="370"/>
                  </a:lnTo>
                  <a:lnTo>
                    <a:pt x="169" y="373"/>
                  </a:lnTo>
                  <a:close/>
                  <a:moveTo>
                    <a:pt x="169" y="373"/>
                  </a:moveTo>
                  <a:lnTo>
                    <a:pt x="169" y="373"/>
                  </a:lnTo>
                  <a:lnTo>
                    <a:pt x="169" y="373"/>
                  </a:lnTo>
                  <a:lnTo>
                    <a:pt x="169" y="373"/>
                  </a:lnTo>
                  <a:lnTo>
                    <a:pt x="169" y="373"/>
                  </a:lnTo>
                  <a:close/>
                  <a:moveTo>
                    <a:pt x="190" y="359"/>
                  </a:moveTo>
                  <a:lnTo>
                    <a:pt x="187" y="359"/>
                  </a:lnTo>
                  <a:lnTo>
                    <a:pt x="180" y="362"/>
                  </a:lnTo>
                  <a:lnTo>
                    <a:pt x="183" y="359"/>
                  </a:lnTo>
                  <a:lnTo>
                    <a:pt x="190" y="359"/>
                  </a:lnTo>
                  <a:close/>
                  <a:moveTo>
                    <a:pt x="204" y="384"/>
                  </a:moveTo>
                  <a:lnTo>
                    <a:pt x="204" y="384"/>
                  </a:lnTo>
                  <a:lnTo>
                    <a:pt x="204" y="384"/>
                  </a:lnTo>
                  <a:lnTo>
                    <a:pt x="204" y="384"/>
                  </a:lnTo>
                  <a:lnTo>
                    <a:pt x="204" y="384"/>
                  </a:lnTo>
                  <a:lnTo>
                    <a:pt x="204" y="384"/>
                  </a:lnTo>
                  <a:lnTo>
                    <a:pt x="204" y="384"/>
                  </a:lnTo>
                  <a:close/>
                  <a:moveTo>
                    <a:pt x="208" y="380"/>
                  </a:moveTo>
                  <a:lnTo>
                    <a:pt x="208" y="380"/>
                  </a:lnTo>
                  <a:lnTo>
                    <a:pt x="204" y="380"/>
                  </a:lnTo>
                  <a:lnTo>
                    <a:pt x="208" y="380"/>
                  </a:lnTo>
                  <a:lnTo>
                    <a:pt x="208" y="377"/>
                  </a:lnTo>
                  <a:lnTo>
                    <a:pt x="211" y="373"/>
                  </a:lnTo>
                  <a:lnTo>
                    <a:pt x="208" y="377"/>
                  </a:lnTo>
                  <a:lnTo>
                    <a:pt x="208" y="380"/>
                  </a:lnTo>
                  <a:close/>
                  <a:moveTo>
                    <a:pt x="243" y="345"/>
                  </a:moveTo>
                  <a:lnTo>
                    <a:pt x="243" y="345"/>
                  </a:lnTo>
                  <a:lnTo>
                    <a:pt x="243" y="345"/>
                  </a:lnTo>
                  <a:lnTo>
                    <a:pt x="247" y="345"/>
                  </a:lnTo>
                  <a:lnTo>
                    <a:pt x="254" y="345"/>
                  </a:lnTo>
                  <a:lnTo>
                    <a:pt x="247" y="345"/>
                  </a:lnTo>
                  <a:lnTo>
                    <a:pt x="243" y="345"/>
                  </a:lnTo>
                  <a:close/>
                  <a:moveTo>
                    <a:pt x="271" y="380"/>
                  </a:moveTo>
                  <a:lnTo>
                    <a:pt x="268" y="380"/>
                  </a:lnTo>
                  <a:lnTo>
                    <a:pt x="268" y="380"/>
                  </a:lnTo>
                  <a:lnTo>
                    <a:pt x="268" y="380"/>
                  </a:lnTo>
                  <a:lnTo>
                    <a:pt x="268" y="380"/>
                  </a:lnTo>
                  <a:lnTo>
                    <a:pt x="268" y="380"/>
                  </a:lnTo>
                  <a:lnTo>
                    <a:pt x="271" y="380"/>
                  </a:lnTo>
                  <a:close/>
                  <a:moveTo>
                    <a:pt x="275" y="320"/>
                  </a:moveTo>
                  <a:lnTo>
                    <a:pt x="278" y="320"/>
                  </a:lnTo>
                  <a:lnTo>
                    <a:pt x="278" y="317"/>
                  </a:lnTo>
                  <a:lnTo>
                    <a:pt x="278" y="317"/>
                  </a:lnTo>
                  <a:lnTo>
                    <a:pt x="278" y="310"/>
                  </a:lnTo>
                  <a:lnTo>
                    <a:pt x="282" y="306"/>
                  </a:lnTo>
                  <a:lnTo>
                    <a:pt x="278" y="313"/>
                  </a:lnTo>
                  <a:lnTo>
                    <a:pt x="275" y="320"/>
                  </a:lnTo>
                  <a:close/>
                  <a:moveTo>
                    <a:pt x="289" y="264"/>
                  </a:moveTo>
                  <a:lnTo>
                    <a:pt x="289" y="264"/>
                  </a:lnTo>
                  <a:lnTo>
                    <a:pt x="289" y="264"/>
                  </a:lnTo>
                  <a:lnTo>
                    <a:pt x="278" y="264"/>
                  </a:lnTo>
                  <a:lnTo>
                    <a:pt x="289" y="264"/>
                  </a:lnTo>
                  <a:close/>
                  <a:moveTo>
                    <a:pt x="67" y="348"/>
                  </a:moveTo>
                  <a:lnTo>
                    <a:pt x="67" y="348"/>
                  </a:lnTo>
                  <a:lnTo>
                    <a:pt x="67" y="348"/>
                  </a:lnTo>
                  <a:lnTo>
                    <a:pt x="67" y="348"/>
                  </a:lnTo>
                  <a:lnTo>
                    <a:pt x="67" y="348"/>
                  </a:lnTo>
                  <a:lnTo>
                    <a:pt x="67" y="348"/>
                  </a:lnTo>
                  <a:lnTo>
                    <a:pt x="67" y="348"/>
                  </a:lnTo>
                  <a:lnTo>
                    <a:pt x="67" y="348"/>
                  </a:lnTo>
                  <a:lnTo>
                    <a:pt x="67" y="348"/>
                  </a:lnTo>
                  <a:lnTo>
                    <a:pt x="67" y="348"/>
                  </a:lnTo>
                  <a:lnTo>
                    <a:pt x="63" y="345"/>
                  </a:lnTo>
                  <a:lnTo>
                    <a:pt x="63" y="348"/>
                  </a:lnTo>
                  <a:lnTo>
                    <a:pt x="67" y="348"/>
                  </a:lnTo>
                  <a:close/>
                  <a:moveTo>
                    <a:pt x="67" y="352"/>
                  </a:moveTo>
                  <a:lnTo>
                    <a:pt x="67" y="352"/>
                  </a:lnTo>
                  <a:lnTo>
                    <a:pt x="67" y="348"/>
                  </a:lnTo>
                  <a:lnTo>
                    <a:pt x="67" y="352"/>
                  </a:lnTo>
                  <a:lnTo>
                    <a:pt x="67" y="352"/>
                  </a:lnTo>
                  <a:close/>
                  <a:moveTo>
                    <a:pt x="46" y="331"/>
                  </a:moveTo>
                  <a:lnTo>
                    <a:pt x="42" y="331"/>
                  </a:lnTo>
                  <a:lnTo>
                    <a:pt x="42" y="327"/>
                  </a:lnTo>
                  <a:lnTo>
                    <a:pt x="35" y="324"/>
                  </a:lnTo>
                  <a:lnTo>
                    <a:pt x="28" y="324"/>
                  </a:lnTo>
                  <a:lnTo>
                    <a:pt x="21" y="320"/>
                  </a:lnTo>
                  <a:lnTo>
                    <a:pt x="28" y="320"/>
                  </a:lnTo>
                  <a:lnTo>
                    <a:pt x="35" y="324"/>
                  </a:lnTo>
                  <a:lnTo>
                    <a:pt x="39" y="327"/>
                  </a:lnTo>
                  <a:lnTo>
                    <a:pt x="42" y="331"/>
                  </a:lnTo>
                  <a:lnTo>
                    <a:pt x="46" y="331"/>
                  </a:lnTo>
                  <a:close/>
                  <a:moveTo>
                    <a:pt x="49" y="391"/>
                  </a:moveTo>
                  <a:lnTo>
                    <a:pt x="46" y="391"/>
                  </a:lnTo>
                  <a:lnTo>
                    <a:pt x="49" y="391"/>
                  </a:lnTo>
                  <a:lnTo>
                    <a:pt x="53" y="391"/>
                  </a:lnTo>
                  <a:lnTo>
                    <a:pt x="53" y="387"/>
                  </a:lnTo>
                  <a:lnTo>
                    <a:pt x="56" y="384"/>
                  </a:lnTo>
                  <a:lnTo>
                    <a:pt x="53" y="387"/>
                  </a:lnTo>
                  <a:lnTo>
                    <a:pt x="49" y="391"/>
                  </a:lnTo>
                  <a:lnTo>
                    <a:pt x="49" y="391"/>
                  </a:lnTo>
                  <a:close/>
                  <a:moveTo>
                    <a:pt x="56" y="384"/>
                  </a:moveTo>
                  <a:lnTo>
                    <a:pt x="56" y="377"/>
                  </a:lnTo>
                  <a:lnTo>
                    <a:pt x="53" y="370"/>
                  </a:lnTo>
                  <a:lnTo>
                    <a:pt x="53" y="370"/>
                  </a:lnTo>
                  <a:lnTo>
                    <a:pt x="53" y="370"/>
                  </a:lnTo>
                  <a:lnTo>
                    <a:pt x="53" y="370"/>
                  </a:lnTo>
                  <a:lnTo>
                    <a:pt x="56" y="377"/>
                  </a:lnTo>
                  <a:lnTo>
                    <a:pt x="56" y="380"/>
                  </a:lnTo>
                  <a:lnTo>
                    <a:pt x="56" y="384"/>
                  </a:lnTo>
                  <a:lnTo>
                    <a:pt x="56" y="384"/>
                  </a:lnTo>
                  <a:close/>
                  <a:moveTo>
                    <a:pt x="113" y="433"/>
                  </a:moveTo>
                  <a:lnTo>
                    <a:pt x="102" y="433"/>
                  </a:lnTo>
                  <a:lnTo>
                    <a:pt x="99" y="436"/>
                  </a:lnTo>
                  <a:lnTo>
                    <a:pt x="99" y="444"/>
                  </a:lnTo>
                  <a:lnTo>
                    <a:pt x="99" y="444"/>
                  </a:lnTo>
                  <a:lnTo>
                    <a:pt x="99" y="444"/>
                  </a:lnTo>
                  <a:lnTo>
                    <a:pt x="99" y="436"/>
                  </a:lnTo>
                  <a:lnTo>
                    <a:pt x="102" y="429"/>
                  </a:lnTo>
                  <a:lnTo>
                    <a:pt x="102" y="419"/>
                  </a:lnTo>
                  <a:lnTo>
                    <a:pt x="102" y="426"/>
                  </a:lnTo>
                  <a:lnTo>
                    <a:pt x="102" y="429"/>
                  </a:lnTo>
                  <a:lnTo>
                    <a:pt x="102" y="433"/>
                  </a:lnTo>
                  <a:lnTo>
                    <a:pt x="109" y="433"/>
                  </a:lnTo>
                  <a:lnTo>
                    <a:pt x="113" y="433"/>
                  </a:lnTo>
                  <a:lnTo>
                    <a:pt x="113" y="433"/>
                  </a:lnTo>
                  <a:lnTo>
                    <a:pt x="113" y="433"/>
                  </a:lnTo>
                  <a:lnTo>
                    <a:pt x="116" y="433"/>
                  </a:lnTo>
                  <a:lnTo>
                    <a:pt x="120" y="436"/>
                  </a:lnTo>
                  <a:lnTo>
                    <a:pt x="116" y="433"/>
                  </a:lnTo>
                  <a:lnTo>
                    <a:pt x="113" y="433"/>
                  </a:lnTo>
                  <a:lnTo>
                    <a:pt x="113" y="433"/>
                  </a:lnTo>
                  <a:close/>
                  <a:moveTo>
                    <a:pt x="151" y="454"/>
                  </a:moveTo>
                  <a:lnTo>
                    <a:pt x="151" y="454"/>
                  </a:lnTo>
                  <a:lnTo>
                    <a:pt x="151" y="454"/>
                  </a:lnTo>
                  <a:lnTo>
                    <a:pt x="151" y="454"/>
                  </a:lnTo>
                  <a:lnTo>
                    <a:pt x="151" y="454"/>
                  </a:lnTo>
                  <a:close/>
                  <a:moveTo>
                    <a:pt x="155" y="454"/>
                  </a:moveTo>
                  <a:lnTo>
                    <a:pt x="155" y="454"/>
                  </a:lnTo>
                  <a:lnTo>
                    <a:pt x="155" y="458"/>
                  </a:lnTo>
                  <a:lnTo>
                    <a:pt x="155" y="454"/>
                  </a:lnTo>
                  <a:lnTo>
                    <a:pt x="155" y="454"/>
                  </a:lnTo>
                  <a:close/>
                  <a:moveTo>
                    <a:pt x="159" y="458"/>
                  </a:moveTo>
                  <a:lnTo>
                    <a:pt x="162" y="458"/>
                  </a:lnTo>
                  <a:lnTo>
                    <a:pt x="162" y="458"/>
                  </a:lnTo>
                  <a:lnTo>
                    <a:pt x="159" y="458"/>
                  </a:lnTo>
                  <a:lnTo>
                    <a:pt x="159" y="458"/>
                  </a:lnTo>
                  <a:close/>
                  <a:moveTo>
                    <a:pt x="173" y="468"/>
                  </a:moveTo>
                  <a:lnTo>
                    <a:pt x="173" y="468"/>
                  </a:lnTo>
                  <a:lnTo>
                    <a:pt x="173" y="468"/>
                  </a:lnTo>
                  <a:lnTo>
                    <a:pt x="173" y="468"/>
                  </a:lnTo>
                  <a:lnTo>
                    <a:pt x="173" y="468"/>
                  </a:lnTo>
                  <a:close/>
                  <a:moveTo>
                    <a:pt x="176" y="391"/>
                  </a:moveTo>
                  <a:lnTo>
                    <a:pt x="176" y="391"/>
                  </a:lnTo>
                  <a:lnTo>
                    <a:pt x="173" y="391"/>
                  </a:lnTo>
                  <a:lnTo>
                    <a:pt x="176" y="391"/>
                  </a:lnTo>
                  <a:lnTo>
                    <a:pt x="180" y="391"/>
                  </a:lnTo>
                  <a:lnTo>
                    <a:pt x="180" y="391"/>
                  </a:lnTo>
                  <a:lnTo>
                    <a:pt x="183" y="391"/>
                  </a:lnTo>
                  <a:lnTo>
                    <a:pt x="190" y="391"/>
                  </a:lnTo>
                  <a:lnTo>
                    <a:pt x="187" y="391"/>
                  </a:lnTo>
                  <a:lnTo>
                    <a:pt x="183" y="391"/>
                  </a:lnTo>
                  <a:lnTo>
                    <a:pt x="176" y="391"/>
                  </a:lnTo>
                  <a:close/>
                  <a:moveTo>
                    <a:pt x="208" y="433"/>
                  </a:moveTo>
                  <a:lnTo>
                    <a:pt x="208" y="436"/>
                  </a:lnTo>
                  <a:lnTo>
                    <a:pt x="208" y="444"/>
                  </a:lnTo>
                  <a:lnTo>
                    <a:pt x="204" y="454"/>
                  </a:lnTo>
                  <a:lnTo>
                    <a:pt x="204" y="461"/>
                  </a:lnTo>
                  <a:lnTo>
                    <a:pt x="204" y="454"/>
                  </a:lnTo>
                  <a:lnTo>
                    <a:pt x="204" y="447"/>
                  </a:lnTo>
                  <a:lnTo>
                    <a:pt x="208" y="440"/>
                  </a:lnTo>
                  <a:lnTo>
                    <a:pt x="208" y="433"/>
                  </a:lnTo>
                  <a:close/>
                  <a:moveTo>
                    <a:pt x="208" y="433"/>
                  </a:moveTo>
                  <a:lnTo>
                    <a:pt x="208" y="433"/>
                  </a:lnTo>
                  <a:lnTo>
                    <a:pt x="208" y="433"/>
                  </a:lnTo>
                  <a:lnTo>
                    <a:pt x="208" y="433"/>
                  </a:lnTo>
                  <a:lnTo>
                    <a:pt x="208" y="433"/>
                  </a:lnTo>
                  <a:close/>
                  <a:moveTo>
                    <a:pt x="250" y="458"/>
                  </a:moveTo>
                  <a:lnTo>
                    <a:pt x="250" y="447"/>
                  </a:lnTo>
                  <a:lnTo>
                    <a:pt x="250" y="436"/>
                  </a:lnTo>
                  <a:lnTo>
                    <a:pt x="250" y="426"/>
                  </a:lnTo>
                  <a:lnTo>
                    <a:pt x="250" y="419"/>
                  </a:lnTo>
                  <a:lnTo>
                    <a:pt x="250" y="412"/>
                  </a:lnTo>
                  <a:lnTo>
                    <a:pt x="250" y="408"/>
                  </a:lnTo>
                  <a:lnTo>
                    <a:pt x="250" y="405"/>
                  </a:lnTo>
                  <a:lnTo>
                    <a:pt x="250" y="398"/>
                  </a:lnTo>
                  <a:lnTo>
                    <a:pt x="250" y="401"/>
                  </a:lnTo>
                  <a:lnTo>
                    <a:pt x="250" y="405"/>
                  </a:lnTo>
                  <a:lnTo>
                    <a:pt x="250" y="412"/>
                  </a:lnTo>
                  <a:lnTo>
                    <a:pt x="250" y="422"/>
                  </a:lnTo>
                  <a:lnTo>
                    <a:pt x="250" y="433"/>
                  </a:lnTo>
                  <a:lnTo>
                    <a:pt x="250" y="447"/>
                  </a:lnTo>
                  <a:lnTo>
                    <a:pt x="250" y="458"/>
                  </a:lnTo>
                  <a:close/>
                  <a:moveTo>
                    <a:pt x="264" y="377"/>
                  </a:moveTo>
                  <a:lnTo>
                    <a:pt x="264" y="377"/>
                  </a:lnTo>
                  <a:lnTo>
                    <a:pt x="264" y="377"/>
                  </a:lnTo>
                  <a:lnTo>
                    <a:pt x="264" y="377"/>
                  </a:lnTo>
                  <a:lnTo>
                    <a:pt x="264" y="377"/>
                  </a:lnTo>
                  <a:lnTo>
                    <a:pt x="264" y="377"/>
                  </a:lnTo>
                  <a:close/>
                  <a:moveTo>
                    <a:pt x="314" y="373"/>
                  </a:moveTo>
                  <a:lnTo>
                    <a:pt x="314" y="370"/>
                  </a:lnTo>
                  <a:lnTo>
                    <a:pt x="314" y="370"/>
                  </a:lnTo>
                  <a:lnTo>
                    <a:pt x="314" y="370"/>
                  </a:lnTo>
                  <a:lnTo>
                    <a:pt x="317" y="373"/>
                  </a:lnTo>
                  <a:lnTo>
                    <a:pt x="317" y="373"/>
                  </a:lnTo>
                  <a:lnTo>
                    <a:pt x="321" y="373"/>
                  </a:lnTo>
                  <a:lnTo>
                    <a:pt x="328" y="377"/>
                  </a:lnTo>
                  <a:lnTo>
                    <a:pt x="335" y="377"/>
                  </a:lnTo>
                  <a:lnTo>
                    <a:pt x="338" y="380"/>
                  </a:lnTo>
                  <a:lnTo>
                    <a:pt x="338" y="380"/>
                  </a:lnTo>
                  <a:lnTo>
                    <a:pt x="338" y="380"/>
                  </a:lnTo>
                  <a:lnTo>
                    <a:pt x="335" y="377"/>
                  </a:lnTo>
                  <a:lnTo>
                    <a:pt x="328" y="373"/>
                  </a:lnTo>
                  <a:lnTo>
                    <a:pt x="321" y="373"/>
                  </a:lnTo>
                  <a:lnTo>
                    <a:pt x="317" y="373"/>
                  </a:lnTo>
                  <a:lnTo>
                    <a:pt x="314" y="373"/>
                  </a:lnTo>
                  <a:close/>
                  <a:moveTo>
                    <a:pt x="356" y="373"/>
                  </a:moveTo>
                  <a:lnTo>
                    <a:pt x="359" y="373"/>
                  </a:lnTo>
                  <a:lnTo>
                    <a:pt x="363" y="373"/>
                  </a:lnTo>
                  <a:lnTo>
                    <a:pt x="359" y="373"/>
                  </a:lnTo>
                  <a:lnTo>
                    <a:pt x="359" y="373"/>
                  </a:lnTo>
                  <a:lnTo>
                    <a:pt x="359" y="373"/>
                  </a:lnTo>
                  <a:lnTo>
                    <a:pt x="356" y="373"/>
                  </a:lnTo>
                  <a:close/>
                  <a:moveTo>
                    <a:pt x="384" y="599"/>
                  </a:moveTo>
                  <a:lnTo>
                    <a:pt x="384" y="599"/>
                  </a:lnTo>
                  <a:lnTo>
                    <a:pt x="384" y="599"/>
                  </a:lnTo>
                  <a:lnTo>
                    <a:pt x="384" y="599"/>
                  </a:lnTo>
                  <a:lnTo>
                    <a:pt x="384" y="599"/>
                  </a:lnTo>
                  <a:lnTo>
                    <a:pt x="384" y="599"/>
                  </a:lnTo>
                  <a:lnTo>
                    <a:pt x="384" y="599"/>
                  </a:lnTo>
                  <a:close/>
                  <a:moveTo>
                    <a:pt x="388" y="595"/>
                  </a:moveTo>
                  <a:lnTo>
                    <a:pt x="388" y="595"/>
                  </a:lnTo>
                  <a:lnTo>
                    <a:pt x="388" y="595"/>
                  </a:lnTo>
                  <a:lnTo>
                    <a:pt x="388" y="595"/>
                  </a:lnTo>
                  <a:lnTo>
                    <a:pt x="388" y="595"/>
                  </a:lnTo>
                  <a:lnTo>
                    <a:pt x="388" y="595"/>
                  </a:lnTo>
                  <a:close/>
                  <a:moveTo>
                    <a:pt x="419" y="588"/>
                  </a:moveTo>
                  <a:lnTo>
                    <a:pt x="412" y="588"/>
                  </a:lnTo>
                  <a:lnTo>
                    <a:pt x="405" y="588"/>
                  </a:lnTo>
                  <a:lnTo>
                    <a:pt x="405" y="591"/>
                  </a:lnTo>
                  <a:lnTo>
                    <a:pt x="405" y="588"/>
                  </a:lnTo>
                  <a:lnTo>
                    <a:pt x="412" y="588"/>
                  </a:lnTo>
                  <a:lnTo>
                    <a:pt x="419" y="588"/>
                  </a:lnTo>
                  <a:close/>
                  <a:moveTo>
                    <a:pt x="423" y="803"/>
                  </a:moveTo>
                  <a:lnTo>
                    <a:pt x="423" y="803"/>
                  </a:lnTo>
                  <a:lnTo>
                    <a:pt x="419" y="803"/>
                  </a:lnTo>
                  <a:lnTo>
                    <a:pt x="412" y="799"/>
                  </a:lnTo>
                  <a:lnTo>
                    <a:pt x="409" y="796"/>
                  </a:lnTo>
                  <a:lnTo>
                    <a:pt x="409" y="796"/>
                  </a:lnTo>
                  <a:lnTo>
                    <a:pt x="405" y="792"/>
                  </a:lnTo>
                  <a:lnTo>
                    <a:pt x="398" y="792"/>
                  </a:lnTo>
                  <a:lnTo>
                    <a:pt x="405" y="792"/>
                  </a:lnTo>
                  <a:lnTo>
                    <a:pt x="409" y="796"/>
                  </a:lnTo>
                  <a:lnTo>
                    <a:pt x="412" y="796"/>
                  </a:lnTo>
                  <a:lnTo>
                    <a:pt x="416" y="799"/>
                  </a:lnTo>
                  <a:lnTo>
                    <a:pt x="419" y="803"/>
                  </a:lnTo>
                  <a:lnTo>
                    <a:pt x="423" y="803"/>
                  </a:lnTo>
                  <a:lnTo>
                    <a:pt x="423" y="803"/>
                  </a:lnTo>
                  <a:lnTo>
                    <a:pt x="423" y="803"/>
                  </a:lnTo>
                  <a:close/>
                  <a:moveTo>
                    <a:pt x="462" y="965"/>
                  </a:moveTo>
                  <a:lnTo>
                    <a:pt x="465" y="961"/>
                  </a:lnTo>
                  <a:lnTo>
                    <a:pt x="465" y="961"/>
                  </a:lnTo>
                  <a:lnTo>
                    <a:pt x="469" y="958"/>
                  </a:lnTo>
                  <a:lnTo>
                    <a:pt x="465" y="961"/>
                  </a:lnTo>
                  <a:lnTo>
                    <a:pt x="462" y="965"/>
                  </a:lnTo>
                  <a:close/>
                  <a:moveTo>
                    <a:pt x="585" y="930"/>
                  </a:moveTo>
                  <a:lnTo>
                    <a:pt x="588" y="926"/>
                  </a:lnTo>
                  <a:lnTo>
                    <a:pt x="588" y="923"/>
                  </a:lnTo>
                  <a:lnTo>
                    <a:pt x="592" y="916"/>
                  </a:lnTo>
                  <a:lnTo>
                    <a:pt x="595" y="909"/>
                  </a:lnTo>
                  <a:lnTo>
                    <a:pt x="592" y="916"/>
                  </a:lnTo>
                  <a:lnTo>
                    <a:pt x="588" y="923"/>
                  </a:lnTo>
                  <a:lnTo>
                    <a:pt x="588" y="926"/>
                  </a:lnTo>
                  <a:lnTo>
                    <a:pt x="588" y="930"/>
                  </a:lnTo>
                  <a:lnTo>
                    <a:pt x="588" y="930"/>
                  </a:lnTo>
                  <a:lnTo>
                    <a:pt x="585" y="930"/>
                  </a:lnTo>
                  <a:close/>
                  <a:moveTo>
                    <a:pt x="694" y="845"/>
                  </a:moveTo>
                  <a:lnTo>
                    <a:pt x="687" y="859"/>
                  </a:lnTo>
                  <a:lnTo>
                    <a:pt x="673" y="870"/>
                  </a:lnTo>
                  <a:lnTo>
                    <a:pt x="669" y="877"/>
                  </a:lnTo>
                  <a:lnTo>
                    <a:pt x="666" y="880"/>
                  </a:lnTo>
                  <a:lnTo>
                    <a:pt x="666" y="880"/>
                  </a:lnTo>
                  <a:lnTo>
                    <a:pt x="666" y="877"/>
                  </a:lnTo>
                  <a:lnTo>
                    <a:pt x="673" y="870"/>
                  </a:lnTo>
                  <a:lnTo>
                    <a:pt x="687" y="859"/>
                  </a:lnTo>
                  <a:lnTo>
                    <a:pt x="694" y="845"/>
                  </a:lnTo>
                  <a:lnTo>
                    <a:pt x="698" y="828"/>
                  </a:lnTo>
                  <a:lnTo>
                    <a:pt x="694" y="813"/>
                  </a:lnTo>
                  <a:lnTo>
                    <a:pt x="694" y="813"/>
                  </a:lnTo>
                  <a:lnTo>
                    <a:pt x="698" y="828"/>
                  </a:lnTo>
                  <a:lnTo>
                    <a:pt x="694" y="845"/>
                  </a:lnTo>
                  <a:close/>
                  <a:moveTo>
                    <a:pt x="673" y="778"/>
                  </a:moveTo>
                  <a:lnTo>
                    <a:pt x="673" y="778"/>
                  </a:lnTo>
                  <a:lnTo>
                    <a:pt x="712" y="771"/>
                  </a:lnTo>
                  <a:lnTo>
                    <a:pt x="673" y="778"/>
                  </a:lnTo>
                  <a:close/>
                  <a:moveTo>
                    <a:pt x="733" y="595"/>
                  </a:moveTo>
                  <a:lnTo>
                    <a:pt x="747" y="606"/>
                  </a:lnTo>
                  <a:lnTo>
                    <a:pt x="747" y="606"/>
                  </a:lnTo>
                  <a:lnTo>
                    <a:pt x="747" y="606"/>
                  </a:lnTo>
                  <a:lnTo>
                    <a:pt x="733" y="595"/>
                  </a:lnTo>
                  <a:close/>
                  <a:moveTo>
                    <a:pt x="810" y="503"/>
                  </a:moveTo>
                  <a:lnTo>
                    <a:pt x="824" y="503"/>
                  </a:lnTo>
                  <a:lnTo>
                    <a:pt x="824" y="503"/>
                  </a:lnTo>
                  <a:lnTo>
                    <a:pt x="810" y="503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52" name="Rectangle 380"/>
            <p:cNvSpPr>
              <a:spLocks noChangeArrowheads="1"/>
            </p:cNvSpPr>
            <p:nvPr userDrawn="1"/>
          </p:nvSpPr>
          <p:spPr bwMode="gray">
            <a:xfrm>
              <a:off x="1696" y="2273"/>
              <a:ext cx="6" cy="1"/>
            </a:xfrm>
            <a:prstGeom prst="rect">
              <a:avLst/>
            </a:prstGeom>
            <a:solidFill>
              <a:srgbClr val="BAECFC"/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086" name="Text Box 14"/>
          <p:cNvSpPr txBox="1">
            <a:spLocks noChangeArrowheads="1"/>
          </p:cNvSpPr>
          <p:nvPr/>
        </p:nvSpPr>
        <p:spPr bwMode="white">
          <a:xfrm>
            <a:off x="4025900" y="5867400"/>
            <a:ext cx="1308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Verdana" pitchFamily="34" charset="0"/>
              </a:rPr>
              <a:t>LOGO</a:t>
            </a:r>
          </a:p>
        </p:txBody>
      </p:sp>
      <p:sp>
        <p:nvSpPr>
          <p:cNvPr id="3453" name="Freeform 381"/>
          <p:cNvSpPr>
            <a:spLocks noEditPoints="1"/>
          </p:cNvSpPr>
          <p:nvPr/>
        </p:nvSpPr>
        <p:spPr bwMode="gray">
          <a:xfrm>
            <a:off x="2124075" y="1268413"/>
            <a:ext cx="5616575" cy="3743325"/>
          </a:xfrm>
          <a:custGeom>
            <a:avLst/>
            <a:gdLst/>
            <a:ahLst/>
            <a:cxnLst>
              <a:cxn ang="0">
                <a:pos x="2598" y="1124"/>
              </a:cxn>
              <a:cxn ang="0">
                <a:pos x="2508" y="918"/>
              </a:cxn>
              <a:cxn ang="0">
                <a:pos x="2382" y="724"/>
              </a:cxn>
              <a:cxn ang="0">
                <a:pos x="2208" y="496"/>
              </a:cxn>
              <a:cxn ang="0">
                <a:pos x="1984" y="426"/>
              </a:cxn>
              <a:cxn ang="0">
                <a:pos x="1940" y="136"/>
              </a:cxn>
              <a:cxn ang="0">
                <a:pos x="1578" y="20"/>
              </a:cxn>
              <a:cxn ang="0">
                <a:pos x="1452" y="126"/>
              </a:cxn>
              <a:cxn ang="0">
                <a:pos x="1386" y="328"/>
              </a:cxn>
              <a:cxn ang="0">
                <a:pos x="1378" y="494"/>
              </a:cxn>
              <a:cxn ang="0">
                <a:pos x="1272" y="606"/>
              </a:cxn>
              <a:cxn ang="0">
                <a:pos x="1294" y="554"/>
              </a:cxn>
              <a:cxn ang="0">
                <a:pos x="1308" y="476"/>
              </a:cxn>
              <a:cxn ang="0">
                <a:pos x="1286" y="312"/>
              </a:cxn>
              <a:cxn ang="0">
                <a:pos x="1316" y="298"/>
              </a:cxn>
              <a:cxn ang="0">
                <a:pos x="1262" y="178"/>
              </a:cxn>
              <a:cxn ang="0">
                <a:pos x="1248" y="158"/>
              </a:cxn>
              <a:cxn ang="0">
                <a:pos x="1172" y="118"/>
              </a:cxn>
              <a:cxn ang="0">
                <a:pos x="1044" y="102"/>
              </a:cxn>
              <a:cxn ang="0">
                <a:pos x="940" y="86"/>
              </a:cxn>
              <a:cxn ang="0">
                <a:pos x="770" y="152"/>
              </a:cxn>
              <a:cxn ang="0">
                <a:pos x="598" y="414"/>
              </a:cxn>
              <a:cxn ang="0">
                <a:pos x="616" y="594"/>
              </a:cxn>
              <a:cxn ang="0">
                <a:pos x="654" y="672"/>
              </a:cxn>
              <a:cxn ang="0">
                <a:pos x="696" y="728"/>
              </a:cxn>
              <a:cxn ang="0">
                <a:pos x="740" y="910"/>
              </a:cxn>
              <a:cxn ang="0">
                <a:pos x="658" y="838"/>
              </a:cxn>
              <a:cxn ang="0">
                <a:pos x="614" y="892"/>
              </a:cxn>
              <a:cxn ang="0">
                <a:pos x="548" y="932"/>
              </a:cxn>
              <a:cxn ang="0">
                <a:pos x="436" y="1028"/>
              </a:cxn>
              <a:cxn ang="0">
                <a:pos x="360" y="1094"/>
              </a:cxn>
              <a:cxn ang="0">
                <a:pos x="54" y="1496"/>
              </a:cxn>
              <a:cxn ang="0">
                <a:pos x="66" y="2106"/>
              </a:cxn>
              <a:cxn ang="0">
                <a:pos x="1044" y="984"/>
              </a:cxn>
              <a:cxn ang="0">
                <a:pos x="1096" y="1004"/>
              </a:cxn>
              <a:cxn ang="0">
                <a:pos x="990" y="1064"/>
              </a:cxn>
              <a:cxn ang="0">
                <a:pos x="1048" y="1204"/>
              </a:cxn>
              <a:cxn ang="0">
                <a:pos x="1366" y="2078"/>
              </a:cxn>
              <a:cxn ang="0">
                <a:pos x="1064" y="1392"/>
              </a:cxn>
              <a:cxn ang="0">
                <a:pos x="1096" y="1212"/>
              </a:cxn>
              <a:cxn ang="0">
                <a:pos x="1374" y="1900"/>
              </a:cxn>
              <a:cxn ang="0">
                <a:pos x="1808" y="1070"/>
              </a:cxn>
              <a:cxn ang="0">
                <a:pos x="1774" y="1290"/>
              </a:cxn>
              <a:cxn ang="0">
                <a:pos x="1646" y="1240"/>
              </a:cxn>
              <a:cxn ang="0">
                <a:pos x="1552" y="1036"/>
              </a:cxn>
              <a:cxn ang="0">
                <a:pos x="1380" y="1080"/>
              </a:cxn>
              <a:cxn ang="0">
                <a:pos x="1428" y="748"/>
              </a:cxn>
              <a:cxn ang="0">
                <a:pos x="1512" y="628"/>
              </a:cxn>
              <a:cxn ang="0">
                <a:pos x="1660" y="1058"/>
              </a:cxn>
              <a:cxn ang="0">
                <a:pos x="1750" y="1124"/>
              </a:cxn>
              <a:cxn ang="0">
                <a:pos x="1812" y="878"/>
              </a:cxn>
              <a:cxn ang="0">
                <a:pos x="1908" y="694"/>
              </a:cxn>
              <a:cxn ang="0">
                <a:pos x="2100" y="872"/>
              </a:cxn>
              <a:cxn ang="0">
                <a:pos x="2382" y="1386"/>
              </a:cxn>
              <a:cxn ang="0">
                <a:pos x="2280" y="1128"/>
              </a:cxn>
              <a:cxn ang="0">
                <a:pos x="2320" y="1208"/>
              </a:cxn>
              <a:cxn ang="0">
                <a:pos x="2376" y="1290"/>
              </a:cxn>
              <a:cxn ang="0">
                <a:pos x="2380" y="1300"/>
              </a:cxn>
              <a:cxn ang="0">
                <a:pos x="2386" y="1312"/>
              </a:cxn>
              <a:cxn ang="0">
                <a:pos x="2398" y="1324"/>
              </a:cxn>
            </a:cxnLst>
            <a:rect l="0" t="0" r="r" b="b"/>
            <a:pathLst>
              <a:path w="3482" h="2308">
                <a:moveTo>
                  <a:pt x="3278" y="1750"/>
                </a:moveTo>
                <a:lnTo>
                  <a:pt x="3482" y="1144"/>
                </a:lnTo>
                <a:lnTo>
                  <a:pt x="3414" y="1126"/>
                </a:lnTo>
                <a:lnTo>
                  <a:pt x="2642" y="1152"/>
                </a:lnTo>
                <a:lnTo>
                  <a:pt x="2640" y="1150"/>
                </a:lnTo>
                <a:lnTo>
                  <a:pt x="2638" y="1148"/>
                </a:lnTo>
                <a:lnTo>
                  <a:pt x="2630" y="1144"/>
                </a:lnTo>
                <a:lnTo>
                  <a:pt x="2622" y="1142"/>
                </a:lnTo>
                <a:lnTo>
                  <a:pt x="2618" y="1136"/>
                </a:lnTo>
                <a:lnTo>
                  <a:pt x="2612" y="1132"/>
                </a:lnTo>
                <a:lnTo>
                  <a:pt x="2606" y="1128"/>
                </a:lnTo>
                <a:lnTo>
                  <a:pt x="2598" y="1124"/>
                </a:lnTo>
                <a:lnTo>
                  <a:pt x="2592" y="1122"/>
                </a:lnTo>
                <a:lnTo>
                  <a:pt x="2608" y="1100"/>
                </a:lnTo>
                <a:lnTo>
                  <a:pt x="2620" y="1076"/>
                </a:lnTo>
                <a:lnTo>
                  <a:pt x="2622" y="1050"/>
                </a:lnTo>
                <a:lnTo>
                  <a:pt x="2620" y="1040"/>
                </a:lnTo>
                <a:lnTo>
                  <a:pt x="2618" y="1032"/>
                </a:lnTo>
                <a:lnTo>
                  <a:pt x="2604" y="998"/>
                </a:lnTo>
                <a:lnTo>
                  <a:pt x="2586" y="970"/>
                </a:lnTo>
                <a:lnTo>
                  <a:pt x="2566" y="950"/>
                </a:lnTo>
                <a:lnTo>
                  <a:pt x="2546" y="934"/>
                </a:lnTo>
                <a:lnTo>
                  <a:pt x="2526" y="924"/>
                </a:lnTo>
                <a:lnTo>
                  <a:pt x="2508" y="918"/>
                </a:lnTo>
                <a:lnTo>
                  <a:pt x="2494" y="916"/>
                </a:lnTo>
                <a:lnTo>
                  <a:pt x="2484" y="914"/>
                </a:lnTo>
                <a:lnTo>
                  <a:pt x="2480" y="914"/>
                </a:lnTo>
                <a:lnTo>
                  <a:pt x="2428" y="798"/>
                </a:lnTo>
                <a:lnTo>
                  <a:pt x="2424" y="778"/>
                </a:lnTo>
                <a:lnTo>
                  <a:pt x="2416" y="768"/>
                </a:lnTo>
                <a:lnTo>
                  <a:pt x="2408" y="762"/>
                </a:lnTo>
                <a:lnTo>
                  <a:pt x="2400" y="760"/>
                </a:lnTo>
                <a:lnTo>
                  <a:pt x="2398" y="760"/>
                </a:lnTo>
                <a:lnTo>
                  <a:pt x="2396" y="754"/>
                </a:lnTo>
                <a:lnTo>
                  <a:pt x="2390" y="742"/>
                </a:lnTo>
                <a:lnTo>
                  <a:pt x="2382" y="724"/>
                </a:lnTo>
                <a:lnTo>
                  <a:pt x="2368" y="698"/>
                </a:lnTo>
                <a:lnTo>
                  <a:pt x="2352" y="670"/>
                </a:lnTo>
                <a:lnTo>
                  <a:pt x="2338" y="638"/>
                </a:lnTo>
                <a:lnTo>
                  <a:pt x="2328" y="610"/>
                </a:lnTo>
                <a:lnTo>
                  <a:pt x="2320" y="580"/>
                </a:lnTo>
                <a:lnTo>
                  <a:pt x="2308" y="550"/>
                </a:lnTo>
                <a:lnTo>
                  <a:pt x="2290" y="518"/>
                </a:lnTo>
                <a:lnTo>
                  <a:pt x="2272" y="500"/>
                </a:lnTo>
                <a:lnTo>
                  <a:pt x="2256" y="490"/>
                </a:lnTo>
                <a:lnTo>
                  <a:pt x="2238" y="488"/>
                </a:lnTo>
                <a:lnTo>
                  <a:pt x="2222" y="492"/>
                </a:lnTo>
                <a:lnTo>
                  <a:pt x="2208" y="496"/>
                </a:lnTo>
                <a:lnTo>
                  <a:pt x="2200" y="502"/>
                </a:lnTo>
                <a:lnTo>
                  <a:pt x="2196" y="504"/>
                </a:lnTo>
                <a:lnTo>
                  <a:pt x="2134" y="480"/>
                </a:lnTo>
                <a:lnTo>
                  <a:pt x="2072" y="466"/>
                </a:lnTo>
                <a:lnTo>
                  <a:pt x="2014" y="458"/>
                </a:lnTo>
                <a:lnTo>
                  <a:pt x="1998" y="456"/>
                </a:lnTo>
                <a:lnTo>
                  <a:pt x="1982" y="454"/>
                </a:lnTo>
                <a:lnTo>
                  <a:pt x="1982" y="454"/>
                </a:lnTo>
                <a:lnTo>
                  <a:pt x="1980" y="454"/>
                </a:lnTo>
                <a:lnTo>
                  <a:pt x="1982" y="432"/>
                </a:lnTo>
                <a:lnTo>
                  <a:pt x="1980" y="410"/>
                </a:lnTo>
                <a:lnTo>
                  <a:pt x="1984" y="426"/>
                </a:lnTo>
                <a:lnTo>
                  <a:pt x="1984" y="440"/>
                </a:lnTo>
                <a:lnTo>
                  <a:pt x="1982" y="452"/>
                </a:lnTo>
                <a:lnTo>
                  <a:pt x="1996" y="410"/>
                </a:lnTo>
                <a:lnTo>
                  <a:pt x="2006" y="366"/>
                </a:lnTo>
                <a:lnTo>
                  <a:pt x="2008" y="320"/>
                </a:lnTo>
                <a:lnTo>
                  <a:pt x="2002" y="284"/>
                </a:lnTo>
                <a:lnTo>
                  <a:pt x="1992" y="250"/>
                </a:lnTo>
                <a:lnTo>
                  <a:pt x="1978" y="216"/>
                </a:lnTo>
                <a:lnTo>
                  <a:pt x="1970" y="190"/>
                </a:lnTo>
                <a:lnTo>
                  <a:pt x="1962" y="170"/>
                </a:lnTo>
                <a:lnTo>
                  <a:pt x="1952" y="152"/>
                </a:lnTo>
                <a:lnTo>
                  <a:pt x="1940" y="136"/>
                </a:lnTo>
                <a:lnTo>
                  <a:pt x="1918" y="116"/>
                </a:lnTo>
                <a:lnTo>
                  <a:pt x="1886" y="86"/>
                </a:lnTo>
                <a:lnTo>
                  <a:pt x="1854" y="58"/>
                </a:lnTo>
                <a:lnTo>
                  <a:pt x="1816" y="34"/>
                </a:lnTo>
                <a:lnTo>
                  <a:pt x="1780" y="18"/>
                </a:lnTo>
                <a:lnTo>
                  <a:pt x="1742" y="6"/>
                </a:lnTo>
                <a:lnTo>
                  <a:pt x="1700" y="0"/>
                </a:lnTo>
                <a:lnTo>
                  <a:pt x="1670" y="2"/>
                </a:lnTo>
                <a:lnTo>
                  <a:pt x="1640" y="4"/>
                </a:lnTo>
                <a:lnTo>
                  <a:pt x="1616" y="8"/>
                </a:lnTo>
                <a:lnTo>
                  <a:pt x="1592" y="12"/>
                </a:lnTo>
                <a:lnTo>
                  <a:pt x="1578" y="20"/>
                </a:lnTo>
                <a:lnTo>
                  <a:pt x="1564" y="30"/>
                </a:lnTo>
                <a:lnTo>
                  <a:pt x="1552" y="42"/>
                </a:lnTo>
                <a:lnTo>
                  <a:pt x="1532" y="58"/>
                </a:lnTo>
                <a:lnTo>
                  <a:pt x="1510" y="72"/>
                </a:lnTo>
                <a:lnTo>
                  <a:pt x="1502" y="78"/>
                </a:lnTo>
                <a:lnTo>
                  <a:pt x="1492" y="86"/>
                </a:lnTo>
                <a:lnTo>
                  <a:pt x="1484" y="90"/>
                </a:lnTo>
                <a:lnTo>
                  <a:pt x="1476" y="96"/>
                </a:lnTo>
                <a:lnTo>
                  <a:pt x="1468" y="104"/>
                </a:lnTo>
                <a:lnTo>
                  <a:pt x="1462" y="110"/>
                </a:lnTo>
                <a:lnTo>
                  <a:pt x="1458" y="118"/>
                </a:lnTo>
                <a:lnTo>
                  <a:pt x="1452" y="126"/>
                </a:lnTo>
                <a:lnTo>
                  <a:pt x="1448" y="134"/>
                </a:lnTo>
                <a:lnTo>
                  <a:pt x="1442" y="142"/>
                </a:lnTo>
                <a:lnTo>
                  <a:pt x="1436" y="148"/>
                </a:lnTo>
                <a:lnTo>
                  <a:pt x="1426" y="166"/>
                </a:lnTo>
                <a:lnTo>
                  <a:pt x="1418" y="182"/>
                </a:lnTo>
                <a:lnTo>
                  <a:pt x="1406" y="208"/>
                </a:lnTo>
                <a:lnTo>
                  <a:pt x="1396" y="234"/>
                </a:lnTo>
                <a:lnTo>
                  <a:pt x="1388" y="266"/>
                </a:lnTo>
                <a:lnTo>
                  <a:pt x="1388" y="296"/>
                </a:lnTo>
                <a:lnTo>
                  <a:pt x="1390" y="308"/>
                </a:lnTo>
                <a:lnTo>
                  <a:pt x="1388" y="318"/>
                </a:lnTo>
                <a:lnTo>
                  <a:pt x="1386" y="328"/>
                </a:lnTo>
                <a:lnTo>
                  <a:pt x="1386" y="346"/>
                </a:lnTo>
                <a:lnTo>
                  <a:pt x="1388" y="364"/>
                </a:lnTo>
                <a:lnTo>
                  <a:pt x="1384" y="368"/>
                </a:lnTo>
                <a:lnTo>
                  <a:pt x="1380" y="370"/>
                </a:lnTo>
                <a:lnTo>
                  <a:pt x="1378" y="376"/>
                </a:lnTo>
                <a:lnTo>
                  <a:pt x="1376" y="382"/>
                </a:lnTo>
                <a:lnTo>
                  <a:pt x="1372" y="404"/>
                </a:lnTo>
                <a:lnTo>
                  <a:pt x="1372" y="422"/>
                </a:lnTo>
                <a:lnTo>
                  <a:pt x="1372" y="436"/>
                </a:lnTo>
                <a:lnTo>
                  <a:pt x="1370" y="450"/>
                </a:lnTo>
                <a:lnTo>
                  <a:pt x="1372" y="470"/>
                </a:lnTo>
                <a:lnTo>
                  <a:pt x="1378" y="494"/>
                </a:lnTo>
                <a:lnTo>
                  <a:pt x="1386" y="516"/>
                </a:lnTo>
                <a:lnTo>
                  <a:pt x="1350" y="546"/>
                </a:lnTo>
                <a:lnTo>
                  <a:pt x="1318" y="574"/>
                </a:lnTo>
                <a:lnTo>
                  <a:pt x="1308" y="582"/>
                </a:lnTo>
                <a:lnTo>
                  <a:pt x="1294" y="596"/>
                </a:lnTo>
                <a:lnTo>
                  <a:pt x="1276" y="614"/>
                </a:lnTo>
                <a:lnTo>
                  <a:pt x="1274" y="610"/>
                </a:lnTo>
                <a:lnTo>
                  <a:pt x="1272" y="608"/>
                </a:lnTo>
                <a:lnTo>
                  <a:pt x="1272" y="606"/>
                </a:lnTo>
                <a:lnTo>
                  <a:pt x="1272" y="606"/>
                </a:lnTo>
                <a:lnTo>
                  <a:pt x="1272" y="606"/>
                </a:lnTo>
                <a:lnTo>
                  <a:pt x="1272" y="606"/>
                </a:lnTo>
                <a:lnTo>
                  <a:pt x="1272" y="606"/>
                </a:lnTo>
                <a:lnTo>
                  <a:pt x="1276" y="602"/>
                </a:lnTo>
                <a:lnTo>
                  <a:pt x="1276" y="600"/>
                </a:lnTo>
                <a:lnTo>
                  <a:pt x="1278" y="598"/>
                </a:lnTo>
                <a:lnTo>
                  <a:pt x="1280" y="596"/>
                </a:lnTo>
                <a:lnTo>
                  <a:pt x="1282" y="594"/>
                </a:lnTo>
                <a:lnTo>
                  <a:pt x="1284" y="590"/>
                </a:lnTo>
                <a:lnTo>
                  <a:pt x="1288" y="592"/>
                </a:lnTo>
                <a:lnTo>
                  <a:pt x="1292" y="594"/>
                </a:lnTo>
                <a:lnTo>
                  <a:pt x="1292" y="594"/>
                </a:lnTo>
                <a:lnTo>
                  <a:pt x="1292" y="574"/>
                </a:lnTo>
                <a:lnTo>
                  <a:pt x="1294" y="554"/>
                </a:lnTo>
                <a:lnTo>
                  <a:pt x="1300" y="528"/>
                </a:lnTo>
                <a:lnTo>
                  <a:pt x="1302" y="528"/>
                </a:lnTo>
                <a:lnTo>
                  <a:pt x="1304" y="528"/>
                </a:lnTo>
                <a:lnTo>
                  <a:pt x="1306" y="528"/>
                </a:lnTo>
                <a:lnTo>
                  <a:pt x="1308" y="522"/>
                </a:lnTo>
                <a:lnTo>
                  <a:pt x="1308" y="518"/>
                </a:lnTo>
                <a:lnTo>
                  <a:pt x="1308" y="512"/>
                </a:lnTo>
                <a:lnTo>
                  <a:pt x="1306" y="508"/>
                </a:lnTo>
                <a:lnTo>
                  <a:pt x="1306" y="504"/>
                </a:lnTo>
                <a:lnTo>
                  <a:pt x="1306" y="504"/>
                </a:lnTo>
                <a:lnTo>
                  <a:pt x="1304" y="504"/>
                </a:lnTo>
                <a:lnTo>
                  <a:pt x="1308" y="476"/>
                </a:lnTo>
                <a:lnTo>
                  <a:pt x="1302" y="444"/>
                </a:lnTo>
                <a:lnTo>
                  <a:pt x="1298" y="430"/>
                </a:lnTo>
                <a:lnTo>
                  <a:pt x="1296" y="418"/>
                </a:lnTo>
                <a:lnTo>
                  <a:pt x="1296" y="408"/>
                </a:lnTo>
                <a:lnTo>
                  <a:pt x="1294" y="394"/>
                </a:lnTo>
                <a:lnTo>
                  <a:pt x="1290" y="374"/>
                </a:lnTo>
                <a:lnTo>
                  <a:pt x="1286" y="348"/>
                </a:lnTo>
                <a:lnTo>
                  <a:pt x="1280" y="318"/>
                </a:lnTo>
                <a:lnTo>
                  <a:pt x="1276" y="290"/>
                </a:lnTo>
                <a:lnTo>
                  <a:pt x="1280" y="298"/>
                </a:lnTo>
                <a:lnTo>
                  <a:pt x="1284" y="304"/>
                </a:lnTo>
                <a:lnTo>
                  <a:pt x="1286" y="312"/>
                </a:lnTo>
                <a:lnTo>
                  <a:pt x="1286" y="320"/>
                </a:lnTo>
                <a:lnTo>
                  <a:pt x="1288" y="312"/>
                </a:lnTo>
                <a:lnTo>
                  <a:pt x="1288" y="304"/>
                </a:lnTo>
                <a:lnTo>
                  <a:pt x="1290" y="296"/>
                </a:lnTo>
                <a:lnTo>
                  <a:pt x="1292" y="300"/>
                </a:lnTo>
                <a:lnTo>
                  <a:pt x="1294" y="302"/>
                </a:lnTo>
                <a:lnTo>
                  <a:pt x="1296" y="306"/>
                </a:lnTo>
                <a:lnTo>
                  <a:pt x="1296" y="310"/>
                </a:lnTo>
                <a:lnTo>
                  <a:pt x="1300" y="300"/>
                </a:lnTo>
                <a:lnTo>
                  <a:pt x="1304" y="292"/>
                </a:lnTo>
                <a:lnTo>
                  <a:pt x="1310" y="294"/>
                </a:lnTo>
                <a:lnTo>
                  <a:pt x="1316" y="298"/>
                </a:lnTo>
                <a:lnTo>
                  <a:pt x="1322" y="302"/>
                </a:lnTo>
                <a:lnTo>
                  <a:pt x="1318" y="286"/>
                </a:lnTo>
                <a:lnTo>
                  <a:pt x="1314" y="268"/>
                </a:lnTo>
                <a:lnTo>
                  <a:pt x="1320" y="268"/>
                </a:lnTo>
                <a:lnTo>
                  <a:pt x="1324" y="270"/>
                </a:lnTo>
                <a:lnTo>
                  <a:pt x="1328" y="272"/>
                </a:lnTo>
                <a:lnTo>
                  <a:pt x="1330" y="278"/>
                </a:lnTo>
                <a:lnTo>
                  <a:pt x="1332" y="252"/>
                </a:lnTo>
                <a:lnTo>
                  <a:pt x="1322" y="228"/>
                </a:lnTo>
                <a:lnTo>
                  <a:pt x="1306" y="206"/>
                </a:lnTo>
                <a:lnTo>
                  <a:pt x="1286" y="188"/>
                </a:lnTo>
                <a:lnTo>
                  <a:pt x="1262" y="178"/>
                </a:lnTo>
                <a:lnTo>
                  <a:pt x="1266" y="176"/>
                </a:lnTo>
                <a:lnTo>
                  <a:pt x="1272" y="176"/>
                </a:lnTo>
                <a:lnTo>
                  <a:pt x="1278" y="178"/>
                </a:lnTo>
                <a:lnTo>
                  <a:pt x="1284" y="178"/>
                </a:lnTo>
                <a:lnTo>
                  <a:pt x="1288" y="180"/>
                </a:lnTo>
                <a:lnTo>
                  <a:pt x="1294" y="180"/>
                </a:lnTo>
                <a:lnTo>
                  <a:pt x="1282" y="172"/>
                </a:lnTo>
                <a:lnTo>
                  <a:pt x="1272" y="168"/>
                </a:lnTo>
                <a:lnTo>
                  <a:pt x="1266" y="166"/>
                </a:lnTo>
                <a:lnTo>
                  <a:pt x="1260" y="166"/>
                </a:lnTo>
                <a:lnTo>
                  <a:pt x="1256" y="166"/>
                </a:lnTo>
                <a:lnTo>
                  <a:pt x="1248" y="158"/>
                </a:lnTo>
                <a:lnTo>
                  <a:pt x="1234" y="148"/>
                </a:lnTo>
                <a:lnTo>
                  <a:pt x="1216" y="140"/>
                </a:lnTo>
                <a:lnTo>
                  <a:pt x="1196" y="134"/>
                </a:lnTo>
                <a:lnTo>
                  <a:pt x="1176" y="128"/>
                </a:lnTo>
                <a:lnTo>
                  <a:pt x="1162" y="126"/>
                </a:lnTo>
                <a:lnTo>
                  <a:pt x="1152" y="126"/>
                </a:lnTo>
                <a:lnTo>
                  <a:pt x="1154" y="124"/>
                </a:lnTo>
                <a:lnTo>
                  <a:pt x="1158" y="124"/>
                </a:lnTo>
                <a:lnTo>
                  <a:pt x="1162" y="122"/>
                </a:lnTo>
                <a:lnTo>
                  <a:pt x="1166" y="120"/>
                </a:lnTo>
                <a:lnTo>
                  <a:pt x="1170" y="120"/>
                </a:lnTo>
                <a:lnTo>
                  <a:pt x="1172" y="118"/>
                </a:lnTo>
                <a:lnTo>
                  <a:pt x="1162" y="118"/>
                </a:lnTo>
                <a:lnTo>
                  <a:pt x="1150" y="116"/>
                </a:lnTo>
                <a:lnTo>
                  <a:pt x="1134" y="116"/>
                </a:lnTo>
                <a:lnTo>
                  <a:pt x="1112" y="116"/>
                </a:lnTo>
                <a:lnTo>
                  <a:pt x="1082" y="118"/>
                </a:lnTo>
                <a:lnTo>
                  <a:pt x="1078" y="118"/>
                </a:lnTo>
                <a:lnTo>
                  <a:pt x="1072" y="116"/>
                </a:lnTo>
                <a:lnTo>
                  <a:pt x="1068" y="112"/>
                </a:lnTo>
                <a:lnTo>
                  <a:pt x="1064" y="108"/>
                </a:lnTo>
                <a:lnTo>
                  <a:pt x="1060" y="106"/>
                </a:lnTo>
                <a:lnTo>
                  <a:pt x="1052" y="102"/>
                </a:lnTo>
                <a:lnTo>
                  <a:pt x="1044" y="102"/>
                </a:lnTo>
                <a:lnTo>
                  <a:pt x="1036" y="100"/>
                </a:lnTo>
                <a:lnTo>
                  <a:pt x="1028" y="98"/>
                </a:lnTo>
                <a:lnTo>
                  <a:pt x="1038" y="96"/>
                </a:lnTo>
                <a:lnTo>
                  <a:pt x="1048" y="92"/>
                </a:lnTo>
                <a:lnTo>
                  <a:pt x="1030" y="86"/>
                </a:lnTo>
                <a:lnTo>
                  <a:pt x="1010" y="84"/>
                </a:lnTo>
                <a:lnTo>
                  <a:pt x="990" y="86"/>
                </a:lnTo>
                <a:lnTo>
                  <a:pt x="970" y="86"/>
                </a:lnTo>
                <a:lnTo>
                  <a:pt x="974" y="84"/>
                </a:lnTo>
                <a:lnTo>
                  <a:pt x="976" y="82"/>
                </a:lnTo>
                <a:lnTo>
                  <a:pt x="958" y="82"/>
                </a:lnTo>
                <a:lnTo>
                  <a:pt x="940" y="86"/>
                </a:lnTo>
                <a:lnTo>
                  <a:pt x="922" y="92"/>
                </a:lnTo>
                <a:lnTo>
                  <a:pt x="922" y="90"/>
                </a:lnTo>
                <a:lnTo>
                  <a:pt x="924" y="88"/>
                </a:lnTo>
                <a:lnTo>
                  <a:pt x="896" y="90"/>
                </a:lnTo>
                <a:lnTo>
                  <a:pt x="870" y="98"/>
                </a:lnTo>
                <a:lnTo>
                  <a:pt x="844" y="106"/>
                </a:lnTo>
                <a:lnTo>
                  <a:pt x="830" y="110"/>
                </a:lnTo>
                <a:lnTo>
                  <a:pt x="816" y="116"/>
                </a:lnTo>
                <a:lnTo>
                  <a:pt x="802" y="122"/>
                </a:lnTo>
                <a:lnTo>
                  <a:pt x="786" y="132"/>
                </a:lnTo>
                <a:lnTo>
                  <a:pt x="776" y="142"/>
                </a:lnTo>
                <a:lnTo>
                  <a:pt x="770" y="152"/>
                </a:lnTo>
                <a:lnTo>
                  <a:pt x="768" y="154"/>
                </a:lnTo>
                <a:lnTo>
                  <a:pt x="740" y="162"/>
                </a:lnTo>
                <a:lnTo>
                  <a:pt x="716" y="174"/>
                </a:lnTo>
                <a:lnTo>
                  <a:pt x="694" y="194"/>
                </a:lnTo>
                <a:lnTo>
                  <a:pt x="674" y="220"/>
                </a:lnTo>
                <a:lnTo>
                  <a:pt x="660" y="254"/>
                </a:lnTo>
                <a:lnTo>
                  <a:pt x="648" y="286"/>
                </a:lnTo>
                <a:lnTo>
                  <a:pt x="634" y="320"/>
                </a:lnTo>
                <a:lnTo>
                  <a:pt x="618" y="354"/>
                </a:lnTo>
                <a:lnTo>
                  <a:pt x="604" y="390"/>
                </a:lnTo>
                <a:lnTo>
                  <a:pt x="594" y="422"/>
                </a:lnTo>
                <a:lnTo>
                  <a:pt x="598" y="414"/>
                </a:lnTo>
                <a:lnTo>
                  <a:pt x="604" y="408"/>
                </a:lnTo>
                <a:lnTo>
                  <a:pt x="598" y="428"/>
                </a:lnTo>
                <a:lnTo>
                  <a:pt x="596" y="454"/>
                </a:lnTo>
                <a:lnTo>
                  <a:pt x="596" y="484"/>
                </a:lnTo>
                <a:lnTo>
                  <a:pt x="598" y="510"/>
                </a:lnTo>
                <a:lnTo>
                  <a:pt x="604" y="528"/>
                </a:lnTo>
                <a:lnTo>
                  <a:pt x="608" y="522"/>
                </a:lnTo>
                <a:lnTo>
                  <a:pt x="610" y="514"/>
                </a:lnTo>
                <a:lnTo>
                  <a:pt x="608" y="530"/>
                </a:lnTo>
                <a:lnTo>
                  <a:pt x="608" y="552"/>
                </a:lnTo>
                <a:lnTo>
                  <a:pt x="612" y="574"/>
                </a:lnTo>
                <a:lnTo>
                  <a:pt x="616" y="594"/>
                </a:lnTo>
                <a:lnTo>
                  <a:pt x="624" y="612"/>
                </a:lnTo>
                <a:lnTo>
                  <a:pt x="636" y="624"/>
                </a:lnTo>
                <a:lnTo>
                  <a:pt x="636" y="620"/>
                </a:lnTo>
                <a:lnTo>
                  <a:pt x="636" y="616"/>
                </a:lnTo>
                <a:lnTo>
                  <a:pt x="638" y="612"/>
                </a:lnTo>
                <a:lnTo>
                  <a:pt x="638" y="608"/>
                </a:lnTo>
                <a:lnTo>
                  <a:pt x="644" y="636"/>
                </a:lnTo>
                <a:lnTo>
                  <a:pt x="650" y="662"/>
                </a:lnTo>
                <a:lnTo>
                  <a:pt x="650" y="660"/>
                </a:lnTo>
                <a:lnTo>
                  <a:pt x="650" y="658"/>
                </a:lnTo>
                <a:lnTo>
                  <a:pt x="650" y="658"/>
                </a:lnTo>
                <a:lnTo>
                  <a:pt x="654" y="672"/>
                </a:lnTo>
                <a:lnTo>
                  <a:pt x="662" y="686"/>
                </a:lnTo>
                <a:lnTo>
                  <a:pt x="672" y="700"/>
                </a:lnTo>
                <a:lnTo>
                  <a:pt x="678" y="712"/>
                </a:lnTo>
                <a:lnTo>
                  <a:pt x="678" y="708"/>
                </a:lnTo>
                <a:lnTo>
                  <a:pt x="680" y="702"/>
                </a:lnTo>
                <a:lnTo>
                  <a:pt x="680" y="696"/>
                </a:lnTo>
                <a:lnTo>
                  <a:pt x="682" y="690"/>
                </a:lnTo>
                <a:lnTo>
                  <a:pt x="682" y="684"/>
                </a:lnTo>
                <a:lnTo>
                  <a:pt x="684" y="710"/>
                </a:lnTo>
                <a:lnTo>
                  <a:pt x="684" y="736"/>
                </a:lnTo>
                <a:lnTo>
                  <a:pt x="690" y="732"/>
                </a:lnTo>
                <a:lnTo>
                  <a:pt x="696" y="728"/>
                </a:lnTo>
                <a:lnTo>
                  <a:pt x="694" y="762"/>
                </a:lnTo>
                <a:lnTo>
                  <a:pt x="688" y="788"/>
                </a:lnTo>
                <a:lnTo>
                  <a:pt x="682" y="804"/>
                </a:lnTo>
                <a:lnTo>
                  <a:pt x="678" y="814"/>
                </a:lnTo>
                <a:lnTo>
                  <a:pt x="674" y="818"/>
                </a:lnTo>
                <a:lnTo>
                  <a:pt x="672" y="820"/>
                </a:lnTo>
                <a:lnTo>
                  <a:pt x="674" y="824"/>
                </a:lnTo>
                <a:lnTo>
                  <a:pt x="678" y="834"/>
                </a:lnTo>
                <a:lnTo>
                  <a:pt x="686" y="852"/>
                </a:lnTo>
                <a:lnTo>
                  <a:pt x="702" y="872"/>
                </a:lnTo>
                <a:lnTo>
                  <a:pt x="722" y="894"/>
                </a:lnTo>
                <a:lnTo>
                  <a:pt x="740" y="910"/>
                </a:lnTo>
                <a:lnTo>
                  <a:pt x="760" y="926"/>
                </a:lnTo>
                <a:lnTo>
                  <a:pt x="760" y="926"/>
                </a:lnTo>
                <a:lnTo>
                  <a:pt x="760" y="926"/>
                </a:lnTo>
                <a:lnTo>
                  <a:pt x="776" y="938"/>
                </a:lnTo>
                <a:lnTo>
                  <a:pt x="790" y="948"/>
                </a:lnTo>
                <a:lnTo>
                  <a:pt x="780" y="946"/>
                </a:lnTo>
                <a:lnTo>
                  <a:pt x="772" y="944"/>
                </a:lnTo>
                <a:lnTo>
                  <a:pt x="744" y="924"/>
                </a:lnTo>
                <a:lnTo>
                  <a:pt x="716" y="902"/>
                </a:lnTo>
                <a:lnTo>
                  <a:pt x="692" y="880"/>
                </a:lnTo>
                <a:lnTo>
                  <a:pt x="672" y="860"/>
                </a:lnTo>
                <a:lnTo>
                  <a:pt x="658" y="838"/>
                </a:lnTo>
                <a:lnTo>
                  <a:pt x="652" y="820"/>
                </a:lnTo>
                <a:lnTo>
                  <a:pt x="658" y="804"/>
                </a:lnTo>
                <a:lnTo>
                  <a:pt x="656" y="804"/>
                </a:lnTo>
                <a:lnTo>
                  <a:pt x="654" y="806"/>
                </a:lnTo>
                <a:lnTo>
                  <a:pt x="650" y="808"/>
                </a:lnTo>
                <a:lnTo>
                  <a:pt x="646" y="812"/>
                </a:lnTo>
                <a:lnTo>
                  <a:pt x="642" y="818"/>
                </a:lnTo>
                <a:lnTo>
                  <a:pt x="638" y="826"/>
                </a:lnTo>
                <a:lnTo>
                  <a:pt x="632" y="840"/>
                </a:lnTo>
                <a:lnTo>
                  <a:pt x="626" y="858"/>
                </a:lnTo>
                <a:lnTo>
                  <a:pt x="620" y="876"/>
                </a:lnTo>
                <a:lnTo>
                  <a:pt x="614" y="892"/>
                </a:lnTo>
                <a:lnTo>
                  <a:pt x="612" y="898"/>
                </a:lnTo>
                <a:lnTo>
                  <a:pt x="610" y="902"/>
                </a:lnTo>
                <a:lnTo>
                  <a:pt x="610" y="906"/>
                </a:lnTo>
                <a:lnTo>
                  <a:pt x="610" y="906"/>
                </a:lnTo>
                <a:lnTo>
                  <a:pt x="610" y="908"/>
                </a:lnTo>
                <a:lnTo>
                  <a:pt x="610" y="908"/>
                </a:lnTo>
                <a:lnTo>
                  <a:pt x="604" y="908"/>
                </a:lnTo>
                <a:lnTo>
                  <a:pt x="592" y="910"/>
                </a:lnTo>
                <a:lnTo>
                  <a:pt x="576" y="914"/>
                </a:lnTo>
                <a:lnTo>
                  <a:pt x="562" y="920"/>
                </a:lnTo>
                <a:lnTo>
                  <a:pt x="552" y="930"/>
                </a:lnTo>
                <a:lnTo>
                  <a:pt x="548" y="932"/>
                </a:lnTo>
                <a:lnTo>
                  <a:pt x="538" y="934"/>
                </a:lnTo>
                <a:lnTo>
                  <a:pt x="528" y="940"/>
                </a:lnTo>
                <a:lnTo>
                  <a:pt x="516" y="950"/>
                </a:lnTo>
                <a:lnTo>
                  <a:pt x="508" y="964"/>
                </a:lnTo>
                <a:lnTo>
                  <a:pt x="508" y="984"/>
                </a:lnTo>
                <a:lnTo>
                  <a:pt x="504" y="986"/>
                </a:lnTo>
                <a:lnTo>
                  <a:pt x="492" y="990"/>
                </a:lnTo>
                <a:lnTo>
                  <a:pt x="476" y="998"/>
                </a:lnTo>
                <a:lnTo>
                  <a:pt x="460" y="1006"/>
                </a:lnTo>
                <a:lnTo>
                  <a:pt x="446" y="1018"/>
                </a:lnTo>
                <a:lnTo>
                  <a:pt x="440" y="1024"/>
                </a:lnTo>
                <a:lnTo>
                  <a:pt x="436" y="1028"/>
                </a:lnTo>
                <a:lnTo>
                  <a:pt x="432" y="1032"/>
                </a:lnTo>
                <a:lnTo>
                  <a:pt x="430" y="1034"/>
                </a:lnTo>
                <a:lnTo>
                  <a:pt x="428" y="1036"/>
                </a:lnTo>
                <a:lnTo>
                  <a:pt x="428" y="1036"/>
                </a:lnTo>
                <a:lnTo>
                  <a:pt x="428" y="1036"/>
                </a:lnTo>
                <a:lnTo>
                  <a:pt x="428" y="1036"/>
                </a:lnTo>
                <a:lnTo>
                  <a:pt x="424" y="1036"/>
                </a:lnTo>
                <a:lnTo>
                  <a:pt x="416" y="1040"/>
                </a:lnTo>
                <a:lnTo>
                  <a:pt x="404" y="1046"/>
                </a:lnTo>
                <a:lnTo>
                  <a:pt x="388" y="1060"/>
                </a:lnTo>
                <a:lnTo>
                  <a:pt x="370" y="1082"/>
                </a:lnTo>
                <a:lnTo>
                  <a:pt x="360" y="1094"/>
                </a:lnTo>
                <a:lnTo>
                  <a:pt x="350" y="1106"/>
                </a:lnTo>
                <a:lnTo>
                  <a:pt x="312" y="1108"/>
                </a:lnTo>
                <a:lnTo>
                  <a:pt x="272" y="1118"/>
                </a:lnTo>
                <a:lnTo>
                  <a:pt x="230" y="1136"/>
                </a:lnTo>
                <a:lnTo>
                  <a:pt x="192" y="1160"/>
                </a:lnTo>
                <a:lnTo>
                  <a:pt x="160" y="1188"/>
                </a:lnTo>
                <a:lnTo>
                  <a:pt x="138" y="1220"/>
                </a:lnTo>
                <a:lnTo>
                  <a:pt x="116" y="1272"/>
                </a:lnTo>
                <a:lnTo>
                  <a:pt x="98" y="1326"/>
                </a:lnTo>
                <a:lnTo>
                  <a:pt x="84" y="1384"/>
                </a:lnTo>
                <a:lnTo>
                  <a:pt x="70" y="1440"/>
                </a:lnTo>
                <a:lnTo>
                  <a:pt x="54" y="1496"/>
                </a:lnTo>
                <a:lnTo>
                  <a:pt x="38" y="1538"/>
                </a:lnTo>
                <a:lnTo>
                  <a:pt x="22" y="1584"/>
                </a:lnTo>
                <a:lnTo>
                  <a:pt x="8" y="1630"/>
                </a:lnTo>
                <a:lnTo>
                  <a:pt x="0" y="1672"/>
                </a:lnTo>
                <a:lnTo>
                  <a:pt x="2" y="1698"/>
                </a:lnTo>
                <a:lnTo>
                  <a:pt x="12" y="1728"/>
                </a:lnTo>
                <a:lnTo>
                  <a:pt x="30" y="1758"/>
                </a:lnTo>
                <a:lnTo>
                  <a:pt x="52" y="1788"/>
                </a:lnTo>
                <a:lnTo>
                  <a:pt x="74" y="1818"/>
                </a:lnTo>
                <a:lnTo>
                  <a:pt x="68" y="1934"/>
                </a:lnTo>
                <a:lnTo>
                  <a:pt x="68" y="2050"/>
                </a:lnTo>
                <a:lnTo>
                  <a:pt x="66" y="2106"/>
                </a:lnTo>
                <a:lnTo>
                  <a:pt x="66" y="2158"/>
                </a:lnTo>
                <a:lnTo>
                  <a:pt x="64" y="2204"/>
                </a:lnTo>
                <a:lnTo>
                  <a:pt x="68" y="2246"/>
                </a:lnTo>
                <a:lnTo>
                  <a:pt x="68" y="2254"/>
                </a:lnTo>
                <a:lnTo>
                  <a:pt x="68" y="2260"/>
                </a:lnTo>
                <a:lnTo>
                  <a:pt x="68" y="2268"/>
                </a:lnTo>
                <a:lnTo>
                  <a:pt x="76" y="2288"/>
                </a:lnTo>
                <a:lnTo>
                  <a:pt x="90" y="2304"/>
                </a:lnTo>
                <a:lnTo>
                  <a:pt x="3292" y="2308"/>
                </a:lnTo>
                <a:lnTo>
                  <a:pt x="3268" y="1756"/>
                </a:lnTo>
                <a:lnTo>
                  <a:pt x="3278" y="1750"/>
                </a:lnTo>
                <a:close/>
                <a:moveTo>
                  <a:pt x="1044" y="984"/>
                </a:moveTo>
                <a:lnTo>
                  <a:pt x="1048" y="978"/>
                </a:lnTo>
                <a:lnTo>
                  <a:pt x="1054" y="974"/>
                </a:lnTo>
                <a:lnTo>
                  <a:pt x="1062" y="972"/>
                </a:lnTo>
                <a:lnTo>
                  <a:pt x="1070" y="970"/>
                </a:lnTo>
                <a:lnTo>
                  <a:pt x="1092" y="974"/>
                </a:lnTo>
                <a:lnTo>
                  <a:pt x="1116" y="982"/>
                </a:lnTo>
                <a:lnTo>
                  <a:pt x="1140" y="988"/>
                </a:lnTo>
                <a:lnTo>
                  <a:pt x="1162" y="990"/>
                </a:lnTo>
                <a:lnTo>
                  <a:pt x="1162" y="1006"/>
                </a:lnTo>
                <a:lnTo>
                  <a:pt x="1162" y="1022"/>
                </a:lnTo>
                <a:lnTo>
                  <a:pt x="1128" y="1012"/>
                </a:lnTo>
                <a:lnTo>
                  <a:pt x="1096" y="1004"/>
                </a:lnTo>
                <a:lnTo>
                  <a:pt x="1064" y="1000"/>
                </a:lnTo>
                <a:lnTo>
                  <a:pt x="1058" y="1000"/>
                </a:lnTo>
                <a:lnTo>
                  <a:pt x="1050" y="998"/>
                </a:lnTo>
                <a:lnTo>
                  <a:pt x="1040" y="998"/>
                </a:lnTo>
                <a:lnTo>
                  <a:pt x="1042" y="990"/>
                </a:lnTo>
                <a:lnTo>
                  <a:pt x="1044" y="984"/>
                </a:lnTo>
                <a:close/>
                <a:moveTo>
                  <a:pt x="974" y="1130"/>
                </a:moveTo>
                <a:lnTo>
                  <a:pt x="974" y="1114"/>
                </a:lnTo>
                <a:lnTo>
                  <a:pt x="980" y="1098"/>
                </a:lnTo>
                <a:lnTo>
                  <a:pt x="988" y="1086"/>
                </a:lnTo>
                <a:lnTo>
                  <a:pt x="994" y="1074"/>
                </a:lnTo>
                <a:lnTo>
                  <a:pt x="990" y="1064"/>
                </a:lnTo>
                <a:lnTo>
                  <a:pt x="994" y="1066"/>
                </a:lnTo>
                <a:lnTo>
                  <a:pt x="1006" y="1072"/>
                </a:lnTo>
                <a:lnTo>
                  <a:pt x="1018" y="1080"/>
                </a:lnTo>
                <a:lnTo>
                  <a:pt x="1030" y="1092"/>
                </a:lnTo>
                <a:lnTo>
                  <a:pt x="1038" y="1106"/>
                </a:lnTo>
                <a:lnTo>
                  <a:pt x="1040" y="1122"/>
                </a:lnTo>
                <a:lnTo>
                  <a:pt x="1042" y="1144"/>
                </a:lnTo>
                <a:lnTo>
                  <a:pt x="1046" y="1166"/>
                </a:lnTo>
                <a:lnTo>
                  <a:pt x="1050" y="1186"/>
                </a:lnTo>
                <a:lnTo>
                  <a:pt x="1052" y="1202"/>
                </a:lnTo>
                <a:lnTo>
                  <a:pt x="1052" y="1208"/>
                </a:lnTo>
                <a:lnTo>
                  <a:pt x="1048" y="1204"/>
                </a:lnTo>
                <a:lnTo>
                  <a:pt x="1038" y="1196"/>
                </a:lnTo>
                <a:lnTo>
                  <a:pt x="1024" y="1186"/>
                </a:lnTo>
                <a:lnTo>
                  <a:pt x="1010" y="1172"/>
                </a:lnTo>
                <a:lnTo>
                  <a:pt x="994" y="1158"/>
                </a:lnTo>
                <a:lnTo>
                  <a:pt x="982" y="1144"/>
                </a:lnTo>
                <a:lnTo>
                  <a:pt x="974" y="1130"/>
                </a:lnTo>
                <a:close/>
                <a:moveTo>
                  <a:pt x="1374" y="2006"/>
                </a:moveTo>
                <a:lnTo>
                  <a:pt x="1374" y="2012"/>
                </a:lnTo>
                <a:lnTo>
                  <a:pt x="1374" y="2018"/>
                </a:lnTo>
                <a:lnTo>
                  <a:pt x="1372" y="2036"/>
                </a:lnTo>
                <a:lnTo>
                  <a:pt x="1370" y="2058"/>
                </a:lnTo>
                <a:lnTo>
                  <a:pt x="1366" y="2078"/>
                </a:lnTo>
                <a:lnTo>
                  <a:pt x="1362" y="2090"/>
                </a:lnTo>
                <a:lnTo>
                  <a:pt x="1340" y="2048"/>
                </a:lnTo>
                <a:lnTo>
                  <a:pt x="1312" y="2006"/>
                </a:lnTo>
                <a:lnTo>
                  <a:pt x="1282" y="1964"/>
                </a:lnTo>
                <a:lnTo>
                  <a:pt x="1256" y="1922"/>
                </a:lnTo>
                <a:lnTo>
                  <a:pt x="1220" y="1854"/>
                </a:lnTo>
                <a:lnTo>
                  <a:pt x="1190" y="1784"/>
                </a:lnTo>
                <a:lnTo>
                  <a:pt x="1160" y="1712"/>
                </a:lnTo>
                <a:lnTo>
                  <a:pt x="1128" y="1622"/>
                </a:lnTo>
                <a:lnTo>
                  <a:pt x="1102" y="1530"/>
                </a:lnTo>
                <a:lnTo>
                  <a:pt x="1078" y="1436"/>
                </a:lnTo>
                <a:lnTo>
                  <a:pt x="1064" y="1392"/>
                </a:lnTo>
                <a:lnTo>
                  <a:pt x="1048" y="1346"/>
                </a:lnTo>
                <a:lnTo>
                  <a:pt x="1034" y="1302"/>
                </a:lnTo>
                <a:lnTo>
                  <a:pt x="1026" y="1256"/>
                </a:lnTo>
                <a:lnTo>
                  <a:pt x="1030" y="1210"/>
                </a:lnTo>
                <a:lnTo>
                  <a:pt x="1032" y="1214"/>
                </a:lnTo>
                <a:lnTo>
                  <a:pt x="1038" y="1216"/>
                </a:lnTo>
                <a:lnTo>
                  <a:pt x="1048" y="1216"/>
                </a:lnTo>
                <a:lnTo>
                  <a:pt x="1060" y="1212"/>
                </a:lnTo>
                <a:lnTo>
                  <a:pt x="1070" y="1210"/>
                </a:lnTo>
                <a:lnTo>
                  <a:pt x="1078" y="1206"/>
                </a:lnTo>
                <a:lnTo>
                  <a:pt x="1080" y="1206"/>
                </a:lnTo>
                <a:lnTo>
                  <a:pt x="1096" y="1212"/>
                </a:lnTo>
                <a:lnTo>
                  <a:pt x="1112" y="1228"/>
                </a:lnTo>
                <a:lnTo>
                  <a:pt x="1126" y="1246"/>
                </a:lnTo>
                <a:lnTo>
                  <a:pt x="1138" y="1266"/>
                </a:lnTo>
                <a:lnTo>
                  <a:pt x="1148" y="1280"/>
                </a:lnTo>
                <a:lnTo>
                  <a:pt x="1190" y="1348"/>
                </a:lnTo>
                <a:lnTo>
                  <a:pt x="1226" y="1420"/>
                </a:lnTo>
                <a:lnTo>
                  <a:pt x="1258" y="1492"/>
                </a:lnTo>
                <a:lnTo>
                  <a:pt x="1290" y="1566"/>
                </a:lnTo>
                <a:lnTo>
                  <a:pt x="1320" y="1640"/>
                </a:lnTo>
                <a:lnTo>
                  <a:pt x="1346" y="1716"/>
                </a:lnTo>
                <a:lnTo>
                  <a:pt x="1364" y="1796"/>
                </a:lnTo>
                <a:lnTo>
                  <a:pt x="1374" y="1900"/>
                </a:lnTo>
                <a:lnTo>
                  <a:pt x="1374" y="2006"/>
                </a:lnTo>
                <a:close/>
                <a:moveTo>
                  <a:pt x="1884" y="900"/>
                </a:moveTo>
                <a:lnTo>
                  <a:pt x="1886" y="904"/>
                </a:lnTo>
                <a:lnTo>
                  <a:pt x="1886" y="916"/>
                </a:lnTo>
                <a:lnTo>
                  <a:pt x="1886" y="932"/>
                </a:lnTo>
                <a:lnTo>
                  <a:pt x="1882" y="950"/>
                </a:lnTo>
                <a:lnTo>
                  <a:pt x="1872" y="964"/>
                </a:lnTo>
                <a:lnTo>
                  <a:pt x="1864" y="974"/>
                </a:lnTo>
                <a:lnTo>
                  <a:pt x="1854" y="992"/>
                </a:lnTo>
                <a:lnTo>
                  <a:pt x="1840" y="1014"/>
                </a:lnTo>
                <a:lnTo>
                  <a:pt x="1824" y="1042"/>
                </a:lnTo>
                <a:lnTo>
                  <a:pt x="1808" y="1070"/>
                </a:lnTo>
                <a:lnTo>
                  <a:pt x="1790" y="1098"/>
                </a:lnTo>
                <a:lnTo>
                  <a:pt x="1790" y="1100"/>
                </a:lnTo>
                <a:lnTo>
                  <a:pt x="1790" y="1104"/>
                </a:lnTo>
                <a:lnTo>
                  <a:pt x="1780" y="1142"/>
                </a:lnTo>
                <a:lnTo>
                  <a:pt x="1772" y="1180"/>
                </a:lnTo>
                <a:lnTo>
                  <a:pt x="1768" y="1218"/>
                </a:lnTo>
                <a:lnTo>
                  <a:pt x="1768" y="1222"/>
                </a:lnTo>
                <a:lnTo>
                  <a:pt x="1768" y="1224"/>
                </a:lnTo>
                <a:lnTo>
                  <a:pt x="1770" y="1240"/>
                </a:lnTo>
                <a:lnTo>
                  <a:pt x="1772" y="1256"/>
                </a:lnTo>
                <a:lnTo>
                  <a:pt x="1774" y="1274"/>
                </a:lnTo>
                <a:lnTo>
                  <a:pt x="1774" y="1290"/>
                </a:lnTo>
                <a:lnTo>
                  <a:pt x="1770" y="1304"/>
                </a:lnTo>
                <a:lnTo>
                  <a:pt x="1762" y="1316"/>
                </a:lnTo>
                <a:lnTo>
                  <a:pt x="1748" y="1322"/>
                </a:lnTo>
                <a:lnTo>
                  <a:pt x="1740" y="1322"/>
                </a:lnTo>
                <a:lnTo>
                  <a:pt x="1724" y="1320"/>
                </a:lnTo>
                <a:lnTo>
                  <a:pt x="1704" y="1318"/>
                </a:lnTo>
                <a:lnTo>
                  <a:pt x="1682" y="1316"/>
                </a:lnTo>
                <a:lnTo>
                  <a:pt x="1664" y="1312"/>
                </a:lnTo>
                <a:lnTo>
                  <a:pt x="1650" y="1310"/>
                </a:lnTo>
                <a:lnTo>
                  <a:pt x="1644" y="1306"/>
                </a:lnTo>
                <a:lnTo>
                  <a:pt x="1646" y="1276"/>
                </a:lnTo>
                <a:lnTo>
                  <a:pt x="1646" y="1240"/>
                </a:lnTo>
                <a:lnTo>
                  <a:pt x="1646" y="1204"/>
                </a:lnTo>
                <a:lnTo>
                  <a:pt x="1630" y="1178"/>
                </a:lnTo>
                <a:lnTo>
                  <a:pt x="1620" y="1152"/>
                </a:lnTo>
                <a:lnTo>
                  <a:pt x="1612" y="1132"/>
                </a:lnTo>
                <a:lnTo>
                  <a:pt x="1610" y="1116"/>
                </a:lnTo>
                <a:lnTo>
                  <a:pt x="1608" y="1112"/>
                </a:lnTo>
                <a:lnTo>
                  <a:pt x="1588" y="1100"/>
                </a:lnTo>
                <a:lnTo>
                  <a:pt x="1574" y="1084"/>
                </a:lnTo>
                <a:lnTo>
                  <a:pt x="1564" y="1068"/>
                </a:lnTo>
                <a:lnTo>
                  <a:pt x="1558" y="1052"/>
                </a:lnTo>
                <a:lnTo>
                  <a:pt x="1554" y="1040"/>
                </a:lnTo>
                <a:lnTo>
                  <a:pt x="1552" y="1036"/>
                </a:lnTo>
                <a:lnTo>
                  <a:pt x="1532" y="1056"/>
                </a:lnTo>
                <a:lnTo>
                  <a:pt x="1508" y="1070"/>
                </a:lnTo>
                <a:lnTo>
                  <a:pt x="1482" y="1080"/>
                </a:lnTo>
                <a:lnTo>
                  <a:pt x="1454" y="1084"/>
                </a:lnTo>
                <a:lnTo>
                  <a:pt x="1428" y="1084"/>
                </a:lnTo>
                <a:lnTo>
                  <a:pt x="1406" y="1084"/>
                </a:lnTo>
                <a:lnTo>
                  <a:pt x="1388" y="1082"/>
                </a:lnTo>
                <a:lnTo>
                  <a:pt x="1386" y="1082"/>
                </a:lnTo>
                <a:lnTo>
                  <a:pt x="1384" y="1082"/>
                </a:lnTo>
                <a:lnTo>
                  <a:pt x="1384" y="1082"/>
                </a:lnTo>
                <a:lnTo>
                  <a:pt x="1384" y="1080"/>
                </a:lnTo>
                <a:lnTo>
                  <a:pt x="1380" y="1080"/>
                </a:lnTo>
                <a:lnTo>
                  <a:pt x="1378" y="1080"/>
                </a:lnTo>
                <a:lnTo>
                  <a:pt x="1376" y="1080"/>
                </a:lnTo>
                <a:lnTo>
                  <a:pt x="1388" y="1060"/>
                </a:lnTo>
                <a:lnTo>
                  <a:pt x="1396" y="1030"/>
                </a:lnTo>
                <a:lnTo>
                  <a:pt x="1402" y="994"/>
                </a:lnTo>
                <a:lnTo>
                  <a:pt x="1408" y="954"/>
                </a:lnTo>
                <a:lnTo>
                  <a:pt x="1412" y="912"/>
                </a:lnTo>
                <a:lnTo>
                  <a:pt x="1416" y="870"/>
                </a:lnTo>
                <a:lnTo>
                  <a:pt x="1420" y="830"/>
                </a:lnTo>
                <a:lnTo>
                  <a:pt x="1422" y="794"/>
                </a:lnTo>
                <a:lnTo>
                  <a:pt x="1426" y="766"/>
                </a:lnTo>
                <a:lnTo>
                  <a:pt x="1428" y="748"/>
                </a:lnTo>
                <a:lnTo>
                  <a:pt x="1434" y="730"/>
                </a:lnTo>
                <a:lnTo>
                  <a:pt x="1444" y="710"/>
                </a:lnTo>
                <a:lnTo>
                  <a:pt x="1456" y="690"/>
                </a:lnTo>
                <a:lnTo>
                  <a:pt x="1468" y="670"/>
                </a:lnTo>
                <a:lnTo>
                  <a:pt x="1480" y="654"/>
                </a:lnTo>
                <a:lnTo>
                  <a:pt x="1490" y="640"/>
                </a:lnTo>
                <a:lnTo>
                  <a:pt x="1498" y="630"/>
                </a:lnTo>
                <a:lnTo>
                  <a:pt x="1500" y="628"/>
                </a:lnTo>
                <a:lnTo>
                  <a:pt x="1504" y="630"/>
                </a:lnTo>
                <a:lnTo>
                  <a:pt x="1508" y="626"/>
                </a:lnTo>
                <a:lnTo>
                  <a:pt x="1512" y="620"/>
                </a:lnTo>
                <a:lnTo>
                  <a:pt x="1512" y="628"/>
                </a:lnTo>
                <a:lnTo>
                  <a:pt x="1512" y="636"/>
                </a:lnTo>
                <a:lnTo>
                  <a:pt x="1556" y="672"/>
                </a:lnTo>
                <a:lnTo>
                  <a:pt x="1556" y="704"/>
                </a:lnTo>
                <a:lnTo>
                  <a:pt x="1562" y="742"/>
                </a:lnTo>
                <a:lnTo>
                  <a:pt x="1570" y="784"/>
                </a:lnTo>
                <a:lnTo>
                  <a:pt x="1580" y="826"/>
                </a:lnTo>
                <a:lnTo>
                  <a:pt x="1592" y="870"/>
                </a:lnTo>
                <a:lnTo>
                  <a:pt x="1606" y="914"/>
                </a:lnTo>
                <a:lnTo>
                  <a:pt x="1620" y="956"/>
                </a:lnTo>
                <a:lnTo>
                  <a:pt x="1634" y="994"/>
                </a:lnTo>
                <a:lnTo>
                  <a:pt x="1648" y="1028"/>
                </a:lnTo>
                <a:lnTo>
                  <a:pt x="1660" y="1058"/>
                </a:lnTo>
                <a:lnTo>
                  <a:pt x="1668" y="1080"/>
                </a:lnTo>
                <a:lnTo>
                  <a:pt x="1674" y="1094"/>
                </a:lnTo>
                <a:lnTo>
                  <a:pt x="1676" y="1100"/>
                </a:lnTo>
                <a:lnTo>
                  <a:pt x="1742" y="1170"/>
                </a:lnTo>
                <a:lnTo>
                  <a:pt x="1742" y="1170"/>
                </a:lnTo>
                <a:lnTo>
                  <a:pt x="1742" y="1168"/>
                </a:lnTo>
                <a:lnTo>
                  <a:pt x="1742" y="1166"/>
                </a:lnTo>
                <a:lnTo>
                  <a:pt x="1742" y="1166"/>
                </a:lnTo>
                <a:lnTo>
                  <a:pt x="1742" y="1166"/>
                </a:lnTo>
                <a:lnTo>
                  <a:pt x="1742" y="1160"/>
                </a:lnTo>
                <a:lnTo>
                  <a:pt x="1746" y="1146"/>
                </a:lnTo>
                <a:lnTo>
                  <a:pt x="1750" y="1124"/>
                </a:lnTo>
                <a:lnTo>
                  <a:pt x="1746" y="1132"/>
                </a:lnTo>
                <a:lnTo>
                  <a:pt x="1742" y="1140"/>
                </a:lnTo>
                <a:lnTo>
                  <a:pt x="1748" y="1114"/>
                </a:lnTo>
                <a:lnTo>
                  <a:pt x="1752" y="1084"/>
                </a:lnTo>
                <a:lnTo>
                  <a:pt x="1754" y="1052"/>
                </a:lnTo>
                <a:lnTo>
                  <a:pt x="1758" y="1022"/>
                </a:lnTo>
                <a:lnTo>
                  <a:pt x="1764" y="992"/>
                </a:lnTo>
                <a:lnTo>
                  <a:pt x="1772" y="968"/>
                </a:lnTo>
                <a:lnTo>
                  <a:pt x="1780" y="950"/>
                </a:lnTo>
                <a:lnTo>
                  <a:pt x="1790" y="930"/>
                </a:lnTo>
                <a:lnTo>
                  <a:pt x="1802" y="904"/>
                </a:lnTo>
                <a:lnTo>
                  <a:pt x="1812" y="878"/>
                </a:lnTo>
                <a:lnTo>
                  <a:pt x="1824" y="852"/>
                </a:lnTo>
                <a:lnTo>
                  <a:pt x="1834" y="830"/>
                </a:lnTo>
                <a:lnTo>
                  <a:pt x="1842" y="812"/>
                </a:lnTo>
                <a:lnTo>
                  <a:pt x="1848" y="802"/>
                </a:lnTo>
                <a:lnTo>
                  <a:pt x="1848" y="802"/>
                </a:lnTo>
                <a:lnTo>
                  <a:pt x="1848" y="802"/>
                </a:lnTo>
                <a:lnTo>
                  <a:pt x="1862" y="776"/>
                </a:lnTo>
                <a:lnTo>
                  <a:pt x="1876" y="754"/>
                </a:lnTo>
                <a:lnTo>
                  <a:pt x="1884" y="736"/>
                </a:lnTo>
                <a:lnTo>
                  <a:pt x="1892" y="720"/>
                </a:lnTo>
                <a:lnTo>
                  <a:pt x="1900" y="706"/>
                </a:lnTo>
                <a:lnTo>
                  <a:pt x="1908" y="694"/>
                </a:lnTo>
                <a:lnTo>
                  <a:pt x="1912" y="682"/>
                </a:lnTo>
                <a:lnTo>
                  <a:pt x="1920" y="636"/>
                </a:lnTo>
                <a:lnTo>
                  <a:pt x="1930" y="592"/>
                </a:lnTo>
                <a:lnTo>
                  <a:pt x="1932" y="588"/>
                </a:lnTo>
                <a:lnTo>
                  <a:pt x="1938" y="576"/>
                </a:lnTo>
                <a:lnTo>
                  <a:pt x="1944" y="564"/>
                </a:lnTo>
                <a:lnTo>
                  <a:pt x="1950" y="552"/>
                </a:lnTo>
                <a:lnTo>
                  <a:pt x="1958" y="546"/>
                </a:lnTo>
                <a:lnTo>
                  <a:pt x="1960" y="546"/>
                </a:lnTo>
                <a:lnTo>
                  <a:pt x="2002" y="656"/>
                </a:lnTo>
                <a:lnTo>
                  <a:pt x="2048" y="766"/>
                </a:lnTo>
                <a:lnTo>
                  <a:pt x="2100" y="872"/>
                </a:lnTo>
                <a:lnTo>
                  <a:pt x="2062" y="894"/>
                </a:lnTo>
                <a:lnTo>
                  <a:pt x="2022" y="906"/>
                </a:lnTo>
                <a:lnTo>
                  <a:pt x="1986" y="912"/>
                </a:lnTo>
                <a:lnTo>
                  <a:pt x="1954" y="912"/>
                </a:lnTo>
                <a:lnTo>
                  <a:pt x="1926" y="910"/>
                </a:lnTo>
                <a:lnTo>
                  <a:pt x="1904" y="906"/>
                </a:lnTo>
                <a:lnTo>
                  <a:pt x="1890" y="902"/>
                </a:lnTo>
                <a:lnTo>
                  <a:pt x="1884" y="900"/>
                </a:lnTo>
                <a:close/>
                <a:moveTo>
                  <a:pt x="2362" y="1360"/>
                </a:moveTo>
                <a:lnTo>
                  <a:pt x="2366" y="1372"/>
                </a:lnTo>
                <a:lnTo>
                  <a:pt x="2372" y="1382"/>
                </a:lnTo>
                <a:lnTo>
                  <a:pt x="2382" y="1386"/>
                </a:lnTo>
                <a:lnTo>
                  <a:pt x="2394" y="1388"/>
                </a:lnTo>
                <a:lnTo>
                  <a:pt x="2374" y="1460"/>
                </a:lnTo>
                <a:lnTo>
                  <a:pt x="2356" y="1420"/>
                </a:lnTo>
                <a:lnTo>
                  <a:pt x="2338" y="1370"/>
                </a:lnTo>
                <a:lnTo>
                  <a:pt x="2322" y="1316"/>
                </a:lnTo>
                <a:lnTo>
                  <a:pt x="2320" y="1314"/>
                </a:lnTo>
                <a:lnTo>
                  <a:pt x="2320" y="1314"/>
                </a:lnTo>
                <a:lnTo>
                  <a:pt x="2316" y="1288"/>
                </a:lnTo>
                <a:lnTo>
                  <a:pt x="2308" y="1262"/>
                </a:lnTo>
                <a:lnTo>
                  <a:pt x="2296" y="1214"/>
                </a:lnTo>
                <a:lnTo>
                  <a:pt x="2288" y="1168"/>
                </a:lnTo>
                <a:lnTo>
                  <a:pt x="2280" y="1128"/>
                </a:lnTo>
                <a:lnTo>
                  <a:pt x="2274" y="1096"/>
                </a:lnTo>
                <a:lnTo>
                  <a:pt x="2274" y="1086"/>
                </a:lnTo>
                <a:lnTo>
                  <a:pt x="2274" y="1078"/>
                </a:lnTo>
                <a:lnTo>
                  <a:pt x="2272" y="1070"/>
                </a:lnTo>
                <a:lnTo>
                  <a:pt x="2270" y="1066"/>
                </a:lnTo>
                <a:lnTo>
                  <a:pt x="2270" y="1062"/>
                </a:lnTo>
                <a:lnTo>
                  <a:pt x="2270" y="1060"/>
                </a:lnTo>
                <a:lnTo>
                  <a:pt x="2332" y="1154"/>
                </a:lnTo>
                <a:lnTo>
                  <a:pt x="2324" y="1162"/>
                </a:lnTo>
                <a:lnTo>
                  <a:pt x="2318" y="1176"/>
                </a:lnTo>
                <a:lnTo>
                  <a:pt x="2316" y="1192"/>
                </a:lnTo>
                <a:lnTo>
                  <a:pt x="2320" y="1208"/>
                </a:lnTo>
                <a:lnTo>
                  <a:pt x="2326" y="1222"/>
                </a:lnTo>
                <a:lnTo>
                  <a:pt x="2338" y="1232"/>
                </a:lnTo>
                <a:lnTo>
                  <a:pt x="2352" y="1242"/>
                </a:lnTo>
                <a:lnTo>
                  <a:pt x="2364" y="1256"/>
                </a:lnTo>
                <a:lnTo>
                  <a:pt x="2370" y="1272"/>
                </a:lnTo>
                <a:lnTo>
                  <a:pt x="2374" y="1284"/>
                </a:lnTo>
                <a:lnTo>
                  <a:pt x="2374" y="1288"/>
                </a:lnTo>
                <a:lnTo>
                  <a:pt x="2376" y="1290"/>
                </a:lnTo>
                <a:lnTo>
                  <a:pt x="2376" y="1290"/>
                </a:lnTo>
                <a:lnTo>
                  <a:pt x="2376" y="1290"/>
                </a:lnTo>
                <a:lnTo>
                  <a:pt x="2376" y="1290"/>
                </a:lnTo>
                <a:lnTo>
                  <a:pt x="2376" y="1290"/>
                </a:lnTo>
                <a:lnTo>
                  <a:pt x="2376" y="1294"/>
                </a:lnTo>
                <a:lnTo>
                  <a:pt x="2376" y="1294"/>
                </a:lnTo>
                <a:lnTo>
                  <a:pt x="2376" y="1294"/>
                </a:lnTo>
                <a:lnTo>
                  <a:pt x="2376" y="1294"/>
                </a:lnTo>
                <a:lnTo>
                  <a:pt x="2376" y="1294"/>
                </a:lnTo>
                <a:lnTo>
                  <a:pt x="2376" y="1294"/>
                </a:lnTo>
                <a:lnTo>
                  <a:pt x="2378" y="1296"/>
                </a:lnTo>
                <a:lnTo>
                  <a:pt x="2378" y="1296"/>
                </a:lnTo>
                <a:lnTo>
                  <a:pt x="2378" y="1298"/>
                </a:lnTo>
                <a:lnTo>
                  <a:pt x="2378" y="1300"/>
                </a:lnTo>
                <a:lnTo>
                  <a:pt x="2378" y="1300"/>
                </a:lnTo>
                <a:lnTo>
                  <a:pt x="2380" y="1300"/>
                </a:lnTo>
                <a:lnTo>
                  <a:pt x="2380" y="1302"/>
                </a:lnTo>
                <a:lnTo>
                  <a:pt x="2380" y="1304"/>
                </a:lnTo>
                <a:lnTo>
                  <a:pt x="2382" y="1304"/>
                </a:lnTo>
                <a:lnTo>
                  <a:pt x="2382" y="1306"/>
                </a:lnTo>
                <a:lnTo>
                  <a:pt x="2382" y="1306"/>
                </a:lnTo>
                <a:lnTo>
                  <a:pt x="2382" y="1308"/>
                </a:lnTo>
                <a:lnTo>
                  <a:pt x="2384" y="1308"/>
                </a:lnTo>
                <a:lnTo>
                  <a:pt x="2384" y="1308"/>
                </a:lnTo>
                <a:lnTo>
                  <a:pt x="2384" y="1310"/>
                </a:lnTo>
                <a:lnTo>
                  <a:pt x="2386" y="1310"/>
                </a:lnTo>
                <a:lnTo>
                  <a:pt x="2386" y="1312"/>
                </a:lnTo>
                <a:lnTo>
                  <a:pt x="2386" y="1312"/>
                </a:lnTo>
                <a:lnTo>
                  <a:pt x="2388" y="1312"/>
                </a:lnTo>
                <a:lnTo>
                  <a:pt x="2388" y="1314"/>
                </a:lnTo>
                <a:lnTo>
                  <a:pt x="2390" y="1314"/>
                </a:lnTo>
                <a:lnTo>
                  <a:pt x="2390" y="1314"/>
                </a:lnTo>
                <a:lnTo>
                  <a:pt x="2390" y="1314"/>
                </a:lnTo>
                <a:lnTo>
                  <a:pt x="2392" y="1316"/>
                </a:lnTo>
                <a:lnTo>
                  <a:pt x="2392" y="1316"/>
                </a:lnTo>
                <a:lnTo>
                  <a:pt x="2394" y="1316"/>
                </a:lnTo>
                <a:lnTo>
                  <a:pt x="2394" y="1316"/>
                </a:lnTo>
                <a:lnTo>
                  <a:pt x="2396" y="1316"/>
                </a:lnTo>
                <a:lnTo>
                  <a:pt x="2396" y="1320"/>
                </a:lnTo>
                <a:lnTo>
                  <a:pt x="2398" y="1324"/>
                </a:lnTo>
                <a:lnTo>
                  <a:pt x="2380" y="1328"/>
                </a:lnTo>
                <a:lnTo>
                  <a:pt x="2370" y="1334"/>
                </a:lnTo>
                <a:lnTo>
                  <a:pt x="2362" y="1344"/>
                </a:lnTo>
                <a:lnTo>
                  <a:pt x="2362" y="1360"/>
                </a:lnTo>
                <a:close/>
              </a:path>
            </a:pathLst>
          </a:custGeom>
          <a:gradFill rotWithShape="1">
            <a:gsLst>
              <a:gs pos="0">
                <a:srgbClr val="B5B5B5"/>
              </a:gs>
              <a:gs pos="100000">
                <a:srgbClr val="B5B5B5">
                  <a:gamma/>
                  <a:tint val="12157"/>
                  <a:invGamma/>
                </a:srgbClr>
              </a:gs>
            </a:gsLst>
            <a:lin ang="5400000" scaled="1"/>
          </a:gradFill>
          <a:ln w="38100" cmpd="sng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2895600"/>
            <a:ext cx="7239000" cy="1676400"/>
          </a:xfrm>
        </p:spPr>
        <p:txBody>
          <a:bodyPr/>
          <a:lstStyle>
            <a:lvl1pPr algn="ctr">
              <a:defRPr sz="36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456" name="AutoShape 384"/>
          <p:cNvSpPr>
            <a:spLocks noChangeArrowheads="1"/>
          </p:cNvSpPr>
          <p:nvPr/>
        </p:nvSpPr>
        <p:spPr bwMode="auto">
          <a:xfrm>
            <a:off x="1524000" y="4752975"/>
            <a:ext cx="6477000" cy="4572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5715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1676400" y="4800600"/>
            <a:ext cx="6172200" cy="3810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1800" b="1">
                <a:solidFill>
                  <a:schemeClr val="bg1"/>
                </a:solidFill>
                <a:latin typeface="Verdana" pitchFamily="34" charset="0"/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EE856DE-8C43-4582-B7D2-4673292E6D3D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0071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60071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70BAAAC-C07E-4BB3-8178-727FC3D3DB2B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176338"/>
            <a:ext cx="8229600" cy="5105400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6096000" y="6613525"/>
            <a:ext cx="2895600" cy="2444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3657600" y="6537325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9A904920-A9EC-484C-9489-D3949DD0098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>
          <a:xfrm>
            <a:off x="381000" y="6629400"/>
            <a:ext cx="2514600" cy="228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2481" y="504053"/>
            <a:ext cx="7807680" cy="114348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7CDB929-B1FE-4F3A-9559-D784E7B4E0A3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816377D-293F-4577-869A-DCD038DC407C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176338"/>
            <a:ext cx="40386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176338"/>
            <a:ext cx="40386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41B3DA1-5B4F-4A2A-AD82-1429138C1733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2D9231F-933D-4410-B6C2-739297A9DCF7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F7E04A0-AC8F-4BAD-B6E8-00C9856B327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E46626C-6FBC-481C-9FE4-E6A02B337B81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CDD7118-1BDF-4E5E-B4BF-4AA30444A2A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F79C72D-E83C-4420-8BA8-4BDBE3764D09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AutoShape 15"/>
          <p:cNvSpPr>
            <a:spLocks noChangeArrowheads="1"/>
          </p:cNvSpPr>
          <p:nvPr/>
        </p:nvSpPr>
        <p:spPr bwMode="gray">
          <a:xfrm>
            <a:off x="165100" y="144463"/>
            <a:ext cx="8816975" cy="6454775"/>
          </a:xfrm>
          <a:prstGeom prst="roundRect">
            <a:avLst>
              <a:gd name="adj" fmla="val 4287"/>
            </a:avLst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76338"/>
            <a:ext cx="82296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096000" y="6613525"/>
            <a:ext cx="2895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+mj-lt"/>
              </a:defRPr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657600" y="6537325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92A1AED-60DB-4C09-A978-DB5EE0686A3B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41" name="Freeform 17"/>
          <p:cNvSpPr>
            <a:spLocks noEditPoints="1"/>
          </p:cNvSpPr>
          <p:nvPr/>
        </p:nvSpPr>
        <p:spPr bwMode="gray">
          <a:xfrm>
            <a:off x="395288" y="188913"/>
            <a:ext cx="1152525" cy="792162"/>
          </a:xfrm>
          <a:custGeom>
            <a:avLst/>
            <a:gdLst/>
            <a:ahLst/>
            <a:cxnLst>
              <a:cxn ang="0">
                <a:pos x="2598" y="1124"/>
              </a:cxn>
              <a:cxn ang="0">
                <a:pos x="2508" y="918"/>
              </a:cxn>
              <a:cxn ang="0">
                <a:pos x="2382" y="724"/>
              </a:cxn>
              <a:cxn ang="0">
                <a:pos x="2208" y="496"/>
              </a:cxn>
              <a:cxn ang="0">
                <a:pos x="1984" y="426"/>
              </a:cxn>
              <a:cxn ang="0">
                <a:pos x="1940" y="136"/>
              </a:cxn>
              <a:cxn ang="0">
                <a:pos x="1578" y="20"/>
              </a:cxn>
              <a:cxn ang="0">
                <a:pos x="1452" y="126"/>
              </a:cxn>
              <a:cxn ang="0">
                <a:pos x="1386" y="328"/>
              </a:cxn>
              <a:cxn ang="0">
                <a:pos x="1378" y="494"/>
              </a:cxn>
              <a:cxn ang="0">
                <a:pos x="1272" y="606"/>
              </a:cxn>
              <a:cxn ang="0">
                <a:pos x="1294" y="554"/>
              </a:cxn>
              <a:cxn ang="0">
                <a:pos x="1308" y="476"/>
              </a:cxn>
              <a:cxn ang="0">
                <a:pos x="1286" y="312"/>
              </a:cxn>
              <a:cxn ang="0">
                <a:pos x="1316" y="298"/>
              </a:cxn>
              <a:cxn ang="0">
                <a:pos x="1262" y="178"/>
              </a:cxn>
              <a:cxn ang="0">
                <a:pos x="1248" y="158"/>
              </a:cxn>
              <a:cxn ang="0">
                <a:pos x="1172" y="118"/>
              </a:cxn>
              <a:cxn ang="0">
                <a:pos x="1044" y="102"/>
              </a:cxn>
              <a:cxn ang="0">
                <a:pos x="940" y="86"/>
              </a:cxn>
              <a:cxn ang="0">
                <a:pos x="770" y="152"/>
              </a:cxn>
              <a:cxn ang="0">
                <a:pos x="598" y="414"/>
              </a:cxn>
              <a:cxn ang="0">
                <a:pos x="616" y="594"/>
              </a:cxn>
              <a:cxn ang="0">
                <a:pos x="654" y="672"/>
              </a:cxn>
              <a:cxn ang="0">
                <a:pos x="696" y="728"/>
              </a:cxn>
              <a:cxn ang="0">
                <a:pos x="740" y="910"/>
              </a:cxn>
              <a:cxn ang="0">
                <a:pos x="658" y="838"/>
              </a:cxn>
              <a:cxn ang="0">
                <a:pos x="614" y="892"/>
              </a:cxn>
              <a:cxn ang="0">
                <a:pos x="548" y="932"/>
              </a:cxn>
              <a:cxn ang="0">
                <a:pos x="436" y="1028"/>
              </a:cxn>
              <a:cxn ang="0">
                <a:pos x="360" y="1094"/>
              </a:cxn>
              <a:cxn ang="0">
                <a:pos x="54" y="1496"/>
              </a:cxn>
              <a:cxn ang="0">
                <a:pos x="66" y="2106"/>
              </a:cxn>
              <a:cxn ang="0">
                <a:pos x="1044" y="984"/>
              </a:cxn>
              <a:cxn ang="0">
                <a:pos x="1096" y="1004"/>
              </a:cxn>
              <a:cxn ang="0">
                <a:pos x="990" y="1064"/>
              </a:cxn>
              <a:cxn ang="0">
                <a:pos x="1048" y="1204"/>
              </a:cxn>
              <a:cxn ang="0">
                <a:pos x="1366" y="2078"/>
              </a:cxn>
              <a:cxn ang="0">
                <a:pos x="1064" y="1392"/>
              </a:cxn>
              <a:cxn ang="0">
                <a:pos x="1096" y="1212"/>
              </a:cxn>
              <a:cxn ang="0">
                <a:pos x="1374" y="1900"/>
              </a:cxn>
              <a:cxn ang="0">
                <a:pos x="1808" y="1070"/>
              </a:cxn>
              <a:cxn ang="0">
                <a:pos x="1774" y="1290"/>
              </a:cxn>
              <a:cxn ang="0">
                <a:pos x="1646" y="1240"/>
              </a:cxn>
              <a:cxn ang="0">
                <a:pos x="1552" y="1036"/>
              </a:cxn>
              <a:cxn ang="0">
                <a:pos x="1380" y="1080"/>
              </a:cxn>
              <a:cxn ang="0">
                <a:pos x="1428" y="748"/>
              </a:cxn>
              <a:cxn ang="0">
                <a:pos x="1512" y="628"/>
              </a:cxn>
              <a:cxn ang="0">
                <a:pos x="1660" y="1058"/>
              </a:cxn>
              <a:cxn ang="0">
                <a:pos x="1750" y="1124"/>
              </a:cxn>
              <a:cxn ang="0">
                <a:pos x="1812" y="878"/>
              </a:cxn>
              <a:cxn ang="0">
                <a:pos x="1908" y="694"/>
              </a:cxn>
              <a:cxn ang="0">
                <a:pos x="2100" y="872"/>
              </a:cxn>
              <a:cxn ang="0">
                <a:pos x="2382" y="1386"/>
              </a:cxn>
              <a:cxn ang="0">
                <a:pos x="2280" y="1128"/>
              </a:cxn>
              <a:cxn ang="0">
                <a:pos x="2320" y="1208"/>
              </a:cxn>
              <a:cxn ang="0">
                <a:pos x="2376" y="1290"/>
              </a:cxn>
              <a:cxn ang="0">
                <a:pos x="2380" y="1300"/>
              </a:cxn>
              <a:cxn ang="0">
                <a:pos x="2386" y="1312"/>
              </a:cxn>
              <a:cxn ang="0">
                <a:pos x="2398" y="1324"/>
              </a:cxn>
            </a:cxnLst>
            <a:rect l="0" t="0" r="r" b="b"/>
            <a:pathLst>
              <a:path w="3482" h="2308">
                <a:moveTo>
                  <a:pt x="3278" y="1750"/>
                </a:moveTo>
                <a:lnTo>
                  <a:pt x="3482" y="1144"/>
                </a:lnTo>
                <a:lnTo>
                  <a:pt x="3414" y="1126"/>
                </a:lnTo>
                <a:lnTo>
                  <a:pt x="2642" y="1152"/>
                </a:lnTo>
                <a:lnTo>
                  <a:pt x="2640" y="1150"/>
                </a:lnTo>
                <a:lnTo>
                  <a:pt x="2638" y="1148"/>
                </a:lnTo>
                <a:lnTo>
                  <a:pt x="2630" y="1144"/>
                </a:lnTo>
                <a:lnTo>
                  <a:pt x="2622" y="1142"/>
                </a:lnTo>
                <a:lnTo>
                  <a:pt x="2618" y="1136"/>
                </a:lnTo>
                <a:lnTo>
                  <a:pt x="2612" y="1132"/>
                </a:lnTo>
                <a:lnTo>
                  <a:pt x="2606" y="1128"/>
                </a:lnTo>
                <a:lnTo>
                  <a:pt x="2598" y="1124"/>
                </a:lnTo>
                <a:lnTo>
                  <a:pt x="2592" y="1122"/>
                </a:lnTo>
                <a:lnTo>
                  <a:pt x="2608" y="1100"/>
                </a:lnTo>
                <a:lnTo>
                  <a:pt x="2620" y="1076"/>
                </a:lnTo>
                <a:lnTo>
                  <a:pt x="2622" y="1050"/>
                </a:lnTo>
                <a:lnTo>
                  <a:pt x="2620" y="1040"/>
                </a:lnTo>
                <a:lnTo>
                  <a:pt x="2618" y="1032"/>
                </a:lnTo>
                <a:lnTo>
                  <a:pt x="2604" y="998"/>
                </a:lnTo>
                <a:lnTo>
                  <a:pt x="2586" y="970"/>
                </a:lnTo>
                <a:lnTo>
                  <a:pt x="2566" y="950"/>
                </a:lnTo>
                <a:lnTo>
                  <a:pt x="2546" y="934"/>
                </a:lnTo>
                <a:lnTo>
                  <a:pt x="2526" y="924"/>
                </a:lnTo>
                <a:lnTo>
                  <a:pt x="2508" y="918"/>
                </a:lnTo>
                <a:lnTo>
                  <a:pt x="2494" y="916"/>
                </a:lnTo>
                <a:lnTo>
                  <a:pt x="2484" y="914"/>
                </a:lnTo>
                <a:lnTo>
                  <a:pt x="2480" y="914"/>
                </a:lnTo>
                <a:lnTo>
                  <a:pt x="2428" y="798"/>
                </a:lnTo>
                <a:lnTo>
                  <a:pt x="2424" y="778"/>
                </a:lnTo>
                <a:lnTo>
                  <a:pt x="2416" y="768"/>
                </a:lnTo>
                <a:lnTo>
                  <a:pt x="2408" y="762"/>
                </a:lnTo>
                <a:lnTo>
                  <a:pt x="2400" y="760"/>
                </a:lnTo>
                <a:lnTo>
                  <a:pt x="2398" y="760"/>
                </a:lnTo>
                <a:lnTo>
                  <a:pt x="2396" y="754"/>
                </a:lnTo>
                <a:lnTo>
                  <a:pt x="2390" y="742"/>
                </a:lnTo>
                <a:lnTo>
                  <a:pt x="2382" y="724"/>
                </a:lnTo>
                <a:lnTo>
                  <a:pt x="2368" y="698"/>
                </a:lnTo>
                <a:lnTo>
                  <a:pt x="2352" y="670"/>
                </a:lnTo>
                <a:lnTo>
                  <a:pt x="2338" y="638"/>
                </a:lnTo>
                <a:lnTo>
                  <a:pt x="2328" y="610"/>
                </a:lnTo>
                <a:lnTo>
                  <a:pt x="2320" y="580"/>
                </a:lnTo>
                <a:lnTo>
                  <a:pt x="2308" y="550"/>
                </a:lnTo>
                <a:lnTo>
                  <a:pt x="2290" y="518"/>
                </a:lnTo>
                <a:lnTo>
                  <a:pt x="2272" y="500"/>
                </a:lnTo>
                <a:lnTo>
                  <a:pt x="2256" y="490"/>
                </a:lnTo>
                <a:lnTo>
                  <a:pt x="2238" y="488"/>
                </a:lnTo>
                <a:lnTo>
                  <a:pt x="2222" y="492"/>
                </a:lnTo>
                <a:lnTo>
                  <a:pt x="2208" y="496"/>
                </a:lnTo>
                <a:lnTo>
                  <a:pt x="2200" y="502"/>
                </a:lnTo>
                <a:lnTo>
                  <a:pt x="2196" y="504"/>
                </a:lnTo>
                <a:lnTo>
                  <a:pt x="2134" y="480"/>
                </a:lnTo>
                <a:lnTo>
                  <a:pt x="2072" y="466"/>
                </a:lnTo>
                <a:lnTo>
                  <a:pt x="2014" y="458"/>
                </a:lnTo>
                <a:lnTo>
                  <a:pt x="1998" y="456"/>
                </a:lnTo>
                <a:lnTo>
                  <a:pt x="1982" y="454"/>
                </a:lnTo>
                <a:lnTo>
                  <a:pt x="1982" y="454"/>
                </a:lnTo>
                <a:lnTo>
                  <a:pt x="1980" y="454"/>
                </a:lnTo>
                <a:lnTo>
                  <a:pt x="1982" y="432"/>
                </a:lnTo>
                <a:lnTo>
                  <a:pt x="1980" y="410"/>
                </a:lnTo>
                <a:lnTo>
                  <a:pt x="1984" y="426"/>
                </a:lnTo>
                <a:lnTo>
                  <a:pt x="1984" y="440"/>
                </a:lnTo>
                <a:lnTo>
                  <a:pt x="1982" y="452"/>
                </a:lnTo>
                <a:lnTo>
                  <a:pt x="1996" y="410"/>
                </a:lnTo>
                <a:lnTo>
                  <a:pt x="2006" y="366"/>
                </a:lnTo>
                <a:lnTo>
                  <a:pt x="2008" y="320"/>
                </a:lnTo>
                <a:lnTo>
                  <a:pt x="2002" y="284"/>
                </a:lnTo>
                <a:lnTo>
                  <a:pt x="1992" y="250"/>
                </a:lnTo>
                <a:lnTo>
                  <a:pt x="1978" y="216"/>
                </a:lnTo>
                <a:lnTo>
                  <a:pt x="1970" y="190"/>
                </a:lnTo>
                <a:lnTo>
                  <a:pt x="1962" y="170"/>
                </a:lnTo>
                <a:lnTo>
                  <a:pt x="1952" y="152"/>
                </a:lnTo>
                <a:lnTo>
                  <a:pt x="1940" y="136"/>
                </a:lnTo>
                <a:lnTo>
                  <a:pt x="1918" y="116"/>
                </a:lnTo>
                <a:lnTo>
                  <a:pt x="1886" y="86"/>
                </a:lnTo>
                <a:lnTo>
                  <a:pt x="1854" y="58"/>
                </a:lnTo>
                <a:lnTo>
                  <a:pt x="1816" y="34"/>
                </a:lnTo>
                <a:lnTo>
                  <a:pt x="1780" y="18"/>
                </a:lnTo>
                <a:lnTo>
                  <a:pt x="1742" y="6"/>
                </a:lnTo>
                <a:lnTo>
                  <a:pt x="1700" y="0"/>
                </a:lnTo>
                <a:lnTo>
                  <a:pt x="1670" y="2"/>
                </a:lnTo>
                <a:lnTo>
                  <a:pt x="1640" y="4"/>
                </a:lnTo>
                <a:lnTo>
                  <a:pt x="1616" y="8"/>
                </a:lnTo>
                <a:lnTo>
                  <a:pt x="1592" y="12"/>
                </a:lnTo>
                <a:lnTo>
                  <a:pt x="1578" y="20"/>
                </a:lnTo>
                <a:lnTo>
                  <a:pt x="1564" y="30"/>
                </a:lnTo>
                <a:lnTo>
                  <a:pt x="1552" y="42"/>
                </a:lnTo>
                <a:lnTo>
                  <a:pt x="1532" y="58"/>
                </a:lnTo>
                <a:lnTo>
                  <a:pt x="1510" y="72"/>
                </a:lnTo>
                <a:lnTo>
                  <a:pt x="1502" y="78"/>
                </a:lnTo>
                <a:lnTo>
                  <a:pt x="1492" y="86"/>
                </a:lnTo>
                <a:lnTo>
                  <a:pt x="1484" y="90"/>
                </a:lnTo>
                <a:lnTo>
                  <a:pt x="1476" y="96"/>
                </a:lnTo>
                <a:lnTo>
                  <a:pt x="1468" y="104"/>
                </a:lnTo>
                <a:lnTo>
                  <a:pt x="1462" y="110"/>
                </a:lnTo>
                <a:lnTo>
                  <a:pt x="1458" y="118"/>
                </a:lnTo>
                <a:lnTo>
                  <a:pt x="1452" y="126"/>
                </a:lnTo>
                <a:lnTo>
                  <a:pt x="1448" y="134"/>
                </a:lnTo>
                <a:lnTo>
                  <a:pt x="1442" y="142"/>
                </a:lnTo>
                <a:lnTo>
                  <a:pt x="1436" y="148"/>
                </a:lnTo>
                <a:lnTo>
                  <a:pt x="1426" y="166"/>
                </a:lnTo>
                <a:lnTo>
                  <a:pt x="1418" y="182"/>
                </a:lnTo>
                <a:lnTo>
                  <a:pt x="1406" y="208"/>
                </a:lnTo>
                <a:lnTo>
                  <a:pt x="1396" y="234"/>
                </a:lnTo>
                <a:lnTo>
                  <a:pt x="1388" y="266"/>
                </a:lnTo>
                <a:lnTo>
                  <a:pt x="1388" y="296"/>
                </a:lnTo>
                <a:lnTo>
                  <a:pt x="1390" y="308"/>
                </a:lnTo>
                <a:lnTo>
                  <a:pt x="1388" y="318"/>
                </a:lnTo>
                <a:lnTo>
                  <a:pt x="1386" y="328"/>
                </a:lnTo>
                <a:lnTo>
                  <a:pt x="1386" y="346"/>
                </a:lnTo>
                <a:lnTo>
                  <a:pt x="1388" y="364"/>
                </a:lnTo>
                <a:lnTo>
                  <a:pt x="1384" y="368"/>
                </a:lnTo>
                <a:lnTo>
                  <a:pt x="1380" y="370"/>
                </a:lnTo>
                <a:lnTo>
                  <a:pt x="1378" y="376"/>
                </a:lnTo>
                <a:lnTo>
                  <a:pt x="1376" y="382"/>
                </a:lnTo>
                <a:lnTo>
                  <a:pt x="1372" y="404"/>
                </a:lnTo>
                <a:lnTo>
                  <a:pt x="1372" y="422"/>
                </a:lnTo>
                <a:lnTo>
                  <a:pt x="1372" y="436"/>
                </a:lnTo>
                <a:lnTo>
                  <a:pt x="1370" y="450"/>
                </a:lnTo>
                <a:lnTo>
                  <a:pt x="1372" y="470"/>
                </a:lnTo>
                <a:lnTo>
                  <a:pt x="1378" y="494"/>
                </a:lnTo>
                <a:lnTo>
                  <a:pt x="1386" y="516"/>
                </a:lnTo>
                <a:lnTo>
                  <a:pt x="1350" y="546"/>
                </a:lnTo>
                <a:lnTo>
                  <a:pt x="1318" y="574"/>
                </a:lnTo>
                <a:lnTo>
                  <a:pt x="1308" y="582"/>
                </a:lnTo>
                <a:lnTo>
                  <a:pt x="1294" y="596"/>
                </a:lnTo>
                <a:lnTo>
                  <a:pt x="1276" y="614"/>
                </a:lnTo>
                <a:lnTo>
                  <a:pt x="1274" y="610"/>
                </a:lnTo>
                <a:lnTo>
                  <a:pt x="1272" y="608"/>
                </a:lnTo>
                <a:lnTo>
                  <a:pt x="1272" y="606"/>
                </a:lnTo>
                <a:lnTo>
                  <a:pt x="1272" y="606"/>
                </a:lnTo>
                <a:lnTo>
                  <a:pt x="1272" y="606"/>
                </a:lnTo>
                <a:lnTo>
                  <a:pt x="1272" y="606"/>
                </a:lnTo>
                <a:lnTo>
                  <a:pt x="1272" y="606"/>
                </a:lnTo>
                <a:lnTo>
                  <a:pt x="1276" y="602"/>
                </a:lnTo>
                <a:lnTo>
                  <a:pt x="1276" y="600"/>
                </a:lnTo>
                <a:lnTo>
                  <a:pt x="1278" y="598"/>
                </a:lnTo>
                <a:lnTo>
                  <a:pt x="1280" y="596"/>
                </a:lnTo>
                <a:lnTo>
                  <a:pt x="1282" y="594"/>
                </a:lnTo>
                <a:lnTo>
                  <a:pt x="1284" y="590"/>
                </a:lnTo>
                <a:lnTo>
                  <a:pt x="1288" y="592"/>
                </a:lnTo>
                <a:lnTo>
                  <a:pt x="1292" y="594"/>
                </a:lnTo>
                <a:lnTo>
                  <a:pt x="1292" y="594"/>
                </a:lnTo>
                <a:lnTo>
                  <a:pt x="1292" y="574"/>
                </a:lnTo>
                <a:lnTo>
                  <a:pt x="1294" y="554"/>
                </a:lnTo>
                <a:lnTo>
                  <a:pt x="1300" y="528"/>
                </a:lnTo>
                <a:lnTo>
                  <a:pt x="1302" y="528"/>
                </a:lnTo>
                <a:lnTo>
                  <a:pt x="1304" y="528"/>
                </a:lnTo>
                <a:lnTo>
                  <a:pt x="1306" y="528"/>
                </a:lnTo>
                <a:lnTo>
                  <a:pt x="1308" y="522"/>
                </a:lnTo>
                <a:lnTo>
                  <a:pt x="1308" y="518"/>
                </a:lnTo>
                <a:lnTo>
                  <a:pt x="1308" y="512"/>
                </a:lnTo>
                <a:lnTo>
                  <a:pt x="1306" y="508"/>
                </a:lnTo>
                <a:lnTo>
                  <a:pt x="1306" y="504"/>
                </a:lnTo>
                <a:lnTo>
                  <a:pt x="1306" y="504"/>
                </a:lnTo>
                <a:lnTo>
                  <a:pt x="1304" y="504"/>
                </a:lnTo>
                <a:lnTo>
                  <a:pt x="1308" y="476"/>
                </a:lnTo>
                <a:lnTo>
                  <a:pt x="1302" y="444"/>
                </a:lnTo>
                <a:lnTo>
                  <a:pt x="1298" y="430"/>
                </a:lnTo>
                <a:lnTo>
                  <a:pt x="1296" y="418"/>
                </a:lnTo>
                <a:lnTo>
                  <a:pt x="1296" y="408"/>
                </a:lnTo>
                <a:lnTo>
                  <a:pt x="1294" y="394"/>
                </a:lnTo>
                <a:lnTo>
                  <a:pt x="1290" y="374"/>
                </a:lnTo>
                <a:lnTo>
                  <a:pt x="1286" y="348"/>
                </a:lnTo>
                <a:lnTo>
                  <a:pt x="1280" y="318"/>
                </a:lnTo>
                <a:lnTo>
                  <a:pt x="1276" y="290"/>
                </a:lnTo>
                <a:lnTo>
                  <a:pt x="1280" y="298"/>
                </a:lnTo>
                <a:lnTo>
                  <a:pt x="1284" y="304"/>
                </a:lnTo>
                <a:lnTo>
                  <a:pt x="1286" y="312"/>
                </a:lnTo>
                <a:lnTo>
                  <a:pt x="1286" y="320"/>
                </a:lnTo>
                <a:lnTo>
                  <a:pt x="1288" y="312"/>
                </a:lnTo>
                <a:lnTo>
                  <a:pt x="1288" y="304"/>
                </a:lnTo>
                <a:lnTo>
                  <a:pt x="1290" y="296"/>
                </a:lnTo>
                <a:lnTo>
                  <a:pt x="1292" y="300"/>
                </a:lnTo>
                <a:lnTo>
                  <a:pt x="1294" y="302"/>
                </a:lnTo>
                <a:lnTo>
                  <a:pt x="1296" y="306"/>
                </a:lnTo>
                <a:lnTo>
                  <a:pt x="1296" y="310"/>
                </a:lnTo>
                <a:lnTo>
                  <a:pt x="1300" y="300"/>
                </a:lnTo>
                <a:lnTo>
                  <a:pt x="1304" y="292"/>
                </a:lnTo>
                <a:lnTo>
                  <a:pt x="1310" y="294"/>
                </a:lnTo>
                <a:lnTo>
                  <a:pt x="1316" y="298"/>
                </a:lnTo>
                <a:lnTo>
                  <a:pt x="1322" y="302"/>
                </a:lnTo>
                <a:lnTo>
                  <a:pt x="1318" y="286"/>
                </a:lnTo>
                <a:lnTo>
                  <a:pt x="1314" y="268"/>
                </a:lnTo>
                <a:lnTo>
                  <a:pt x="1320" y="268"/>
                </a:lnTo>
                <a:lnTo>
                  <a:pt x="1324" y="270"/>
                </a:lnTo>
                <a:lnTo>
                  <a:pt x="1328" y="272"/>
                </a:lnTo>
                <a:lnTo>
                  <a:pt x="1330" y="278"/>
                </a:lnTo>
                <a:lnTo>
                  <a:pt x="1332" y="252"/>
                </a:lnTo>
                <a:lnTo>
                  <a:pt x="1322" y="228"/>
                </a:lnTo>
                <a:lnTo>
                  <a:pt x="1306" y="206"/>
                </a:lnTo>
                <a:lnTo>
                  <a:pt x="1286" y="188"/>
                </a:lnTo>
                <a:lnTo>
                  <a:pt x="1262" y="178"/>
                </a:lnTo>
                <a:lnTo>
                  <a:pt x="1266" y="176"/>
                </a:lnTo>
                <a:lnTo>
                  <a:pt x="1272" y="176"/>
                </a:lnTo>
                <a:lnTo>
                  <a:pt x="1278" y="178"/>
                </a:lnTo>
                <a:lnTo>
                  <a:pt x="1284" y="178"/>
                </a:lnTo>
                <a:lnTo>
                  <a:pt x="1288" y="180"/>
                </a:lnTo>
                <a:lnTo>
                  <a:pt x="1294" y="180"/>
                </a:lnTo>
                <a:lnTo>
                  <a:pt x="1282" y="172"/>
                </a:lnTo>
                <a:lnTo>
                  <a:pt x="1272" y="168"/>
                </a:lnTo>
                <a:lnTo>
                  <a:pt x="1266" y="166"/>
                </a:lnTo>
                <a:lnTo>
                  <a:pt x="1260" y="166"/>
                </a:lnTo>
                <a:lnTo>
                  <a:pt x="1256" y="166"/>
                </a:lnTo>
                <a:lnTo>
                  <a:pt x="1248" y="158"/>
                </a:lnTo>
                <a:lnTo>
                  <a:pt x="1234" y="148"/>
                </a:lnTo>
                <a:lnTo>
                  <a:pt x="1216" y="140"/>
                </a:lnTo>
                <a:lnTo>
                  <a:pt x="1196" y="134"/>
                </a:lnTo>
                <a:lnTo>
                  <a:pt x="1176" y="128"/>
                </a:lnTo>
                <a:lnTo>
                  <a:pt x="1162" y="126"/>
                </a:lnTo>
                <a:lnTo>
                  <a:pt x="1152" y="126"/>
                </a:lnTo>
                <a:lnTo>
                  <a:pt x="1154" y="124"/>
                </a:lnTo>
                <a:lnTo>
                  <a:pt x="1158" y="124"/>
                </a:lnTo>
                <a:lnTo>
                  <a:pt x="1162" y="122"/>
                </a:lnTo>
                <a:lnTo>
                  <a:pt x="1166" y="120"/>
                </a:lnTo>
                <a:lnTo>
                  <a:pt x="1170" y="120"/>
                </a:lnTo>
                <a:lnTo>
                  <a:pt x="1172" y="118"/>
                </a:lnTo>
                <a:lnTo>
                  <a:pt x="1162" y="118"/>
                </a:lnTo>
                <a:lnTo>
                  <a:pt x="1150" y="116"/>
                </a:lnTo>
                <a:lnTo>
                  <a:pt x="1134" y="116"/>
                </a:lnTo>
                <a:lnTo>
                  <a:pt x="1112" y="116"/>
                </a:lnTo>
                <a:lnTo>
                  <a:pt x="1082" y="118"/>
                </a:lnTo>
                <a:lnTo>
                  <a:pt x="1078" y="118"/>
                </a:lnTo>
                <a:lnTo>
                  <a:pt x="1072" y="116"/>
                </a:lnTo>
                <a:lnTo>
                  <a:pt x="1068" y="112"/>
                </a:lnTo>
                <a:lnTo>
                  <a:pt x="1064" y="108"/>
                </a:lnTo>
                <a:lnTo>
                  <a:pt x="1060" y="106"/>
                </a:lnTo>
                <a:lnTo>
                  <a:pt x="1052" y="102"/>
                </a:lnTo>
                <a:lnTo>
                  <a:pt x="1044" y="102"/>
                </a:lnTo>
                <a:lnTo>
                  <a:pt x="1036" y="100"/>
                </a:lnTo>
                <a:lnTo>
                  <a:pt x="1028" y="98"/>
                </a:lnTo>
                <a:lnTo>
                  <a:pt x="1038" y="96"/>
                </a:lnTo>
                <a:lnTo>
                  <a:pt x="1048" y="92"/>
                </a:lnTo>
                <a:lnTo>
                  <a:pt x="1030" y="86"/>
                </a:lnTo>
                <a:lnTo>
                  <a:pt x="1010" y="84"/>
                </a:lnTo>
                <a:lnTo>
                  <a:pt x="990" y="86"/>
                </a:lnTo>
                <a:lnTo>
                  <a:pt x="970" y="86"/>
                </a:lnTo>
                <a:lnTo>
                  <a:pt x="974" y="84"/>
                </a:lnTo>
                <a:lnTo>
                  <a:pt x="976" y="82"/>
                </a:lnTo>
                <a:lnTo>
                  <a:pt x="958" y="82"/>
                </a:lnTo>
                <a:lnTo>
                  <a:pt x="940" y="86"/>
                </a:lnTo>
                <a:lnTo>
                  <a:pt x="922" y="92"/>
                </a:lnTo>
                <a:lnTo>
                  <a:pt x="922" y="90"/>
                </a:lnTo>
                <a:lnTo>
                  <a:pt x="924" y="88"/>
                </a:lnTo>
                <a:lnTo>
                  <a:pt x="896" y="90"/>
                </a:lnTo>
                <a:lnTo>
                  <a:pt x="870" y="98"/>
                </a:lnTo>
                <a:lnTo>
                  <a:pt x="844" y="106"/>
                </a:lnTo>
                <a:lnTo>
                  <a:pt x="830" y="110"/>
                </a:lnTo>
                <a:lnTo>
                  <a:pt x="816" y="116"/>
                </a:lnTo>
                <a:lnTo>
                  <a:pt x="802" y="122"/>
                </a:lnTo>
                <a:lnTo>
                  <a:pt x="786" y="132"/>
                </a:lnTo>
                <a:lnTo>
                  <a:pt x="776" y="142"/>
                </a:lnTo>
                <a:lnTo>
                  <a:pt x="770" y="152"/>
                </a:lnTo>
                <a:lnTo>
                  <a:pt x="768" y="154"/>
                </a:lnTo>
                <a:lnTo>
                  <a:pt x="740" y="162"/>
                </a:lnTo>
                <a:lnTo>
                  <a:pt x="716" y="174"/>
                </a:lnTo>
                <a:lnTo>
                  <a:pt x="694" y="194"/>
                </a:lnTo>
                <a:lnTo>
                  <a:pt x="674" y="220"/>
                </a:lnTo>
                <a:lnTo>
                  <a:pt x="660" y="254"/>
                </a:lnTo>
                <a:lnTo>
                  <a:pt x="648" y="286"/>
                </a:lnTo>
                <a:lnTo>
                  <a:pt x="634" y="320"/>
                </a:lnTo>
                <a:lnTo>
                  <a:pt x="618" y="354"/>
                </a:lnTo>
                <a:lnTo>
                  <a:pt x="604" y="390"/>
                </a:lnTo>
                <a:lnTo>
                  <a:pt x="594" y="422"/>
                </a:lnTo>
                <a:lnTo>
                  <a:pt x="598" y="414"/>
                </a:lnTo>
                <a:lnTo>
                  <a:pt x="604" y="408"/>
                </a:lnTo>
                <a:lnTo>
                  <a:pt x="598" y="428"/>
                </a:lnTo>
                <a:lnTo>
                  <a:pt x="596" y="454"/>
                </a:lnTo>
                <a:lnTo>
                  <a:pt x="596" y="484"/>
                </a:lnTo>
                <a:lnTo>
                  <a:pt x="598" y="510"/>
                </a:lnTo>
                <a:lnTo>
                  <a:pt x="604" y="528"/>
                </a:lnTo>
                <a:lnTo>
                  <a:pt x="608" y="522"/>
                </a:lnTo>
                <a:lnTo>
                  <a:pt x="610" y="514"/>
                </a:lnTo>
                <a:lnTo>
                  <a:pt x="608" y="530"/>
                </a:lnTo>
                <a:lnTo>
                  <a:pt x="608" y="552"/>
                </a:lnTo>
                <a:lnTo>
                  <a:pt x="612" y="574"/>
                </a:lnTo>
                <a:lnTo>
                  <a:pt x="616" y="594"/>
                </a:lnTo>
                <a:lnTo>
                  <a:pt x="624" y="612"/>
                </a:lnTo>
                <a:lnTo>
                  <a:pt x="636" y="624"/>
                </a:lnTo>
                <a:lnTo>
                  <a:pt x="636" y="620"/>
                </a:lnTo>
                <a:lnTo>
                  <a:pt x="636" y="616"/>
                </a:lnTo>
                <a:lnTo>
                  <a:pt x="638" y="612"/>
                </a:lnTo>
                <a:lnTo>
                  <a:pt x="638" y="608"/>
                </a:lnTo>
                <a:lnTo>
                  <a:pt x="644" y="636"/>
                </a:lnTo>
                <a:lnTo>
                  <a:pt x="650" y="662"/>
                </a:lnTo>
                <a:lnTo>
                  <a:pt x="650" y="660"/>
                </a:lnTo>
                <a:lnTo>
                  <a:pt x="650" y="658"/>
                </a:lnTo>
                <a:lnTo>
                  <a:pt x="650" y="658"/>
                </a:lnTo>
                <a:lnTo>
                  <a:pt x="654" y="672"/>
                </a:lnTo>
                <a:lnTo>
                  <a:pt x="662" y="686"/>
                </a:lnTo>
                <a:lnTo>
                  <a:pt x="672" y="700"/>
                </a:lnTo>
                <a:lnTo>
                  <a:pt x="678" y="712"/>
                </a:lnTo>
                <a:lnTo>
                  <a:pt x="678" y="708"/>
                </a:lnTo>
                <a:lnTo>
                  <a:pt x="680" y="702"/>
                </a:lnTo>
                <a:lnTo>
                  <a:pt x="680" y="696"/>
                </a:lnTo>
                <a:lnTo>
                  <a:pt x="682" y="690"/>
                </a:lnTo>
                <a:lnTo>
                  <a:pt x="682" y="684"/>
                </a:lnTo>
                <a:lnTo>
                  <a:pt x="684" y="710"/>
                </a:lnTo>
                <a:lnTo>
                  <a:pt x="684" y="736"/>
                </a:lnTo>
                <a:lnTo>
                  <a:pt x="690" y="732"/>
                </a:lnTo>
                <a:lnTo>
                  <a:pt x="696" y="728"/>
                </a:lnTo>
                <a:lnTo>
                  <a:pt x="694" y="762"/>
                </a:lnTo>
                <a:lnTo>
                  <a:pt x="688" y="788"/>
                </a:lnTo>
                <a:lnTo>
                  <a:pt x="682" y="804"/>
                </a:lnTo>
                <a:lnTo>
                  <a:pt x="678" y="814"/>
                </a:lnTo>
                <a:lnTo>
                  <a:pt x="674" y="818"/>
                </a:lnTo>
                <a:lnTo>
                  <a:pt x="672" y="820"/>
                </a:lnTo>
                <a:lnTo>
                  <a:pt x="674" y="824"/>
                </a:lnTo>
                <a:lnTo>
                  <a:pt x="678" y="834"/>
                </a:lnTo>
                <a:lnTo>
                  <a:pt x="686" y="852"/>
                </a:lnTo>
                <a:lnTo>
                  <a:pt x="702" y="872"/>
                </a:lnTo>
                <a:lnTo>
                  <a:pt x="722" y="894"/>
                </a:lnTo>
                <a:lnTo>
                  <a:pt x="740" y="910"/>
                </a:lnTo>
                <a:lnTo>
                  <a:pt x="760" y="926"/>
                </a:lnTo>
                <a:lnTo>
                  <a:pt x="760" y="926"/>
                </a:lnTo>
                <a:lnTo>
                  <a:pt x="760" y="926"/>
                </a:lnTo>
                <a:lnTo>
                  <a:pt x="776" y="938"/>
                </a:lnTo>
                <a:lnTo>
                  <a:pt x="790" y="948"/>
                </a:lnTo>
                <a:lnTo>
                  <a:pt x="780" y="946"/>
                </a:lnTo>
                <a:lnTo>
                  <a:pt x="772" y="944"/>
                </a:lnTo>
                <a:lnTo>
                  <a:pt x="744" y="924"/>
                </a:lnTo>
                <a:lnTo>
                  <a:pt x="716" y="902"/>
                </a:lnTo>
                <a:lnTo>
                  <a:pt x="692" y="880"/>
                </a:lnTo>
                <a:lnTo>
                  <a:pt x="672" y="860"/>
                </a:lnTo>
                <a:lnTo>
                  <a:pt x="658" y="838"/>
                </a:lnTo>
                <a:lnTo>
                  <a:pt x="652" y="820"/>
                </a:lnTo>
                <a:lnTo>
                  <a:pt x="658" y="804"/>
                </a:lnTo>
                <a:lnTo>
                  <a:pt x="656" y="804"/>
                </a:lnTo>
                <a:lnTo>
                  <a:pt x="654" y="806"/>
                </a:lnTo>
                <a:lnTo>
                  <a:pt x="650" y="808"/>
                </a:lnTo>
                <a:lnTo>
                  <a:pt x="646" y="812"/>
                </a:lnTo>
                <a:lnTo>
                  <a:pt x="642" y="818"/>
                </a:lnTo>
                <a:lnTo>
                  <a:pt x="638" y="826"/>
                </a:lnTo>
                <a:lnTo>
                  <a:pt x="632" y="840"/>
                </a:lnTo>
                <a:lnTo>
                  <a:pt x="626" y="858"/>
                </a:lnTo>
                <a:lnTo>
                  <a:pt x="620" y="876"/>
                </a:lnTo>
                <a:lnTo>
                  <a:pt x="614" y="892"/>
                </a:lnTo>
                <a:lnTo>
                  <a:pt x="612" y="898"/>
                </a:lnTo>
                <a:lnTo>
                  <a:pt x="610" y="902"/>
                </a:lnTo>
                <a:lnTo>
                  <a:pt x="610" y="906"/>
                </a:lnTo>
                <a:lnTo>
                  <a:pt x="610" y="906"/>
                </a:lnTo>
                <a:lnTo>
                  <a:pt x="610" y="908"/>
                </a:lnTo>
                <a:lnTo>
                  <a:pt x="610" y="908"/>
                </a:lnTo>
                <a:lnTo>
                  <a:pt x="604" y="908"/>
                </a:lnTo>
                <a:lnTo>
                  <a:pt x="592" y="910"/>
                </a:lnTo>
                <a:lnTo>
                  <a:pt x="576" y="914"/>
                </a:lnTo>
                <a:lnTo>
                  <a:pt x="562" y="920"/>
                </a:lnTo>
                <a:lnTo>
                  <a:pt x="552" y="930"/>
                </a:lnTo>
                <a:lnTo>
                  <a:pt x="548" y="932"/>
                </a:lnTo>
                <a:lnTo>
                  <a:pt x="538" y="934"/>
                </a:lnTo>
                <a:lnTo>
                  <a:pt x="528" y="940"/>
                </a:lnTo>
                <a:lnTo>
                  <a:pt x="516" y="950"/>
                </a:lnTo>
                <a:lnTo>
                  <a:pt x="508" y="964"/>
                </a:lnTo>
                <a:lnTo>
                  <a:pt x="508" y="984"/>
                </a:lnTo>
                <a:lnTo>
                  <a:pt x="504" y="986"/>
                </a:lnTo>
                <a:lnTo>
                  <a:pt x="492" y="990"/>
                </a:lnTo>
                <a:lnTo>
                  <a:pt x="476" y="998"/>
                </a:lnTo>
                <a:lnTo>
                  <a:pt x="460" y="1006"/>
                </a:lnTo>
                <a:lnTo>
                  <a:pt x="446" y="1018"/>
                </a:lnTo>
                <a:lnTo>
                  <a:pt x="440" y="1024"/>
                </a:lnTo>
                <a:lnTo>
                  <a:pt x="436" y="1028"/>
                </a:lnTo>
                <a:lnTo>
                  <a:pt x="432" y="1032"/>
                </a:lnTo>
                <a:lnTo>
                  <a:pt x="430" y="1034"/>
                </a:lnTo>
                <a:lnTo>
                  <a:pt x="428" y="1036"/>
                </a:lnTo>
                <a:lnTo>
                  <a:pt x="428" y="1036"/>
                </a:lnTo>
                <a:lnTo>
                  <a:pt x="428" y="1036"/>
                </a:lnTo>
                <a:lnTo>
                  <a:pt x="428" y="1036"/>
                </a:lnTo>
                <a:lnTo>
                  <a:pt x="424" y="1036"/>
                </a:lnTo>
                <a:lnTo>
                  <a:pt x="416" y="1040"/>
                </a:lnTo>
                <a:lnTo>
                  <a:pt x="404" y="1046"/>
                </a:lnTo>
                <a:lnTo>
                  <a:pt x="388" y="1060"/>
                </a:lnTo>
                <a:lnTo>
                  <a:pt x="370" y="1082"/>
                </a:lnTo>
                <a:lnTo>
                  <a:pt x="360" y="1094"/>
                </a:lnTo>
                <a:lnTo>
                  <a:pt x="350" y="1106"/>
                </a:lnTo>
                <a:lnTo>
                  <a:pt x="312" y="1108"/>
                </a:lnTo>
                <a:lnTo>
                  <a:pt x="272" y="1118"/>
                </a:lnTo>
                <a:lnTo>
                  <a:pt x="230" y="1136"/>
                </a:lnTo>
                <a:lnTo>
                  <a:pt x="192" y="1160"/>
                </a:lnTo>
                <a:lnTo>
                  <a:pt x="160" y="1188"/>
                </a:lnTo>
                <a:lnTo>
                  <a:pt x="138" y="1220"/>
                </a:lnTo>
                <a:lnTo>
                  <a:pt x="116" y="1272"/>
                </a:lnTo>
                <a:lnTo>
                  <a:pt x="98" y="1326"/>
                </a:lnTo>
                <a:lnTo>
                  <a:pt x="84" y="1384"/>
                </a:lnTo>
                <a:lnTo>
                  <a:pt x="70" y="1440"/>
                </a:lnTo>
                <a:lnTo>
                  <a:pt x="54" y="1496"/>
                </a:lnTo>
                <a:lnTo>
                  <a:pt x="38" y="1538"/>
                </a:lnTo>
                <a:lnTo>
                  <a:pt x="22" y="1584"/>
                </a:lnTo>
                <a:lnTo>
                  <a:pt x="8" y="1630"/>
                </a:lnTo>
                <a:lnTo>
                  <a:pt x="0" y="1672"/>
                </a:lnTo>
                <a:lnTo>
                  <a:pt x="2" y="1698"/>
                </a:lnTo>
                <a:lnTo>
                  <a:pt x="12" y="1728"/>
                </a:lnTo>
                <a:lnTo>
                  <a:pt x="30" y="1758"/>
                </a:lnTo>
                <a:lnTo>
                  <a:pt x="52" y="1788"/>
                </a:lnTo>
                <a:lnTo>
                  <a:pt x="74" y="1818"/>
                </a:lnTo>
                <a:lnTo>
                  <a:pt x="68" y="1934"/>
                </a:lnTo>
                <a:lnTo>
                  <a:pt x="68" y="2050"/>
                </a:lnTo>
                <a:lnTo>
                  <a:pt x="66" y="2106"/>
                </a:lnTo>
                <a:lnTo>
                  <a:pt x="66" y="2158"/>
                </a:lnTo>
                <a:lnTo>
                  <a:pt x="64" y="2204"/>
                </a:lnTo>
                <a:lnTo>
                  <a:pt x="68" y="2246"/>
                </a:lnTo>
                <a:lnTo>
                  <a:pt x="68" y="2254"/>
                </a:lnTo>
                <a:lnTo>
                  <a:pt x="68" y="2260"/>
                </a:lnTo>
                <a:lnTo>
                  <a:pt x="68" y="2268"/>
                </a:lnTo>
                <a:lnTo>
                  <a:pt x="76" y="2288"/>
                </a:lnTo>
                <a:lnTo>
                  <a:pt x="90" y="2304"/>
                </a:lnTo>
                <a:lnTo>
                  <a:pt x="3292" y="2308"/>
                </a:lnTo>
                <a:lnTo>
                  <a:pt x="3268" y="1756"/>
                </a:lnTo>
                <a:lnTo>
                  <a:pt x="3278" y="1750"/>
                </a:lnTo>
                <a:close/>
                <a:moveTo>
                  <a:pt x="1044" y="984"/>
                </a:moveTo>
                <a:lnTo>
                  <a:pt x="1048" y="978"/>
                </a:lnTo>
                <a:lnTo>
                  <a:pt x="1054" y="974"/>
                </a:lnTo>
                <a:lnTo>
                  <a:pt x="1062" y="972"/>
                </a:lnTo>
                <a:lnTo>
                  <a:pt x="1070" y="970"/>
                </a:lnTo>
                <a:lnTo>
                  <a:pt x="1092" y="974"/>
                </a:lnTo>
                <a:lnTo>
                  <a:pt x="1116" y="982"/>
                </a:lnTo>
                <a:lnTo>
                  <a:pt x="1140" y="988"/>
                </a:lnTo>
                <a:lnTo>
                  <a:pt x="1162" y="990"/>
                </a:lnTo>
                <a:lnTo>
                  <a:pt x="1162" y="1006"/>
                </a:lnTo>
                <a:lnTo>
                  <a:pt x="1162" y="1022"/>
                </a:lnTo>
                <a:lnTo>
                  <a:pt x="1128" y="1012"/>
                </a:lnTo>
                <a:lnTo>
                  <a:pt x="1096" y="1004"/>
                </a:lnTo>
                <a:lnTo>
                  <a:pt x="1064" y="1000"/>
                </a:lnTo>
                <a:lnTo>
                  <a:pt x="1058" y="1000"/>
                </a:lnTo>
                <a:lnTo>
                  <a:pt x="1050" y="998"/>
                </a:lnTo>
                <a:lnTo>
                  <a:pt x="1040" y="998"/>
                </a:lnTo>
                <a:lnTo>
                  <a:pt x="1042" y="990"/>
                </a:lnTo>
                <a:lnTo>
                  <a:pt x="1044" y="984"/>
                </a:lnTo>
                <a:close/>
                <a:moveTo>
                  <a:pt x="974" y="1130"/>
                </a:moveTo>
                <a:lnTo>
                  <a:pt x="974" y="1114"/>
                </a:lnTo>
                <a:lnTo>
                  <a:pt x="980" y="1098"/>
                </a:lnTo>
                <a:lnTo>
                  <a:pt x="988" y="1086"/>
                </a:lnTo>
                <a:lnTo>
                  <a:pt x="994" y="1074"/>
                </a:lnTo>
                <a:lnTo>
                  <a:pt x="990" y="1064"/>
                </a:lnTo>
                <a:lnTo>
                  <a:pt x="994" y="1066"/>
                </a:lnTo>
                <a:lnTo>
                  <a:pt x="1006" y="1072"/>
                </a:lnTo>
                <a:lnTo>
                  <a:pt x="1018" y="1080"/>
                </a:lnTo>
                <a:lnTo>
                  <a:pt x="1030" y="1092"/>
                </a:lnTo>
                <a:lnTo>
                  <a:pt x="1038" y="1106"/>
                </a:lnTo>
                <a:lnTo>
                  <a:pt x="1040" y="1122"/>
                </a:lnTo>
                <a:lnTo>
                  <a:pt x="1042" y="1144"/>
                </a:lnTo>
                <a:lnTo>
                  <a:pt x="1046" y="1166"/>
                </a:lnTo>
                <a:lnTo>
                  <a:pt x="1050" y="1186"/>
                </a:lnTo>
                <a:lnTo>
                  <a:pt x="1052" y="1202"/>
                </a:lnTo>
                <a:lnTo>
                  <a:pt x="1052" y="1208"/>
                </a:lnTo>
                <a:lnTo>
                  <a:pt x="1048" y="1204"/>
                </a:lnTo>
                <a:lnTo>
                  <a:pt x="1038" y="1196"/>
                </a:lnTo>
                <a:lnTo>
                  <a:pt x="1024" y="1186"/>
                </a:lnTo>
                <a:lnTo>
                  <a:pt x="1010" y="1172"/>
                </a:lnTo>
                <a:lnTo>
                  <a:pt x="994" y="1158"/>
                </a:lnTo>
                <a:lnTo>
                  <a:pt x="982" y="1144"/>
                </a:lnTo>
                <a:lnTo>
                  <a:pt x="974" y="1130"/>
                </a:lnTo>
                <a:close/>
                <a:moveTo>
                  <a:pt x="1374" y="2006"/>
                </a:moveTo>
                <a:lnTo>
                  <a:pt x="1374" y="2012"/>
                </a:lnTo>
                <a:lnTo>
                  <a:pt x="1374" y="2018"/>
                </a:lnTo>
                <a:lnTo>
                  <a:pt x="1372" y="2036"/>
                </a:lnTo>
                <a:lnTo>
                  <a:pt x="1370" y="2058"/>
                </a:lnTo>
                <a:lnTo>
                  <a:pt x="1366" y="2078"/>
                </a:lnTo>
                <a:lnTo>
                  <a:pt x="1362" y="2090"/>
                </a:lnTo>
                <a:lnTo>
                  <a:pt x="1340" y="2048"/>
                </a:lnTo>
                <a:lnTo>
                  <a:pt x="1312" y="2006"/>
                </a:lnTo>
                <a:lnTo>
                  <a:pt x="1282" y="1964"/>
                </a:lnTo>
                <a:lnTo>
                  <a:pt x="1256" y="1922"/>
                </a:lnTo>
                <a:lnTo>
                  <a:pt x="1220" y="1854"/>
                </a:lnTo>
                <a:lnTo>
                  <a:pt x="1190" y="1784"/>
                </a:lnTo>
                <a:lnTo>
                  <a:pt x="1160" y="1712"/>
                </a:lnTo>
                <a:lnTo>
                  <a:pt x="1128" y="1622"/>
                </a:lnTo>
                <a:lnTo>
                  <a:pt x="1102" y="1530"/>
                </a:lnTo>
                <a:lnTo>
                  <a:pt x="1078" y="1436"/>
                </a:lnTo>
                <a:lnTo>
                  <a:pt x="1064" y="1392"/>
                </a:lnTo>
                <a:lnTo>
                  <a:pt x="1048" y="1346"/>
                </a:lnTo>
                <a:lnTo>
                  <a:pt x="1034" y="1302"/>
                </a:lnTo>
                <a:lnTo>
                  <a:pt x="1026" y="1256"/>
                </a:lnTo>
                <a:lnTo>
                  <a:pt x="1030" y="1210"/>
                </a:lnTo>
                <a:lnTo>
                  <a:pt x="1032" y="1214"/>
                </a:lnTo>
                <a:lnTo>
                  <a:pt x="1038" y="1216"/>
                </a:lnTo>
                <a:lnTo>
                  <a:pt x="1048" y="1216"/>
                </a:lnTo>
                <a:lnTo>
                  <a:pt x="1060" y="1212"/>
                </a:lnTo>
                <a:lnTo>
                  <a:pt x="1070" y="1210"/>
                </a:lnTo>
                <a:lnTo>
                  <a:pt x="1078" y="1206"/>
                </a:lnTo>
                <a:lnTo>
                  <a:pt x="1080" y="1206"/>
                </a:lnTo>
                <a:lnTo>
                  <a:pt x="1096" y="1212"/>
                </a:lnTo>
                <a:lnTo>
                  <a:pt x="1112" y="1228"/>
                </a:lnTo>
                <a:lnTo>
                  <a:pt x="1126" y="1246"/>
                </a:lnTo>
                <a:lnTo>
                  <a:pt x="1138" y="1266"/>
                </a:lnTo>
                <a:lnTo>
                  <a:pt x="1148" y="1280"/>
                </a:lnTo>
                <a:lnTo>
                  <a:pt x="1190" y="1348"/>
                </a:lnTo>
                <a:lnTo>
                  <a:pt x="1226" y="1420"/>
                </a:lnTo>
                <a:lnTo>
                  <a:pt x="1258" y="1492"/>
                </a:lnTo>
                <a:lnTo>
                  <a:pt x="1290" y="1566"/>
                </a:lnTo>
                <a:lnTo>
                  <a:pt x="1320" y="1640"/>
                </a:lnTo>
                <a:lnTo>
                  <a:pt x="1346" y="1716"/>
                </a:lnTo>
                <a:lnTo>
                  <a:pt x="1364" y="1796"/>
                </a:lnTo>
                <a:lnTo>
                  <a:pt x="1374" y="1900"/>
                </a:lnTo>
                <a:lnTo>
                  <a:pt x="1374" y="2006"/>
                </a:lnTo>
                <a:close/>
                <a:moveTo>
                  <a:pt x="1884" y="900"/>
                </a:moveTo>
                <a:lnTo>
                  <a:pt x="1886" y="904"/>
                </a:lnTo>
                <a:lnTo>
                  <a:pt x="1886" y="916"/>
                </a:lnTo>
                <a:lnTo>
                  <a:pt x="1886" y="932"/>
                </a:lnTo>
                <a:lnTo>
                  <a:pt x="1882" y="950"/>
                </a:lnTo>
                <a:lnTo>
                  <a:pt x="1872" y="964"/>
                </a:lnTo>
                <a:lnTo>
                  <a:pt x="1864" y="974"/>
                </a:lnTo>
                <a:lnTo>
                  <a:pt x="1854" y="992"/>
                </a:lnTo>
                <a:lnTo>
                  <a:pt x="1840" y="1014"/>
                </a:lnTo>
                <a:lnTo>
                  <a:pt x="1824" y="1042"/>
                </a:lnTo>
                <a:lnTo>
                  <a:pt x="1808" y="1070"/>
                </a:lnTo>
                <a:lnTo>
                  <a:pt x="1790" y="1098"/>
                </a:lnTo>
                <a:lnTo>
                  <a:pt x="1790" y="1100"/>
                </a:lnTo>
                <a:lnTo>
                  <a:pt x="1790" y="1104"/>
                </a:lnTo>
                <a:lnTo>
                  <a:pt x="1780" y="1142"/>
                </a:lnTo>
                <a:lnTo>
                  <a:pt x="1772" y="1180"/>
                </a:lnTo>
                <a:lnTo>
                  <a:pt x="1768" y="1218"/>
                </a:lnTo>
                <a:lnTo>
                  <a:pt x="1768" y="1222"/>
                </a:lnTo>
                <a:lnTo>
                  <a:pt x="1768" y="1224"/>
                </a:lnTo>
                <a:lnTo>
                  <a:pt x="1770" y="1240"/>
                </a:lnTo>
                <a:lnTo>
                  <a:pt x="1772" y="1256"/>
                </a:lnTo>
                <a:lnTo>
                  <a:pt x="1774" y="1274"/>
                </a:lnTo>
                <a:lnTo>
                  <a:pt x="1774" y="1290"/>
                </a:lnTo>
                <a:lnTo>
                  <a:pt x="1770" y="1304"/>
                </a:lnTo>
                <a:lnTo>
                  <a:pt x="1762" y="1316"/>
                </a:lnTo>
                <a:lnTo>
                  <a:pt x="1748" y="1322"/>
                </a:lnTo>
                <a:lnTo>
                  <a:pt x="1740" y="1322"/>
                </a:lnTo>
                <a:lnTo>
                  <a:pt x="1724" y="1320"/>
                </a:lnTo>
                <a:lnTo>
                  <a:pt x="1704" y="1318"/>
                </a:lnTo>
                <a:lnTo>
                  <a:pt x="1682" y="1316"/>
                </a:lnTo>
                <a:lnTo>
                  <a:pt x="1664" y="1312"/>
                </a:lnTo>
                <a:lnTo>
                  <a:pt x="1650" y="1310"/>
                </a:lnTo>
                <a:lnTo>
                  <a:pt x="1644" y="1306"/>
                </a:lnTo>
                <a:lnTo>
                  <a:pt x="1646" y="1276"/>
                </a:lnTo>
                <a:lnTo>
                  <a:pt x="1646" y="1240"/>
                </a:lnTo>
                <a:lnTo>
                  <a:pt x="1646" y="1204"/>
                </a:lnTo>
                <a:lnTo>
                  <a:pt x="1630" y="1178"/>
                </a:lnTo>
                <a:lnTo>
                  <a:pt x="1620" y="1152"/>
                </a:lnTo>
                <a:lnTo>
                  <a:pt x="1612" y="1132"/>
                </a:lnTo>
                <a:lnTo>
                  <a:pt x="1610" y="1116"/>
                </a:lnTo>
                <a:lnTo>
                  <a:pt x="1608" y="1112"/>
                </a:lnTo>
                <a:lnTo>
                  <a:pt x="1588" y="1100"/>
                </a:lnTo>
                <a:lnTo>
                  <a:pt x="1574" y="1084"/>
                </a:lnTo>
                <a:lnTo>
                  <a:pt x="1564" y="1068"/>
                </a:lnTo>
                <a:lnTo>
                  <a:pt x="1558" y="1052"/>
                </a:lnTo>
                <a:lnTo>
                  <a:pt x="1554" y="1040"/>
                </a:lnTo>
                <a:lnTo>
                  <a:pt x="1552" y="1036"/>
                </a:lnTo>
                <a:lnTo>
                  <a:pt x="1532" y="1056"/>
                </a:lnTo>
                <a:lnTo>
                  <a:pt x="1508" y="1070"/>
                </a:lnTo>
                <a:lnTo>
                  <a:pt x="1482" y="1080"/>
                </a:lnTo>
                <a:lnTo>
                  <a:pt x="1454" y="1084"/>
                </a:lnTo>
                <a:lnTo>
                  <a:pt x="1428" y="1084"/>
                </a:lnTo>
                <a:lnTo>
                  <a:pt x="1406" y="1084"/>
                </a:lnTo>
                <a:lnTo>
                  <a:pt x="1388" y="1082"/>
                </a:lnTo>
                <a:lnTo>
                  <a:pt x="1386" y="1082"/>
                </a:lnTo>
                <a:lnTo>
                  <a:pt x="1384" y="1082"/>
                </a:lnTo>
                <a:lnTo>
                  <a:pt x="1384" y="1082"/>
                </a:lnTo>
                <a:lnTo>
                  <a:pt x="1384" y="1080"/>
                </a:lnTo>
                <a:lnTo>
                  <a:pt x="1380" y="1080"/>
                </a:lnTo>
                <a:lnTo>
                  <a:pt x="1378" y="1080"/>
                </a:lnTo>
                <a:lnTo>
                  <a:pt x="1376" y="1080"/>
                </a:lnTo>
                <a:lnTo>
                  <a:pt x="1388" y="1060"/>
                </a:lnTo>
                <a:lnTo>
                  <a:pt x="1396" y="1030"/>
                </a:lnTo>
                <a:lnTo>
                  <a:pt x="1402" y="994"/>
                </a:lnTo>
                <a:lnTo>
                  <a:pt x="1408" y="954"/>
                </a:lnTo>
                <a:lnTo>
                  <a:pt x="1412" y="912"/>
                </a:lnTo>
                <a:lnTo>
                  <a:pt x="1416" y="870"/>
                </a:lnTo>
                <a:lnTo>
                  <a:pt x="1420" y="830"/>
                </a:lnTo>
                <a:lnTo>
                  <a:pt x="1422" y="794"/>
                </a:lnTo>
                <a:lnTo>
                  <a:pt x="1426" y="766"/>
                </a:lnTo>
                <a:lnTo>
                  <a:pt x="1428" y="748"/>
                </a:lnTo>
                <a:lnTo>
                  <a:pt x="1434" y="730"/>
                </a:lnTo>
                <a:lnTo>
                  <a:pt x="1444" y="710"/>
                </a:lnTo>
                <a:lnTo>
                  <a:pt x="1456" y="690"/>
                </a:lnTo>
                <a:lnTo>
                  <a:pt x="1468" y="670"/>
                </a:lnTo>
                <a:lnTo>
                  <a:pt x="1480" y="654"/>
                </a:lnTo>
                <a:lnTo>
                  <a:pt x="1490" y="640"/>
                </a:lnTo>
                <a:lnTo>
                  <a:pt x="1498" y="630"/>
                </a:lnTo>
                <a:lnTo>
                  <a:pt x="1500" y="628"/>
                </a:lnTo>
                <a:lnTo>
                  <a:pt x="1504" y="630"/>
                </a:lnTo>
                <a:lnTo>
                  <a:pt x="1508" y="626"/>
                </a:lnTo>
                <a:lnTo>
                  <a:pt x="1512" y="620"/>
                </a:lnTo>
                <a:lnTo>
                  <a:pt x="1512" y="628"/>
                </a:lnTo>
                <a:lnTo>
                  <a:pt x="1512" y="636"/>
                </a:lnTo>
                <a:lnTo>
                  <a:pt x="1556" y="672"/>
                </a:lnTo>
                <a:lnTo>
                  <a:pt x="1556" y="704"/>
                </a:lnTo>
                <a:lnTo>
                  <a:pt x="1562" y="742"/>
                </a:lnTo>
                <a:lnTo>
                  <a:pt x="1570" y="784"/>
                </a:lnTo>
                <a:lnTo>
                  <a:pt x="1580" y="826"/>
                </a:lnTo>
                <a:lnTo>
                  <a:pt x="1592" y="870"/>
                </a:lnTo>
                <a:lnTo>
                  <a:pt x="1606" y="914"/>
                </a:lnTo>
                <a:lnTo>
                  <a:pt x="1620" y="956"/>
                </a:lnTo>
                <a:lnTo>
                  <a:pt x="1634" y="994"/>
                </a:lnTo>
                <a:lnTo>
                  <a:pt x="1648" y="1028"/>
                </a:lnTo>
                <a:lnTo>
                  <a:pt x="1660" y="1058"/>
                </a:lnTo>
                <a:lnTo>
                  <a:pt x="1668" y="1080"/>
                </a:lnTo>
                <a:lnTo>
                  <a:pt x="1674" y="1094"/>
                </a:lnTo>
                <a:lnTo>
                  <a:pt x="1676" y="1100"/>
                </a:lnTo>
                <a:lnTo>
                  <a:pt x="1742" y="1170"/>
                </a:lnTo>
                <a:lnTo>
                  <a:pt x="1742" y="1170"/>
                </a:lnTo>
                <a:lnTo>
                  <a:pt x="1742" y="1168"/>
                </a:lnTo>
                <a:lnTo>
                  <a:pt x="1742" y="1166"/>
                </a:lnTo>
                <a:lnTo>
                  <a:pt x="1742" y="1166"/>
                </a:lnTo>
                <a:lnTo>
                  <a:pt x="1742" y="1166"/>
                </a:lnTo>
                <a:lnTo>
                  <a:pt x="1742" y="1160"/>
                </a:lnTo>
                <a:lnTo>
                  <a:pt x="1746" y="1146"/>
                </a:lnTo>
                <a:lnTo>
                  <a:pt x="1750" y="1124"/>
                </a:lnTo>
                <a:lnTo>
                  <a:pt x="1746" y="1132"/>
                </a:lnTo>
                <a:lnTo>
                  <a:pt x="1742" y="1140"/>
                </a:lnTo>
                <a:lnTo>
                  <a:pt x="1748" y="1114"/>
                </a:lnTo>
                <a:lnTo>
                  <a:pt x="1752" y="1084"/>
                </a:lnTo>
                <a:lnTo>
                  <a:pt x="1754" y="1052"/>
                </a:lnTo>
                <a:lnTo>
                  <a:pt x="1758" y="1022"/>
                </a:lnTo>
                <a:lnTo>
                  <a:pt x="1764" y="992"/>
                </a:lnTo>
                <a:lnTo>
                  <a:pt x="1772" y="968"/>
                </a:lnTo>
                <a:lnTo>
                  <a:pt x="1780" y="950"/>
                </a:lnTo>
                <a:lnTo>
                  <a:pt x="1790" y="930"/>
                </a:lnTo>
                <a:lnTo>
                  <a:pt x="1802" y="904"/>
                </a:lnTo>
                <a:lnTo>
                  <a:pt x="1812" y="878"/>
                </a:lnTo>
                <a:lnTo>
                  <a:pt x="1824" y="852"/>
                </a:lnTo>
                <a:lnTo>
                  <a:pt x="1834" y="830"/>
                </a:lnTo>
                <a:lnTo>
                  <a:pt x="1842" y="812"/>
                </a:lnTo>
                <a:lnTo>
                  <a:pt x="1848" y="802"/>
                </a:lnTo>
                <a:lnTo>
                  <a:pt x="1848" y="802"/>
                </a:lnTo>
                <a:lnTo>
                  <a:pt x="1848" y="802"/>
                </a:lnTo>
                <a:lnTo>
                  <a:pt x="1862" y="776"/>
                </a:lnTo>
                <a:lnTo>
                  <a:pt x="1876" y="754"/>
                </a:lnTo>
                <a:lnTo>
                  <a:pt x="1884" y="736"/>
                </a:lnTo>
                <a:lnTo>
                  <a:pt x="1892" y="720"/>
                </a:lnTo>
                <a:lnTo>
                  <a:pt x="1900" y="706"/>
                </a:lnTo>
                <a:lnTo>
                  <a:pt x="1908" y="694"/>
                </a:lnTo>
                <a:lnTo>
                  <a:pt x="1912" y="682"/>
                </a:lnTo>
                <a:lnTo>
                  <a:pt x="1920" y="636"/>
                </a:lnTo>
                <a:lnTo>
                  <a:pt x="1930" y="592"/>
                </a:lnTo>
                <a:lnTo>
                  <a:pt x="1932" y="588"/>
                </a:lnTo>
                <a:lnTo>
                  <a:pt x="1938" y="576"/>
                </a:lnTo>
                <a:lnTo>
                  <a:pt x="1944" y="564"/>
                </a:lnTo>
                <a:lnTo>
                  <a:pt x="1950" y="552"/>
                </a:lnTo>
                <a:lnTo>
                  <a:pt x="1958" y="546"/>
                </a:lnTo>
                <a:lnTo>
                  <a:pt x="1960" y="546"/>
                </a:lnTo>
                <a:lnTo>
                  <a:pt x="2002" y="656"/>
                </a:lnTo>
                <a:lnTo>
                  <a:pt x="2048" y="766"/>
                </a:lnTo>
                <a:lnTo>
                  <a:pt x="2100" y="872"/>
                </a:lnTo>
                <a:lnTo>
                  <a:pt x="2062" y="894"/>
                </a:lnTo>
                <a:lnTo>
                  <a:pt x="2022" y="906"/>
                </a:lnTo>
                <a:lnTo>
                  <a:pt x="1986" y="912"/>
                </a:lnTo>
                <a:lnTo>
                  <a:pt x="1954" y="912"/>
                </a:lnTo>
                <a:lnTo>
                  <a:pt x="1926" y="910"/>
                </a:lnTo>
                <a:lnTo>
                  <a:pt x="1904" y="906"/>
                </a:lnTo>
                <a:lnTo>
                  <a:pt x="1890" y="902"/>
                </a:lnTo>
                <a:lnTo>
                  <a:pt x="1884" y="900"/>
                </a:lnTo>
                <a:close/>
                <a:moveTo>
                  <a:pt x="2362" y="1360"/>
                </a:moveTo>
                <a:lnTo>
                  <a:pt x="2366" y="1372"/>
                </a:lnTo>
                <a:lnTo>
                  <a:pt x="2372" y="1382"/>
                </a:lnTo>
                <a:lnTo>
                  <a:pt x="2382" y="1386"/>
                </a:lnTo>
                <a:lnTo>
                  <a:pt x="2394" y="1388"/>
                </a:lnTo>
                <a:lnTo>
                  <a:pt x="2374" y="1460"/>
                </a:lnTo>
                <a:lnTo>
                  <a:pt x="2356" y="1420"/>
                </a:lnTo>
                <a:lnTo>
                  <a:pt x="2338" y="1370"/>
                </a:lnTo>
                <a:lnTo>
                  <a:pt x="2322" y="1316"/>
                </a:lnTo>
                <a:lnTo>
                  <a:pt x="2320" y="1314"/>
                </a:lnTo>
                <a:lnTo>
                  <a:pt x="2320" y="1314"/>
                </a:lnTo>
                <a:lnTo>
                  <a:pt x="2316" y="1288"/>
                </a:lnTo>
                <a:lnTo>
                  <a:pt x="2308" y="1262"/>
                </a:lnTo>
                <a:lnTo>
                  <a:pt x="2296" y="1214"/>
                </a:lnTo>
                <a:lnTo>
                  <a:pt x="2288" y="1168"/>
                </a:lnTo>
                <a:lnTo>
                  <a:pt x="2280" y="1128"/>
                </a:lnTo>
                <a:lnTo>
                  <a:pt x="2274" y="1096"/>
                </a:lnTo>
                <a:lnTo>
                  <a:pt x="2274" y="1086"/>
                </a:lnTo>
                <a:lnTo>
                  <a:pt x="2274" y="1078"/>
                </a:lnTo>
                <a:lnTo>
                  <a:pt x="2272" y="1070"/>
                </a:lnTo>
                <a:lnTo>
                  <a:pt x="2270" y="1066"/>
                </a:lnTo>
                <a:lnTo>
                  <a:pt x="2270" y="1062"/>
                </a:lnTo>
                <a:lnTo>
                  <a:pt x="2270" y="1060"/>
                </a:lnTo>
                <a:lnTo>
                  <a:pt x="2332" y="1154"/>
                </a:lnTo>
                <a:lnTo>
                  <a:pt x="2324" y="1162"/>
                </a:lnTo>
                <a:lnTo>
                  <a:pt x="2318" y="1176"/>
                </a:lnTo>
                <a:lnTo>
                  <a:pt x="2316" y="1192"/>
                </a:lnTo>
                <a:lnTo>
                  <a:pt x="2320" y="1208"/>
                </a:lnTo>
                <a:lnTo>
                  <a:pt x="2326" y="1222"/>
                </a:lnTo>
                <a:lnTo>
                  <a:pt x="2338" y="1232"/>
                </a:lnTo>
                <a:lnTo>
                  <a:pt x="2352" y="1242"/>
                </a:lnTo>
                <a:lnTo>
                  <a:pt x="2364" y="1256"/>
                </a:lnTo>
                <a:lnTo>
                  <a:pt x="2370" y="1272"/>
                </a:lnTo>
                <a:lnTo>
                  <a:pt x="2374" y="1284"/>
                </a:lnTo>
                <a:lnTo>
                  <a:pt x="2374" y="1288"/>
                </a:lnTo>
                <a:lnTo>
                  <a:pt x="2376" y="1290"/>
                </a:lnTo>
                <a:lnTo>
                  <a:pt x="2376" y="1290"/>
                </a:lnTo>
                <a:lnTo>
                  <a:pt x="2376" y="1290"/>
                </a:lnTo>
                <a:lnTo>
                  <a:pt x="2376" y="1290"/>
                </a:lnTo>
                <a:lnTo>
                  <a:pt x="2376" y="1290"/>
                </a:lnTo>
                <a:lnTo>
                  <a:pt x="2376" y="1294"/>
                </a:lnTo>
                <a:lnTo>
                  <a:pt x="2376" y="1294"/>
                </a:lnTo>
                <a:lnTo>
                  <a:pt x="2376" y="1294"/>
                </a:lnTo>
                <a:lnTo>
                  <a:pt x="2376" y="1294"/>
                </a:lnTo>
                <a:lnTo>
                  <a:pt x="2376" y="1294"/>
                </a:lnTo>
                <a:lnTo>
                  <a:pt x="2376" y="1294"/>
                </a:lnTo>
                <a:lnTo>
                  <a:pt x="2378" y="1296"/>
                </a:lnTo>
                <a:lnTo>
                  <a:pt x="2378" y="1296"/>
                </a:lnTo>
                <a:lnTo>
                  <a:pt x="2378" y="1298"/>
                </a:lnTo>
                <a:lnTo>
                  <a:pt x="2378" y="1300"/>
                </a:lnTo>
                <a:lnTo>
                  <a:pt x="2378" y="1300"/>
                </a:lnTo>
                <a:lnTo>
                  <a:pt x="2380" y="1300"/>
                </a:lnTo>
                <a:lnTo>
                  <a:pt x="2380" y="1302"/>
                </a:lnTo>
                <a:lnTo>
                  <a:pt x="2380" y="1304"/>
                </a:lnTo>
                <a:lnTo>
                  <a:pt x="2382" y="1304"/>
                </a:lnTo>
                <a:lnTo>
                  <a:pt x="2382" y="1306"/>
                </a:lnTo>
                <a:lnTo>
                  <a:pt x="2382" y="1306"/>
                </a:lnTo>
                <a:lnTo>
                  <a:pt x="2382" y="1308"/>
                </a:lnTo>
                <a:lnTo>
                  <a:pt x="2384" y="1308"/>
                </a:lnTo>
                <a:lnTo>
                  <a:pt x="2384" y="1308"/>
                </a:lnTo>
                <a:lnTo>
                  <a:pt x="2384" y="1310"/>
                </a:lnTo>
                <a:lnTo>
                  <a:pt x="2386" y="1310"/>
                </a:lnTo>
                <a:lnTo>
                  <a:pt x="2386" y="1312"/>
                </a:lnTo>
                <a:lnTo>
                  <a:pt x="2386" y="1312"/>
                </a:lnTo>
                <a:lnTo>
                  <a:pt x="2388" y="1312"/>
                </a:lnTo>
                <a:lnTo>
                  <a:pt x="2388" y="1314"/>
                </a:lnTo>
                <a:lnTo>
                  <a:pt x="2390" y="1314"/>
                </a:lnTo>
                <a:lnTo>
                  <a:pt x="2390" y="1314"/>
                </a:lnTo>
                <a:lnTo>
                  <a:pt x="2390" y="1314"/>
                </a:lnTo>
                <a:lnTo>
                  <a:pt x="2392" y="1316"/>
                </a:lnTo>
                <a:lnTo>
                  <a:pt x="2392" y="1316"/>
                </a:lnTo>
                <a:lnTo>
                  <a:pt x="2394" y="1316"/>
                </a:lnTo>
                <a:lnTo>
                  <a:pt x="2394" y="1316"/>
                </a:lnTo>
                <a:lnTo>
                  <a:pt x="2396" y="1316"/>
                </a:lnTo>
                <a:lnTo>
                  <a:pt x="2396" y="1320"/>
                </a:lnTo>
                <a:lnTo>
                  <a:pt x="2398" y="1324"/>
                </a:lnTo>
                <a:lnTo>
                  <a:pt x="2380" y="1328"/>
                </a:lnTo>
                <a:lnTo>
                  <a:pt x="2370" y="1334"/>
                </a:lnTo>
                <a:lnTo>
                  <a:pt x="2362" y="1344"/>
                </a:lnTo>
                <a:lnTo>
                  <a:pt x="2362" y="1360"/>
                </a:lnTo>
                <a:close/>
              </a:path>
            </a:pathLst>
          </a:custGeom>
          <a:gradFill rotWithShape="1">
            <a:gsLst>
              <a:gs pos="0">
                <a:srgbClr val="B5B5B5"/>
              </a:gs>
              <a:gs pos="100000">
                <a:srgbClr val="B5B5B5">
                  <a:gamma/>
                  <a:tint val="12157"/>
                  <a:invGamma/>
                </a:srgbClr>
              </a:gs>
            </a:gsLst>
            <a:lin ang="54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457200" y="274638"/>
            <a:ext cx="82296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40" name="Line 16"/>
          <p:cNvSpPr>
            <a:spLocks noChangeShapeType="1"/>
          </p:cNvSpPr>
          <p:nvPr/>
        </p:nvSpPr>
        <p:spPr bwMode="gray">
          <a:xfrm>
            <a:off x="468313" y="981075"/>
            <a:ext cx="8275637" cy="9525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42" name="Rectangle 1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629400"/>
            <a:ext cx="2514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>
                <a:latin typeface="+mj-lt"/>
              </a:defRPr>
            </a:lvl1pPr>
          </a:lstStyle>
          <a:p>
            <a:r>
              <a:rPr lang="en-US"/>
              <a:t>www.themegallery.com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/>
  <p:txStyles>
    <p:titleStyle>
      <a:lvl1pPr algn="r" rtl="0" eaLnBrk="1" fontAlgn="base" hangingPunct="1">
        <a:spcBef>
          <a:spcPct val="0"/>
        </a:spcBef>
        <a:spcAft>
          <a:spcPct val="0"/>
        </a:spcAft>
        <a:defRPr sz="2800" b="1" i="1">
          <a:solidFill>
            <a:srgbClr val="1F5281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2800" b="1" i="1">
          <a:solidFill>
            <a:srgbClr val="1F5281"/>
          </a:solidFill>
          <a:latin typeface="Verdana" pitchFamily="34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2800" b="1" i="1">
          <a:solidFill>
            <a:srgbClr val="1F5281"/>
          </a:solidFill>
          <a:latin typeface="Verdana" pitchFamily="34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2800" b="1" i="1">
          <a:solidFill>
            <a:srgbClr val="1F5281"/>
          </a:solidFill>
          <a:latin typeface="Verdana" pitchFamily="34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2800" b="1" i="1">
          <a:solidFill>
            <a:srgbClr val="1F5281"/>
          </a:solidFill>
          <a:latin typeface="Verdana" pitchFamily="34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2800" b="1" i="1">
          <a:solidFill>
            <a:srgbClr val="1F5281"/>
          </a:solidFill>
          <a:latin typeface="Verdana" pitchFamily="34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2800" b="1" i="1">
          <a:solidFill>
            <a:srgbClr val="1F5281"/>
          </a:solidFill>
          <a:latin typeface="Verdana" pitchFamily="34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2800" b="1" i="1">
          <a:solidFill>
            <a:srgbClr val="1F5281"/>
          </a:solidFill>
          <a:latin typeface="Verdana" pitchFamily="34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2800" b="1" i="1">
          <a:solidFill>
            <a:srgbClr val="1F5281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2895600"/>
            <a:ext cx="7757864" cy="1676400"/>
          </a:xfrm>
        </p:spPr>
        <p:txBody>
          <a:bodyPr/>
          <a:lstStyle/>
          <a:p>
            <a:r>
              <a:rPr lang="en-US" sz="1600" dirty="0"/>
              <a:t/>
            </a:r>
            <a:br>
              <a:rPr lang="en-US" sz="1600" dirty="0"/>
            </a:br>
            <a:r>
              <a:rPr lang="ru-RU" sz="2800" i="0" dirty="0" smtClean="0">
                <a:solidFill>
                  <a:srgbClr val="002060"/>
                </a:solidFill>
              </a:rPr>
              <a:t>Управление качеством образования</a:t>
            </a:r>
            <a:br>
              <a:rPr lang="ru-RU" sz="2800" i="0" dirty="0" smtClean="0">
                <a:solidFill>
                  <a:srgbClr val="002060"/>
                </a:solidFill>
              </a:rPr>
            </a:br>
            <a:r>
              <a:rPr lang="ru-RU" sz="2800" i="0" dirty="0" smtClean="0">
                <a:solidFill>
                  <a:srgbClr val="002060"/>
                </a:solidFill>
              </a:rPr>
              <a:t>Построение </a:t>
            </a:r>
            <a:r>
              <a:rPr lang="ru-RU" sz="2800" i="0" dirty="0" err="1" smtClean="0">
                <a:solidFill>
                  <a:srgbClr val="002060"/>
                </a:solidFill>
              </a:rPr>
              <a:t>ШСОКО</a:t>
            </a:r>
            <a:endParaRPr lang="en-US" sz="1600" i="0" dirty="0">
              <a:solidFill>
                <a:srgbClr val="002060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Опорная школа «Лицей № 2». Занятие 4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7558" t="26040" r="17842" b="20201"/>
          <a:stretch>
            <a:fillRect/>
          </a:stretch>
        </p:blipFill>
        <p:spPr bwMode="auto">
          <a:xfrm>
            <a:off x="0" y="214290"/>
            <a:ext cx="9144001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sz="3600" dirty="0" smtClean="0">
                <a:solidFill>
                  <a:srgbClr val="0070C0"/>
                </a:solidFill>
              </a:rPr>
              <a:t>Нормативная база ШСОКО</a:t>
            </a:r>
            <a:endParaRPr lang="ru-RU" sz="3600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4525963"/>
          </a:xfrm>
        </p:spPr>
        <p:txBody>
          <a:bodyPr>
            <a:noAutofit/>
          </a:bodyPr>
          <a:lstStyle/>
          <a:p>
            <a:pPr>
              <a:buBlip>
                <a:blip r:embed="rId2"/>
              </a:buBlip>
            </a:pPr>
            <a:r>
              <a:rPr lang="ru-RU" sz="1800" b="1" dirty="0" smtClean="0">
                <a:solidFill>
                  <a:srgbClr val="1F5281"/>
                </a:solidFill>
              </a:rPr>
              <a:t>Закон РФ «Об образовании»</a:t>
            </a:r>
          </a:p>
          <a:p>
            <a:pPr>
              <a:buBlip>
                <a:blip r:embed="rId2"/>
              </a:buBlip>
            </a:pPr>
            <a:r>
              <a:rPr lang="ru-RU" sz="1800" b="1" dirty="0" smtClean="0">
                <a:solidFill>
                  <a:srgbClr val="1F5281"/>
                </a:solidFill>
              </a:rPr>
              <a:t>ФЗ РФ «О персональных данных»</a:t>
            </a:r>
          </a:p>
          <a:p>
            <a:pPr>
              <a:buBlip>
                <a:blip r:embed="rId2"/>
              </a:buBlip>
            </a:pPr>
            <a:r>
              <a:rPr lang="ru-RU" sz="1800" b="1" dirty="0" smtClean="0">
                <a:solidFill>
                  <a:srgbClr val="1F5281"/>
                </a:solidFill>
              </a:rPr>
              <a:t>Концепция 2020</a:t>
            </a:r>
          </a:p>
          <a:p>
            <a:pPr>
              <a:buBlip>
                <a:blip r:embed="rId2"/>
              </a:buBlip>
            </a:pPr>
            <a:r>
              <a:rPr lang="ru-RU" sz="1800" b="1" dirty="0" smtClean="0">
                <a:solidFill>
                  <a:srgbClr val="1F5281"/>
                </a:solidFill>
              </a:rPr>
              <a:t>ФГОС начального и основного общего образования</a:t>
            </a:r>
          </a:p>
          <a:p>
            <a:pPr>
              <a:buBlip>
                <a:blip r:embed="rId2"/>
              </a:buBlip>
            </a:pPr>
            <a:r>
              <a:rPr lang="ru-RU" sz="1800" b="1" dirty="0" smtClean="0">
                <a:solidFill>
                  <a:srgbClr val="1F5281"/>
                </a:solidFill>
              </a:rPr>
              <a:t>Концепция региональной системы оценки качества образования Иркутской области</a:t>
            </a:r>
          </a:p>
          <a:p>
            <a:pPr>
              <a:buBlip>
                <a:blip r:embed="rId2"/>
              </a:buBlip>
            </a:pPr>
            <a:r>
              <a:rPr lang="ru-RU" sz="1800" b="1" dirty="0" smtClean="0">
                <a:solidFill>
                  <a:srgbClr val="1F5281"/>
                </a:solidFill>
              </a:rPr>
              <a:t>Регламент аттестации</a:t>
            </a:r>
          </a:p>
          <a:p>
            <a:pPr>
              <a:buBlip>
                <a:blip r:embed="rId2"/>
              </a:buBlip>
            </a:pPr>
            <a:r>
              <a:rPr lang="ru-RU" sz="1800" b="1" dirty="0" smtClean="0">
                <a:solidFill>
                  <a:srgbClr val="1F5281"/>
                </a:solidFill>
              </a:rPr>
              <a:t>Положение о МСОКО</a:t>
            </a:r>
          </a:p>
          <a:p>
            <a:pPr>
              <a:buBlip>
                <a:blip r:embed="rId2"/>
              </a:buBlip>
            </a:pPr>
            <a:r>
              <a:rPr lang="ru-RU" sz="1800" b="1" dirty="0" smtClean="0">
                <a:solidFill>
                  <a:srgbClr val="1F5281"/>
                </a:solidFill>
              </a:rPr>
              <a:t>Поставить городские</a:t>
            </a:r>
          </a:p>
          <a:p>
            <a:pPr>
              <a:buBlip>
                <a:blip r:embed="rId2"/>
              </a:buBlip>
            </a:pPr>
            <a:r>
              <a:rPr lang="ru-RU" sz="1800" b="1" dirty="0" smtClean="0">
                <a:solidFill>
                  <a:srgbClr val="1F5281"/>
                </a:solidFill>
              </a:rPr>
              <a:t>Устав МБОУ «Лицей № 2»</a:t>
            </a:r>
          </a:p>
          <a:p>
            <a:pPr>
              <a:buBlip>
                <a:blip r:embed="rId2"/>
              </a:buBlip>
            </a:pPr>
            <a:r>
              <a:rPr lang="ru-RU" sz="1800" b="1" dirty="0" smtClean="0">
                <a:solidFill>
                  <a:srgbClr val="1F5281"/>
                </a:solidFill>
              </a:rPr>
              <a:t>Программа мониторинга МБОУ «Лицей 3 2»</a:t>
            </a:r>
          </a:p>
          <a:p>
            <a:pPr>
              <a:buBlip>
                <a:blip r:embed="rId2"/>
              </a:buBlip>
            </a:pPr>
            <a:r>
              <a:rPr lang="ru-RU" sz="1800" b="1" dirty="0" smtClean="0">
                <a:solidFill>
                  <a:srgbClr val="1F5281"/>
                </a:solidFill>
              </a:rPr>
              <a:t>Положение о ЛСОКО в МБОУ «Лицей № 2»</a:t>
            </a:r>
          </a:p>
          <a:p>
            <a:pPr>
              <a:buBlip>
                <a:blip r:embed="rId2"/>
              </a:buBlip>
            </a:pPr>
            <a:r>
              <a:rPr lang="ru-RU" sz="1800" b="1" dirty="0" smtClean="0">
                <a:solidFill>
                  <a:srgbClr val="1F5281"/>
                </a:solidFill>
              </a:rPr>
              <a:t>Положение о текущей, промежуточной и итоговой аттестации</a:t>
            </a:r>
          </a:p>
          <a:p>
            <a:pPr>
              <a:buBlip>
                <a:blip r:embed="rId2"/>
              </a:buBlip>
            </a:pPr>
            <a:r>
              <a:rPr lang="ru-RU" sz="1800" b="1" dirty="0" smtClean="0">
                <a:solidFill>
                  <a:srgbClr val="1F5281"/>
                </a:solidFill>
              </a:rPr>
              <a:t>Положение о стимулирующей части НСОТ</a:t>
            </a:r>
          </a:p>
          <a:p>
            <a:pPr>
              <a:buBlip>
                <a:blip r:embed="rId2"/>
              </a:buBlip>
            </a:pPr>
            <a:r>
              <a:rPr lang="ru-RU" sz="1800" b="1" dirty="0" smtClean="0">
                <a:solidFill>
                  <a:srgbClr val="1F5281"/>
                </a:solidFill>
              </a:rPr>
              <a:t>План ВШК</a:t>
            </a:r>
          </a:p>
          <a:p>
            <a:pPr>
              <a:buBlip>
                <a:blip r:embed="rId2"/>
              </a:buBlip>
            </a:pPr>
            <a:r>
              <a:rPr lang="ru-RU" sz="1800" b="1" dirty="0" smtClean="0">
                <a:solidFill>
                  <a:srgbClr val="1F5281"/>
                </a:solidFill>
              </a:rPr>
              <a:t>Карты самооценки и самоаудита </a:t>
            </a:r>
          </a:p>
          <a:p>
            <a:pPr>
              <a:buBlip>
                <a:blip r:embed="rId2"/>
              </a:buBlip>
            </a:pPr>
            <a:r>
              <a:rPr lang="ru-RU" sz="1800" b="1" dirty="0" smtClean="0">
                <a:solidFill>
                  <a:srgbClr val="1F5281"/>
                </a:solidFill>
              </a:rPr>
              <a:t>Альбом  шаблонов и форм мониторинга качества</a:t>
            </a:r>
            <a:endParaRPr lang="ru-RU" sz="1800" b="1" dirty="0">
              <a:solidFill>
                <a:srgbClr val="1F528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rgbClr val="0070C0"/>
                </a:solidFill>
              </a:rPr>
              <a:t>Цель и задачи ШСОКО</a:t>
            </a:r>
            <a:endParaRPr lang="ru-RU" sz="3600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176338"/>
            <a:ext cx="8715436" cy="5395934"/>
          </a:xfrm>
        </p:spPr>
        <p:txBody>
          <a:bodyPr>
            <a:noAutofit/>
          </a:bodyPr>
          <a:lstStyle/>
          <a:p>
            <a:pPr algn="just">
              <a:buBlip>
                <a:blip r:embed="rId2"/>
              </a:buBlip>
            </a:pPr>
            <a:r>
              <a:rPr lang="ru-RU" sz="2000" b="1" i="1" dirty="0" smtClean="0">
                <a:solidFill>
                  <a:srgbClr val="FF0000"/>
                </a:solidFill>
              </a:rPr>
              <a:t>Цель- </a:t>
            </a:r>
            <a:r>
              <a:rPr lang="ru-RU" sz="2000" dirty="0" smtClean="0">
                <a:solidFill>
                  <a:srgbClr val="005EA4"/>
                </a:solidFill>
              </a:rPr>
              <a:t> получение объективной информации о состоянии качества образования, тенденциях, его изменениях и причинах, влияющих на его уровень.</a:t>
            </a:r>
            <a:endParaRPr lang="ru-RU" sz="2000" dirty="0" smtClean="0"/>
          </a:p>
          <a:p>
            <a:pPr algn="just">
              <a:buBlip>
                <a:blip r:embed="rId2"/>
              </a:buBlip>
            </a:pPr>
            <a:r>
              <a:rPr lang="ru-RU" sz="2000" b="1" i="1" dirty="0" smtClean="0">
                <a:solidFill>
                  <a:srgbClr val="FF0000"/>
                </a:solidFill>
              </a:rPr>
              <a:t>Задачи</a:t>
            </a:r>
            <a:endParaRPr lang="ru-RU" sz="2000" dirty="0" smtClean="0">
              <a:solidFill>
                <a:srgbClr val="FF0000"/>
              </a:solidFill>
            </a:endParaRPr>
          </a:p>
          <a:p>
            <a:pPr lvl="0" algn="just">
              <a:buBlip>
                <a:blip r:embed="rId2"/>
              </a:buBlip>
            </a:pPr>
            <a:r>
              <a:rPr lang="ru-RU" sz="1200" b="1" dirty="0" smtClean="0">
                <a:solidFill>
                  <a:srgbClr val="002060"/>
                </a:solidFill>
              </a:rPr>
              <a:t>формирование единого понимания критериев качества образования и подходов к его измерению;</a:t>
            </a:r>
          </a:p>
          <a:p>
            <a:pPr lvl="0" algn="just">
              <a:buBlip>
                <a:blip r:embed="rId2"/>
              </a:buBlip>
            </a:pPr>
            <a:r>
              <a:rPr lang="ru-RU" sz="1200" b="1" dirty="0" smtClean="0">
                <a:solidFill>
                  <a:srgbClr val="002060"/>
                </a:solidFill>
              </a:rPr>
              <a:t>информационное, аналитическое и экспертное обеспечение мониторинга школьной системы образования;</a:t>
            </a:r>
          </a:p>
          <a:p>
            <a:pPr lvl="0" algn="just">
              <a:buBlip>
                <a:blip r:embed="rId2"/>
              </a:buBlip>
            </a:pPr>
            <a:r>
              <a:rPr lang="ru-RU" sz="1200" b="1" dirty="0" smtClean="0">
                <a:solidFill>
                  <a:srgbClr val="002060"/>
                </a:solidFill>
              </a:rPr>
              <a:t>разработка единой информационно-технологической базы системы оценки качества образования;</a:t>
            </a:r>
          </a:p>
          <a:p>
            <a:pPr lvl="0" algn="just">
              <a:buBlip>
                <a:blip r:embed="rId2"/>
              </a:buBlip>
            </a:pPr>
            <a:r>
              <a:rPr lang="ru-RU" sz="1200" b="1" dirty="0" smtClean="0">
                <a:solidFill>
                  <a:srgbClr val="002060"/>
                </a:solidFill>
              </a:rPr>
              <a:t>определение форматов собираемой информации и разработка технологии ее использования в качестве информационной основы принятия управленческих  решений;</a:t>
            </a:r>
          </a:p>
          <a:p>
            <a:pPr lvl="0" algn="just">
              <a:buBlip>
                <a:blip r:embed="rId2"/>
              </a:buBlip>
            </a:pPr>
            <a:r>
              <a:rPr lang="ru-RU" sz="1200" b="1" dirty="0" smtClean="0">
                <a:solidFill>
                  <a:srgbClr val="002060"/>
                </a:solidFill>
              </a:rPr>
              <a:t>изучение и самооценка состояния развития образования в МОУ с прогностической целью определения возможного рейтинга школы по результатам государственной аккредитации;</a:t>
            </a:r>
          </a:p>
          <a:p>
            <a:pPr lvl="0" algn="just">
              <a:buBlip>
                <a:blip r:embed="rId2"/>
              </a:buBlip>
            </a:pPr>
            <a:r>
              <a:rPr lang="ru-RU" sz="1200" b="1" dirty="0" smtClean="0">
                <a:solidFill>
                  <a:srgbClr val="002060"/>
                </a:solidFill>
              </a:rPr>
              <a:t>формирование ресурсной базы и обеспечение функционирования школьной образовательной статистики и мониторинга качества образования;</a:t>
            </a:r>
          </a:p>
          <a:p>
            <a:pPr lvl="0" algn="just">
              <a:buBlip>
                <a:blip r:embed="rId2"/>
              </a:buBlip>
            </a:pPr>
            <a:r>
              <a:rPr lang="ru-RU" sz="1200" b="1" dirty="0" smtClean="0">
                <a:solidFill>
                  <a:srgbClr val="002060"/>
                </a:solidFill>
              </a:rPr>
              <a:t>выявление факторов, влияющих на образовательные результаты;</a:t>
            </a:r>
          </a:p>
          <a:p>
            <a:pPr lvl="0" algn="just">
              <a:buBlip>
                <a:blip r:embed="rId2"/>
              </a:buBlip>
            </a:pPr>
            <a:r>
              <a:rPr lang="ru-RU" sz="1200" b="1" dirty="0" smtClean="0">
                <a:solidFill>
                  <a:srgbClr val="002060"/>
                </a:solidFill>
              </a:rPr>
              <a:t>повышение квалификации педагогических работников по вопросам,    касающимся требований к лицензированию и аккредитации школы, аттестации педагогов, индивидуальных достижений обучающихся;</a:t>
            </a:r>
          </a:p>
          <a:p>
            <a:pPr lvl="0" algn="just">
              <a:buBlip>
                <a:blip r:embed="rId2"/>
              </a:buBlip>
            </a:pPr>
            <a:r>
              <a:rPr lang="ru-RU" sz="1200" b="1" dirty="0" smtClean="0">
                <a:solidFill>
                  <a:srgbClr val="002060"/>
                </a:solidFill>
              </a:rPr>
              <a:t>определение рейтинга педагогов и стимулирующей надбавки к заработной плате за высокое качество обучения и воспитания;</a:t>
            </a:r>
          </a:p>
          <a:p>
            <a:pPr lvl="0" algn="just">
              <a:buBlip>
                <a:blip r:embed="rId2"/>
              </a:buBlip>
            </a:pPr>
            <a:r>
              <a:rPr lang="ru-RU" sz="1200" b="1" dirty="0" smtClean="0">
                <a:solidFill>
                  <a:srgbClr val="002060"/>
                </a:solidFill>
              </a:rPr>
              <a:t>реализация механизмов общественной экспертизы, гласности и коллегиальности при принятии стратегических решений в области оценки качества образования;</a:t>
            </a:r>
          </a:p>
          <a:p>
            <a:pPr lvl="0" algn="just">
              <a:buBlip>
                <a:blip r:embed="rId2"/>
              </a:buBlip>
            </a:pPr>
            <a:r>
              <a:rPr lang="ru-RU" sz="1200" b="1" dirty="0" smtClean="0">
                <a:solidFill>
                  <a:srgbClr val="002060"/>
                </a:solidFill>
              </a:rPr>
              <a:t>стимулирование инновационных процессов к поддержанию и постоянному повышению качества и конкурентоспособности.</a:t>
            </a:r>
          </a:p>
          <a:p>
            <a:pPr algn="just">
              <a:buBlip>
                <a:blip r:embed="rId2"/>
              </a:buBlip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rgbClr val="0070C0"/>
                </a:solidFill>
              </a:rPr>
              <a:t>Принципы </a:t>
            </a:r>
            <a:r>
              <a:rPr lang="ru-RU" sz="3200" dirty="0" err="1" smtClean="0">
                <a:solidFill>
                  <a:srgbClr val="0070C0"/>
                </a:solidFill>
              </a:rPr>
              <a:t>ШСОКО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71546"/>
            <a:ext cx="8643998" cy="5429288"/>
          </a:xfrm>
        </p:spPr>
        <p:txBody>
          <a:bodyPr>
            <a:noAutofit/>
          </a:bodyPr>
          <a:lstStyle/>
          <a:p>
            <a:pPr algn="just">
              <a:buBlip>
                <a:blip r:embed="rId2"/>
              </a:buBlip>
            </a:pPr>
            <a:r>
              <a:rPr lang="ru-RU" sz="1400" b="1" dirty="0" smtClean="0">
                <a:solidFill>
                  <a:srgbClr val="C00000"/>
                </a:solidFill>
              </a:rPr>
              <a:t>преемственность</a:t>
            </a:r>
            <a:r>
              <a:rPr lang="ru-RU" sz="1400" b="1" dirty="0" smtClean="0">
                <a:solidFill>
                  <a:srgbClr val="005EA4"/>
                </a:solidFill>
              </a:rPr>
              <a:t>,</a:t>
            </a:r>
            <a:r>
              <a:rPr lang="ru-RU" sz="1400" dirty="0" smtClean="0"/>
              <a:t> </a:t>
            </a:r>
            <a:r>
              <a:rPr lang="ru-RU" sz="1400" b="1" dirty="0" smtClean="0">
                <a:solidFill>
                  <a:srgbClr val="005EA4"/>
                </a:solidFill>
              </a:rPr>
              <a:t>сопоставимость системы показателей с муниципальными, региональными и федеральными аналогами;</a:t>
            </a:r>
          </a:p>
          <a:p>
            <a:pPr lvl="0" algn="just">
              <a:buBlip>
                <a:blip r:embed="rId2"/>
              </a:buBlip>
            </a:pPr>
            <a:r>
              <a:rPr lang="ru-RU" sz="1400" b="1" dirty="0" smtClean="0">
                <a:solidFill>
                  <a:srgbClr val="C00000"/>
                </a:solidFill>
              </a:rPr>
              <a:t>объективность</a:t>
            </a:r>
            <a:r>
              <a:rPr lang="ru-RU" sz="1400" b="1" dirty="0" smtClean="0">
                <a:solidFill>
                  <a:srgbClr val="005EA4"/>
                </a:solidFill>
              </a:rPr>
              <a:t>, достоверность, полнота и системность информации о  качестве образования;</a:t>
            </a:r>
          </a:p>
          <a:p>
            <a:pPr lvl="0" algn="just">
              <a:buBlip>
                <a:blip r:embed="rId2"/>
              </a:buBlip>
            </a:pPr>
            <a:r>
              <a:rPr lang="ru-RU" sz="1400" b="1" dirty="0" smtClean="0">
                <a:solidFill>
                  <a:srgbClr val="C00000"/>
                </a:solidFill>
              </a:rPr>
              <a:t>реалистичность </a:t>
            </a:r>
            <a:r>
              <a:rPr lang="ru-RU" sz="1400" b="1" dirty="0" smtClean="0">
                <a:solidFill>
                  <a:srgbClr val="005EA4"/>
                </a:solidFill>
              </a:rPr>
              <a:t>требований, норм и показателей качества образования, их социальной и личностной значимости;</a:t>
            </a:r>
          </a:p>
          <a:p>
            <a:pPr lvl="0" algn="just">
              <a:buBlip>
                <a:blip r:embed="rId2"/>
              </a:buBlip>
            </a:pPr>
            <a:r>
              <a:rPr lang="ru-RU" sz="1400" b="1" dirty="0" smtClean="0">
                <a:solidFill>
                  <a:srgbClr val="C00000"/>
                </a:solidFill>
              </a:rPr>
              <a:t>оптимальность</a:t>
            </a:r>
            <a:r>
              <a:rPr lang="ru-RU" sz="1400" b="1" dirty="0" smtClean="0">
                <a:solidFill>
                  <a:srgbClr val="005EA4"/>
                </a:solidFill>
              </a:rPr>
              <a:t> использования источников первичных данных для определения показателей качества и эффективности образования (с учетом возможности их многократного использования и экономической обоснованности);</a:t>
            </a:r>
          </a:p>
          <a:p>
            <a:pPr lvl="0" algn="just">
              <a:buBlip>
                <a:blip r:embed="rId2"/>
              </a:buBlip>
            </a:pPr>
            <a:r>
              <a:rPr lang="ru-RU" sz="1400" b="1" dirty="0" err="1" smtClean="0">
                <a:solidFill>
                  <a:srgbClr val="C00000"/>
                </a:solidFill>
              </a:rPr>
              <a:t>инструментальность</a:t>
            </a:r>
            <a:r>
              <a:rPr lang="ru-RU" sz="1400" b="1" dirty="0" smtClean="0">
                <a:solidFill>
                  <a:srgbClr val="005EA4"/>
                </a:solidFill>
              </a:rPr>
              <a:t> и технологичность используемых показателей (с учетом существующих возможностей сбора данных, подготовленности потребителей к их восприятию);</a:t>
            </a:r>
          </a:p>
          <a:p>
            <a:pPr lvl="0" algn="just">
              <a:buBlip>
                <a:blip r:embed="rId2"/>
              </a:buBlip>
            </a:pPr>
            <a:r>
              <a:rPr lang="ru-RU" sz="1400" b="1" dirty="0" smtClean="0">
                <a:solidFill>
                  <a:srgbClr val="C00000"/>
                </a:solidFill>
              </a:rPr>
              <a:t>соблюдение</a:t>
            </a:r>
            <a:r>
              <a:rPr lang="ru-RU" sz="1400" b="1" dirty="0" smtClean="0">
                <a:solidFill>
                  <a:srgbClr val="005EA4"/>
                </a:solidFill>
              </a:rPr>
              <a:t> педагогических и </a:t>
            </a:r>
            <a:r>
              <a:rPr lang="ru-RU" sz="1400" b="1" dirty="0" smtClean="0">
                <a:solidFill>
                  <a:srgbClr val="C00000"/>
                </a:solidFill>
              </a:rPr>
              <a:t>морально – этических норм </a:t>
            </a:r>
            <a:r>
              <a:rPr lang="ru-RU" sz="1400" b="1" dirty="0" smtClean="0">
                <a:solidFill>
                  <a:srgbClr val="005EA4"/>
                </a:solidFill>
              </a:rPr>
              <a:t>при проведении процедур оценки качества образования.</a:t>
            </a:r>
          </a:p>
          <a:p>
            <a:pPr algn="just">
              <a:buBlip>
                <a:blip r:embed="rId2"/>
              </a:buBlip>
            </a:pPr>
            <a:r>
              <a:rPr lang="ru-RU" sz="1400" b="1" dirty="0" err="1" smtClean="0">
                <a:solidFill>
                  <a:srgbClr val="C00000"/>
                </a:solidFill>
              </a:rPr>
              <a:t>компетентностный</a:t>
            </a:r>
            <a:r>
              <a:rPr lang="ru-RU" sz="1400" b="1" dirty="0" smtClean="0">
                <a:solidFill>
                  <a:srgbClr val="C00000"/>
                </a:solidFill>
              </a:rPr>
              <a:t> подход </a:t>
            </a:r>
            <a:r>
              <a:rPr lang="ru-RU" sz="1400" b="1" dirty="0" smtClean="0">
                <a:solidFill>
                  <a:srgbClr val="005EA4"/>
                </a:solidFill>
              </a:rPr>
              <a:t>к оценке индивидуальных достижений, что обеспечит  единства результатов обучения, воспитания и развития;</a:t>
            </a:r>
          </a:p>
          <a:p>
            <a:pPr algn="just">
              <a:buBlip>
                <a:blip r:embed="rId2"/>
              </a:buBlip>
            </a:pPr>
            <a:r>
              <a:rPr lang="ru-RU" sz="1400" b="1" dirty="0" smtClean="0">
                <a:solidFill>
                  <a:srgbClr val="005EA4"/>
                </a:solidFill>
              </a:rPr>
              <a:t>включение в систему показателей качества не только традиционных статистических показателей, но и </a:t>
            </a:r>
            <a:r>
              <a:rPr lang="ru-RU" sz="1400" b="1" dirty="0" smtClean="0">
                <a:solidFill>
                  <a:srgbClr val="C00000"/>
                </a:solidFill>
              </a:rPr>
              <a:t>показателей качества инновационных процессов</a:t>
            </a:r>
            <a:r>
              <a:rPr lang="ru-RU" sz="1400" b="1" dirty="0" smtClean="0">
                <a:solidFill>
                  <a:srgbClr val="005EA4"/>
                </a:solidFill>
              </a:rPr>
              <a:t>, что позволит оценить не только актуальность, но и динамичность его развития;</a:t>
            </a:r>
          </a:p>
          <a:p>
            <a:pPr algn="just">
              <a:buBlip>
                <a:blip r:embed="rId2"/>
              </a:buBlip>
            </a:pPr>
            <a:r>
              <a:rPr lang="ru-RU" sz="1400" b="1" dirty="0" smtClean="0">
                <a:solidFill>
                  <a:srgbClr val="C00000"/>
                </a:solidFill>
              </a:rPr>
              <a:t>открытость </a:t>
            </a:r>
            <a:r>
              <a:rPr lang="ru-RU" sz="1400" b="1" dirty="0" smtClean="0">
                <a:solidFill>
                  <a:srgbClr val="005EA4"/>
                </a:solidFill>
              </a:rPr>
              <a:t>и общественный характер процедур оценки качества образования;</a:t>
            </a:r>
          </a:p>
          <a:p>
            <a:pPr algn="just">
              <a:buBlip>
                <a:blip r:embed="rId2"/>
              </a:buBlip>
            </a:pPr>
            <a:r>
              <a:rPr lang="ru-RU" sz="1400" b="1" dirty="0" smtClean="0">
                <a:solidFill>
                  <a:srgbClr val="C00000"/>
                </a:solidFill>
              </a:rPr>
              <a:t>доступность</a:t>
            </a:r>
            <a:r>
              <a:rPr lang="ru-RU" sz="1400" b="1" dirty="0" smtClean="0">
                <a:solidFill>
                  <a:srgbClr val="005EA4"/>
                </a:solidFill>
              </a:rPr>
              <a:t> информации о состоянии и качестве образования для всех субъектов образовательного процесса и социальных партнеров.</a:t>
            </a:r>
            <a:endParaRPr lang="ru-RU" sz="1400" b="1" dirty="0">
              <a:solidFill>
                <a:srgbClr val="005EA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543956" cy="563562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Специфика и уникальность ЛСОКО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176338"/>
            <a:ext cx="8401080" cy="5105400"/>
          </a:xfrm>
        </p:spPr>
        <p:txBody>
          <a:bodyPr>
            <a:normAutofit/>
          </a:bodyPr>
          <a:lstStyle/>
          <a:p>
            <a:pPr algn="just">
              <a:buBlip>
                <a:blip r:embed="rId2"/>
              </a:buBlip>
            </a:pPr>
            <a:r>
              <a:rPr lang="ru-RU" sz="2400" b="1" dirty="0" smtClean="0">
                <a:solidFill>
                  <a:srgbClr val="1F5281"/>
                </a:solidFill>
              </a:rPr>
              <a:t>Ориентация на процессный подход к оценке качества образования</a:t>
            </a:r>
          </a:p>
          <a:p>
            <a:pPr algn="just">
              <a:buBlip>
                <a:blip r:embed="rId2"/>
              </a:buBlip>
            </a:pPr>
            <a:r>
              <a:rPr lang="ru-RU" sz="2400" b="1" dirty="0" smtClean="0">
                <a:solidFill>
                  <a:srgbClr val="1F5281"/>
                </a:solidFill>
              </a:rPr>
              <a:t>Наличие лицейского компонента в требованиях к результатам образовательной деятельности</a:t>
            </a:r>
          </a:p>
          <a:p>
            <a:pPr algn="just">
              <a:buBlip>
                <a:blip r:embed="rId2"/>
              </a:buBlip>
            </a:pPr>
            <a:r>
              <a:rPr lang="ru-RU" sz="2400" b="1" dirty="0" smtClean="0">
                <a:solidFill>
                  <a:srgbClr val="1F5281"/>
                </a:solidFill>
              </a:rPr>
              <a:t>Вариативная составляющая как приоритет учреждения и Программы развития</a:t>
            </a:r>
          </a:p>
          <a:p>
            <a:pPr algn="just">
              <a:buBlip>
                <a:blip r:embed="rId2"/>
              </a:buBlip>
            </a:pPr>
            <a:r>
              <a:rPr lang="ru-RU" sz="2400" b="1" dirty="0" smtClean="0">
                <a:solidFill>
                  <a:srgbClr val="1F5281"/>
                </a:solidFill>
              </a:rPr>
              <a:t>Наличие целевых планируемых результатов по всем направлениям деятельности</a:t>
            </a:r>
            <a:endParaRPr lang="ru-RU" sz="2400" b="1" dirty="0">
              <a:solidFill>
                <a:srgbClr val="1F5281"/>
              </a:solidFill>
            </a:endParaRPr>
          </a:p>
        </p:txBody>
      </p:sp>
      <p:pic>
        <p:nvPicPr>
          <p:cNvPr id="21505" name="Picture 1" descr="C:\Documents and Settings\Admin\Мои документы\Мои рисунки\school19-04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4357694"/>
            <a:ext cx="3000396" cy="22437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rgbClr val="0070C0"/>
                </a:solidFill>
              </a:rPr>
              <a:t>Объект и предмет ШСОКО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Blip>
                <a:blip r:embed="rId2"/>
              </a:buBlip>
            </a:pPr>
            <a:r>
              <a:rPr lang="ru-RU" b="1" i="1" dirty="0" smtClean="0">
                <a:solidFill>
                  <a:srgbClr val="C00000"/>
                </a:solidFill>
              </a:rPr>
              <a:t>Объект мониторинга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rgbClr val="005EA4"/>
                </a:solidFill>
              </a:rPr>
              <a:t>- </a:t>
            </a:r>
            <a:r>
              <a:rPr lang="ru-RU" b="1" dirty="0" smtClean="0">
                <a:solidFill>
                  <a:srgbClr val="1F5281"/>
                </a:solidFill>
              </a:rPr>
              <a:t>люди, здания и помещения, оборудование, процессы.</a:t>
            </a:r>
          </a:p>
          <a:p>
            <a:pPr algn="just">
              <a:buBlip>
                <a:blip r:embed="rId2"/>
              </a:buBlip>
            </a:pPr>
            <a:r>
              <a:rPr lang="ru-RU" b="1" i="1" dirty="0" smtClean="0">
                <a:solidFill>
                  <a:srgbClr val="C00000"/>
                </a:solidFill>
              </a:rPr>
              <a:t>Предмет мониторинга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rgbClr val="1F5281"/>
                </a:solidFill>
              </a:rPr>
              <a:t>- свойства этих объектов. </a:t>
            </a:r>
            <a:endParaRPr lang="ru-RU" b="1" dirty="0">
              <a:solidFill>
                <a:srgbClr val="1F5281"/>
              </a:solidFill>
            </a:endParaRPr>
          </a:p>
        </p:txBody>
      </p:sp>
      <p:pic>
        <p:nvPicPr>
          <p:cNvPr id="20481" name="Picture 1" descr="C:\Documents and Settings\Admin\Мои документы\Мои рисунки\Мои рисунки\images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4071942"/>
            <a:ext cx="2209812" cy="22098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70C0"/>
                </a:solidFill>
              </a:rPr>
              <a:t>Объекты изучения качества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76338"/>
            <a:ext cx="6043626" cy="5105400"/>
          </a:xfrm>
        </p:spPr>
        <p:txBody>
          <a:bodyPr>
            <a:normAutofit lnSpcReduction="10000"/>
          </a:bodyPr>
          <a:lstStyle/>
          <a:p>
            <a:pPr marL="360363" lvl="3" indent="-360363" algn="just">
              <a:buBlip>
                <a:blip r:embed="rId2"/>
              </a:buBlip>
            </a:pPr>
            <a:r>
              <a:rPr lang="ru-RU" sz="2400" b="1" dirty="0" smtClean="0">
                <a:solidFill>
                  <a:srgbClr val="1F5281"/>
                </a:solidFill>
              </a:rPr>
              <a:t>Качество образовательных программ ОУ;</a:t>
            </a:r>
          </a:p>
          <a:p>
            <a:pPr lvl="0" algn="just">
              <a:buBlip>
                <a:blip r:embed="rId2"/>
              </a:buBlip>
            </a:pPr>
            <a:r>
              <a:rPr lang="ru-RU" sz="2400" b="1" dirty="0" smtClean="0">
                <a:solidFill>
                  <a:srgbClr val="1F5281"/>
                </a:solidFill>
              </a:rPr>
              <a:t>Качество образовательной среды ОУ;</a:t>
            </a:r>
          </a:p>
          <a:p>
            <a:pPr lvl="0" algn="just">
              <a:buBlip>
                <a:blip r:embed="rId2"/>
              </a:buBlip>
            </a:pPr>
            <a:r>
              <a:rPr lang="ru-RU" sz="2400" b="1" dirty="0" smtClean="0">
                <a:solidFill>
                  <a:srgbClr val="1F5281"/>
                </a:solidFill>
              </a:rPr>
              <a:t>Качество педагогических и других кадров ОУ;</a:t>
            </a:r>
          </a:p>
          <a:p>
            <a:pPr lvl="0" algn="just">
              <a:buBlip>
                <a:blip r:embed="rId2"/>
              </a:buBlip>
            </a:pPr>
            <a:r>
              <a:rPr lang="ru-RU" sz="2400" b="1" dirty="0" smtClean="0">
                <a:solidFill>
                  <a:srgbClr val="1F5281"/>
                </a:solidFill>
              </a:rPr>
              <a:t>Качество обучающихся ОУ;</a:t>
            </a:r>
          </a:p>
          <a:p>
            <a:pPr lvl="0" algn="just">
              <a:buBlip>
                <a:blip r:embed="rId2"/>
              </a:buBlip>
            </a:pPr>
            <a:r>
              <a:rPr lang="ru-RU" sz="2400" b="1" dirty="0" smtClean="0">
                <a:solidFill>
                  <a:srgbClr val="1F5281"/>
                </a:solidFill>
              </a:rPr>
              <a:t>Качество родителей обучающихся </a:t>
            </a:r>
            <a:r>
              <a:rPr lang="ru-RU" sz="2400" b="1" dirty="0" err="1" smtClean="0">
                <a:solidFill>
                  <a:srgbClr val="1F5281"/>
                </a:solidFill>
              </a:rPr>
              <a:t>ОУ</a:t>
            </a:r>
            <a:r>
              <a:rPr lang="ru-RU" sz="2400" b="1" dirty="0" smtClean="0">
                <a:solidFill>
                  <a:srgbClr val="1F5281"/>
                </a:solidFill>
              </a:rPr>
              <a:t> </a:t>
            </a:r>
            <a:r>
              <a:rPr lang="ru-RU" sz="1800" b="1" dirty="0" smtClean="0">
                <a:solidFill>
                  <a:srgbClr val="002060"/>
                </a:solidFill>
              </a:rPr>
              <a:t>(законных представителей)</a:t>
            </a:r>
            <a:r>
              <a:rPr lang="ru-RU" sz="2400" b="1" dirty="0" smtClean="0">
                <a:solidFill>
                  <a:srgbClr val="005EA4"/>
                </a:solidFill>
              </a:rPr>
              <a:t>;</a:t>
            </a:r>
          </a:p>
          <a:p>
            <a:pPr lvl="0" algn="just">
              <a:buBlip>
                <a:blip r:embed="rId2"/>
              </a:buBlip>
            </a:pPr>
            <a:r>
              <a:rPr lang="ru-RU" sz="2400" b="1" dirty="0" smtClean="0">
                <a:solidFill>
                  <a:srgbClr val="1F5281"/>
                </a:solidFill>
              </a:rPr>
              <a:t>Качество процессов реализации образовательных программ ОУ </a:t>
            </a:r>
            <a:r>
              <a:rPr lang="ru-RU" sz="1900" b="1" dirty="0" smtClean="0">
                <a:solidFill>
                  <a:srgbClr val="002060"/>
                </a:solidFill>
              </a:rPr>
              <a:t>(образовательный процесс, поддерживающие процессы, мониторинг (измерение), анализ и улучшение).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algn="just"/>
            <a:endParaRPr lang="ru-RU" sz="2400" dirty="0"/>
          </a:p>
        </p:txBody>
      </p:sp>
      <p:pic>
        <p:nvPicPr>
          <p:cNvPr id="19457" name="Picture 1" descr="C:\Documents and Settings\Admin\Мои документы\Мои рисунки\Мои рисунки\LJ7HNCAROGYRTCA8VM6PJCAC2AGSBCA363PBSCAK6LKI0CAMPFXI5CAJWVA66CAEPWFKUCAUSEOH7CABW0ERJCAG59B73CALRVQFJCAYEMCXHCANQQMIICAVMRYRBCA1ANTDFCA1KCS6JCAGYKQ3FCAS4XPE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1214422"/>
            <a:ext cx="1723000" cy="1500198"/>
          </a:xfrm>
          <a:prstGeom prst="rect">
            <a:avLst/>
          </a:prstGeom>
          <a:noFill/>
        </p:spPr>
      </p:pic>
      <p:pic>
        <p:nvPicPr>
          <p:cNvPr id="19458" name="Picture 2" descr="C:\Documents and Settings\Admin\Мои документы\Мои рисунки\Мои рисунки\O2NKRCAEOWALCCABRYVPWCATIJDXWCAFBUME8CA0POO0MCAQ8HO8KCA3NORR1CA4MGJRSCA8LS2WZCAUSG74RCA8HROBUCAKWJFF3CASDMUAYCARWGN2ICA35OPV1CAP62Z8ICA3TN6O6CAHRGHZ7CA39OBD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2786058"/>
            <a:ext cx="1907139" cy="1643074"/>
          </a:xfrm>
          <a:prstGeom prst="rect">
            <a:avLst/>
          </a:prstGeom>
          <a:noFill/>
        </p:spPr>
      </p:pic>
      <p:pic>
        <p:nvPicPr>
          <p:cNvPr id="19460" name="Picture 4" descr="C:\Documents and Settings\Admin\Мои документы\Мои рисунки\Мои рисунки\school12-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768" y="4572008"/>
            <a:ext cx="1494249" cy="18976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1" name="Picture 3"/>
          <p:cNvPicPr>
            <a:picLocks noChangeAspect="1" noChangeArrowheads="1"/>
          </p:cNvPicPr>
          <p:nvPr/>
        </p:nvPicPr>
        <p:blipFill>
          <a:blip r:embed="rId2" cstate="print"/>
          <a:srcRect l="38281" t="23438" r="22005" b="30555"/>
          <a:stretch>
            <a:fillRect/>
          </a:stretch>
        </p:blipFill>
        <p:spPr bwMode="auto">
          <a:xfrm>
            <a:off x="1714480" y="428604"/>
            <a:ext cx="6906572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" descr="C:\Documents and Settings\Admin\Мои документы\Мои рисунки\Мои рисунки\VXNNOCAVY9V3VCAMRCDCGCAE5EHOZCADNIPJMCAYLXIH7CA2JCC48CAT41ZW4CAWIWFKCCADODW1TCAOLWO1JCAG6DT1GCA85OV51CAAAE0KCCABB2KMJCA2RKJLUCAT4B0GSCATAK74SCAL0GQS4CAAH8UC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20" y="5143512"/>
            <a:ext cx="1428750" cy="1428750"/>
          </a:xfrm>
          <a:prstGeom prst="rect">
            <a:avLst/>
          </a:prstGeom>
          <a:noFill/>
        </p:spPr>
      </p:pic>
      <p:sp>
        <p:nvSpPr>
          <p:cNvPr id="502786" name="Rectangle 2"/>
          <p:cNvSpPr>
            <a:spLocks noChangeArrowheads="1"/>
          </p:cNvSpPr>
          <p:nvPr/>
        </p:nvSpPr>
        <p:spPr bwMode="auto">
          <a:xfrm>
            <a:off x="317500" y="1169402"/>
            <a:ext cx="8448675" cy="4585871"/>
          </a:xfrm>
          <a:prstGeom prst="rect">
            <a:avLst/>
          </a:prstGeom>
          <a:noFill/>
          <a:ln w="9525">
            <a:solidFill>
              <a:srgbClr val="005EA4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sz="3200" b="1" dirty="0">
                <a:solidFill>
                  <a:srgbClr val="FF0000"/>
                </a:solidFill>
              </a:rPr>
              <a:t>Национальные и региональные мониторинги</a:t>
            </a:r>
            <a:endParaRPr lang="ru-RU" sz="3200" dirty="0">
              <a:solidFill>
                <a:srgbClr val="FF0000"/>
              </a:solidFill>
            </a:endParaRPr>
          </a:p>
          <a:p>
            <a:pPr algn="just"/>
            <a:r>
              <a:rPr lang="ru-RU" sz="3200" dirty="0"/>
              <a:t> </a:t>
            </a:r>
            <a:r>
              <a:rPr lang="ru-RU" sz="2800" b="1" dirty="0">
                <a:solidFill>
                  <a:srgbClr val="1F5281"/>
                </a:solidFill>
              </a:rPr>
              <a:t>Сегодня роль НМ и </a:t>
            </a:r>
            <a:r>
              <a:rPr lang="ru-RU" sz="2800" b="1" dirty="0" err="1">
                <a:solidFill>
                  <a:srgbClr val="1F5281"/>
                </a:solidFill>
              </a:rPr>
              <a:t>РМ</a:t>
            </a:r>
            <a:r>
              <a:rPr lang="ru-RU" sz="2800" b="1" dirty="0">
                <a:solidFill>
                  <a:srgbClr val="1F5281"/>
                </a:solidFill>
              </a:rPr>
              <a:t> совершенно неправомерно играют ЕГЭ и </a:t>
            </a:r>
            <a:r>
              <a:rPr lang="ru-RU" sz="2800" b="1" dirty="0" err="1">
                <a:solidFill>
                  <a:srgbClr val="1F5281"/>
                </a:solidFill>
              </a:rPr>
              <a:t>ГИА-9</a:t>
            </a:r>
            <a:r>
              <a:rPr lang="ru-RU" sz="2800" b="1" dirty="0">
                <a:solidFill>
                  <a:srgbClr val="1F5281"/>
                </a:solidFill>
              </a:rPr>
              <a:t>.</a:t>
            </a:r>
          </a:p>
          <a:p>
            <a:pPr algn="just"/>
            <a:r>
              <a:rPr lang="ru-RU" sz="2800" b="1" dirty="0">
                <a:solidFill>
                  <a:srgbClr val="1F5281"/>
                </a:solidFill>
              </a:rPr>
              <a:t>Участие России в </a:t>
            </a:r>
            <a:r>
              <a:rPr lang="ru-RU" sz="2800" b="1" dirty="0" err="1">
                <a:solidFill>
                  <a:srgbClr val="1F5281"/>
                </a:solidFill>
              </a:rPr>
              <a:t>МСИ</a:t>
            </a:r>
            <a:r>
              <a:rPr lang="ru-RU" sz="2800" b="1" dirty="0">
                <a:solidFill>
                  <a:srgbClr val="1F5281"/>
                </a:solidFill>
              </a:rPr>
              <a:t> ставит вопрос о возобновлении настоящих НМ для более глубокого анализа ситуации с владением нашими школьниками компетенциями, необходимыми для жизни и деятельности в сегодняшнем быстро меняющемся мире.</a:t>
            </a:r>
          </a:p>
        </p:txBody>
      </p:sp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846158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3200" dirty="0" smtClean="0">
                <a:solidFill>
                  <a:srgbClr val="0070C0"/>
                </a:solidFill>
              </a:rPr>
              <a:t>Новые подходы. В.А. </a:t>
            </a:r>
            <a:r>
              <a:rPr lang="ru-RU" sz="3200" dirty="0" err="1" smtClean="0">
                <a:solidFill>
                  <a:srgbClr val="0070C0"/>
                </a:solidFill>
              </a:rPr>
              <a:t>Болотов</a:t>
            </a:r>
            <a:r>
              <a:rPr lang="ru-RU" sz="3200" dirty="0" smtClean="0">
                <a:solidFill>
                  <a:srgbClr val="0070C0"/>
                </a:solidFill>
              </a:rPr>
              <a:t> </a:t>
            </a:r>
            <a:endParaRPr lang="ru-RU" sz="32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834" name="Rectangle 2"/>
          <p:cNvSpPr>
            <a:spLocks noChangeArrowheads="1"/>
          </p:cNvSpPr>
          <p:nvPr/>
        </p:nvSpPr>
        <p:spPr bwMode="auto">
          <a:xfrm>
            <a:off x="342900" y="901413"/>
            <a:ext cx="8448675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/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sz="3200" b="1" dirty="0">
                <a:solidFill>
                  <a:srgbClr val="002060"/>
                </a:solidFill>
              </a:rPr>
              <a:t>В основной школе надо вводить ШМ, связанные с переходом старшей школы на профильное обучение. Ситуация с проверкой навыков «</a:t>
            </a:r>
            <a:r>
              <a:rPr lang="ru-RU" sz="3200" b="1" dirty="0" err="1">
                <a:solidFill>
                  <a:srgbClr val="002060"/>
                </a:solidFill>
              </a:rPr>
              <a:t>самостроительства</a:t>
            </a:r>
            <a:r>
              <a:rPr lang="ru-RU" sz="3200" b="1" dirty="0">
                <a:solidFill>
                  <a:srgbClr val="002060"/>
                </a:solidFill>
              </a:rPr>
              <a:t>» гораздо сложнее и тут надо проверять  не школьников, а наличие в школе пространства для совершения «проб и ошибок» учениками.</a:t>
            </a:r>
          </a:p>
          <a:p>
            <a:pPr algn="ctr"/>
            <a:endParaRPr lang="ru-RU" sz="3200" dirty="0">
              <a:solidFill>
                <a:srgbClr val="002060"/>
              </a:solidFill>
            </a:endParaRPr>
          </a:p>
          <a:p>
            <a:pPr algn="ctr"/>
            <a:endParaRPr lang="ru-RU" sz="3200" dirty="0"/>
          </a:p>
        </p:txBody>
      </p:sp>
      <p:pic>
        <p:nvPicPr>
          <p:cNvPr id="3" name="Picture 1" descr="C:\Documents and Settings\Admin\Мои документы\Мои рисунки\Мои рисунки\VXNNOCAVY9V3VCAMRCDCGCAE5EHOZCADNIPJMCAYLXIH7CA2JCC48CAT41ZW4CAWIWFKCCADODW1TCAOLWO1JCAG6DT1GCA85OV51CAAAE0KCCABB2KMJCA2RKJLUCAT4B0GSCATAK74SCAL0GQS4CAAH8UC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6578" y="4786322"/>
            <a:ext cx="1785950" cy="1785950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846158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3200" dirty="0" smtClean="0">
                <a:solidFill>
                  <a:srgbClr val="0070C0"/>
                </a:solidFill>
              </a:rPr>
              <a:t>Новые подходы. В.А. </a:t>
            </a:r>
            <a:r>
              <a:rPr lang="ru-RU" sz="3200" dirty="0" err="1" smtClean="0">
                <a:solidFill>
                  <a:srgbClr val="0070C0"/>
                </a:solidFill>
              </a:rPr>
              <a:t>Болотов</a:t>
            </a:r>
            <a:r>
              <a:rPr lang="ru-RU" sz="3200" dirty="0" smtClean="0">
                <a:solidFill>
                  <a:srgbClr val="0070C0"/>
                </a:solidFill>
              </a:rPr>
              <a:t> </a:t>
            </a:r>
            <a:endParaRPr lang="ru-RU" sz="32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195736" y="3071810"/>
            <a:ext cx="6233916" cy="135732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Истина должна быть пережита,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а не преподана…</a:t>
            </a:r>
          </a:p>
          <a:p>
            <a:pPr algn="r"/>
            <a:endParaRPr lang="ru-RU" sz="1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r"/>
            <a:r>
              <a:rPr lang="ru-RU" sz="1400" b="1" i="1" dirty="0" err="1" smtClean="0">
                <a:solidFill>
                  <a:srgbClr val="002060"/>
                </a:solidFill>
              </a:rPr>
              <a:t>Чжуан</a:t>
            </a:r>
            <a:r>
              <a:rPr lang="ru-RU" sz="1400" b="1" i="1" dirty="0" smtClean="0">
                <a:solidFill>
                  <a:srgbClr val="002060"/>
                </a:solidFill>
              </a:rPr>
              <a:t> </a:t>
            </a:r>
            <a:r>
              <a:rPr lang="ru-RU" sz="1400" b="1" i="1" dirty="0" err="1" smtClean="0">
                <a:solidFill>
                  <a:srgbClr val="002060"/>
                </a:solidFill>
              </a:rPr>
              <a:t>Цзы</a:t>
            </a:r>
            <a:r>
              <a:rPr lang="ru-RU" sz="1400" b="1" i="1" dirty="0" smtClean="0">
                <a:solidFill>
                  <a:srgbClr val="002060"/>
                </a:solidFill>
              </a:rPr>
              <a:t> «Книга мудрости»</a:t>
            </a:r>
            <a:endParaRPr lang="ru-RU" sz="14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rgbClr val="0070C0"/>
                </a:solidFill>
              </a:rPr>
              <a:t>Составляющие ШСОКО</a:t>
            </a:r>
            <a:endParaRPr lang="ru-RU" sz="3200" dirty="0">
              <a:solidFill>
                <a:srgbClr val="0070C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34505" t="17361" r="21875" b="8854"/>
          <a:stretch>
            <a:fillRect/>
          </a:stretch>
        </p:blipFill>
        <p:spPr bwMode="auto">
          <a:xfrm>
            <a:off x="1357290" y="857232"/>
            <a:ext cx="6520169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Скругленный прямоугольник 4"/>
          <p:cNvSpPr/>
          <p:nvPr/>
        </p:nvSpPr>
        <p:spPr>
          <a:xfrm>
            <a:off x="2786050" y="1643050"/>
            <a:ext cx="3714776" cy="71438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ИНВАРИАНТ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786050" y="3214686"/>
            <a:ext cx="3714776" cy="928694"/>
          </a:xfrm>
          <a:prstGeom prst="roundRect">
            <a:avLst/>
          </a:prstGeom>
          <a:solidFill>
            <a:srgbClr val="CC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ВАРИАТИВНАЯ ЧАСТЬ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786050" y="1643050"/>
            <a:ext cx="3714776" cy="71438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ВНЕШНИЙ СТАНДАРТ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786050" y="3214686"/>
            <a:ext cx="3714776" cy="928694"/>
          </a:xfrm>
          <a:prstGeom prst="roundRect">
            <a:avLst/>
          </a:prstGeom>
          <a:solidFill>
            <a:srgbClr val="CC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ВНУТРЕННИЙ СТАНДАРТ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rgbClr val="0070C0"/>
                </a:solidFill>
              </a:rPr>
              <a:t>Объекты . Инвариант</a:t>
            </a:r>
            <a:endParaRPr lang="ru-RU" sz="3600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000108"/>
            <a:ext cx="8572560" cy="453867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100" b="1" dirty="0" smtClean="0">
                <a:solidFill>
                  <a:srgbClr val="FF0000"/>
                </a:solidFill>
              </a:rPr>
              <a:t>Условия и результат</a:t>
            </a:r>
          </a:p>
          <a:p>
            <a:pPr lvl="0" algn="just">
              <a:buBlip>
                <a:blip r:embed="rId2"/>
              </a:buBlip>
            </a:pPr>
            <a:r>
              <a:rPr lang="ru-RU" sz="2200" b="1" dirty="0" smtClean="0">
                <a:solidFill>
                  <a:srgbClr val="1F5281"/>
                </a:solidFill>
              </a:rPr>
              <a:t>Доступность получения среднего образования</a:t>
            </a:r>
          </a:p>
          <a:p>
            <a:pPr lvl="0" algn="just">
              <a:buBlip>
                <a:blip r:embed="rId2"/>
              </a:buBlip>
            </a:pPr>
            <a:r>
              <a:rPr lang="ru-RU" sz="2200" b="1" dirty="0" smtClean="0">
                <a:solidFill>
                  <a:srgbClr val="1F5281"/>
                </a:solidFill>
              </a:rPr>
              <a:t>Сменность учебных занятий</a:t>
            </a:r>
          </a:p>
          <a:p>
            <a:pPr lvl="0" algn="just">
              <a:buBlip>
                <a:blip r:embed="rId2"/>
              </a:buBlip>
            </a:pPr>
            <a:r>
              <a:rPr lang="ru-RU" sz="2200" b="1" dirty="0" smtClean="0">
                <a:solidFill>
                  <a:srgbClr val="1F5281"/>
                </a:solidFill>
              </a:rPr>
              <a:t>Основные образовательные программы, программы профориентации и дополнительного образования;</a:t>
            </a:r>
          </a:p>
          <a:p>
            <a:pPr lvl="0" algn="just">
              <a:buBlip>
                <a:blip r:embed="rId2"/>
              </a:buBlip>
            </a:pPr>
            <a:r>
              <a:rPr lang="ru-RU" sz="2200" b="1" u="sng" dirty="0" smtClean="0">
                <a:solidFill>
                  <a:srgbClr val="1F5281"/>
                </a:solidFill>
              </a:rPr>
              <a:t>Обучающиеся и их учебные и </a:t>
            </a:r>
            <a:r>
              <a:rPr lang="ru-RU" sz="2200" b="1" u="sng" dirty="0" err="1" smtClean="0">
                <a:solidFill>
                  <a:srgbClr val="1F5281"/>
                </a:solidFill>
              </a:rPr>
              <a:t>внеучебные</a:t>
            </a:r>
            <a:r>
              <a:rPr lang="ru-RU" sz="2200" b="1" u="sng" dirty="0" smtClean="0">
                <a:solidFill>
                  <a:srgbClr val="1F5281"/>
                </a:solidFill>
              </a:rPr>
              <a:t> достижения (персонифицированные и </a:t>
            </a:r>
            <a:r>
              <a:rPr lang="ru-RU" sz="2200" b="1" u="sng" dirty="0" err="1" smtClean="0">
                <a:solidFill>
                  <a:srgbClr val="1F5281"/>
                </a:solidFill>
              </a:rPr>
              <a:t>неперсонифицированные</a:t>
            </a:r>
            <a:r>
              <a:rPr lang="ru-RU" sz="2200" b="1" u="sng" dirty="0" smtClean="0">
                <a:solidFill>
                  <a:srgbClr val="1F5281"/>
                </a:solidFill>
              </a:rPr>
              <a:t>);</a:t>
            </a:r>
          </a:p>
          <a:p>
            <a:pPr lvl="0" algn="just">
              <a:buBlip>
                <a:blip r:embed="rId2"/>
              </a:buBlip>
            </a:pPr>
            <a:r>
              <a:rPr lang="ru-RU" sz="2200" b="1" dirty="0" smtClean="0">
                <a:solidFill>
                  <a:srgbClr val="1F5281"/>
                </a:solidFill>
              </a:rPr>
              <a:t>Кадры, их продуктивность, профессионализм, квалификация и достижения педагогических и руководящих работников;</a:t>
            </a:r>
          </a:p>
          <a:p>
            <a:pPr lvl="0" algn="just">
              <a:buBlip>
                <a:blip r:embed="rId2"/>
              </a:buBlip>
            </a:pPr>
            <a:r>
              <a:rPr lang="ru-RU" sz="2200" b="1" dirty="0" smtClean="0">
                <a:solidFill>
                  <a:srgbClr val="1F5281"/>
                </a:solidFill>
              </a:rPr>
              <a:t>Образовательная среда (информационная, МТБ)</a:t>
            </a:r>
          </a:p>
          <a:p>
            <a:endParaRPr lang="ru-RU" sz="2600" b="1" dirty="0">
              <a:solidFill>
                <a:srgbClr val="005EA4"/>
              </a:solidFill>
            </a:endParaRPr>
          </a:p>
        </p:txBody>
      </p:sp>
      <p:pic>
        <p:nvPicPr>
          <p:cNvPr id="16385" name="Picture 1" descr="C:\Documents and Settings\Admin\Мои документы\Мои рисунки\Мои рисунки\VGIJMCAY4UQVLCAY17ETPCA7TKGNBCAM3ESM7CANDJJPJCAG24BWWCAJE51YYCA1RQLG3CASC4R6UCAOHPMF0CAQGR0QACARQOGZVCAOXA0A8CAPKY66KCA0L06Z6CAD0RLMWCANNOXRXCA1U8AGVCAU1QWH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5500702"/>
            <a:ext cx="1322926" cy="11430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Admin\Мои документы\Мои рисунки\Мои рисунки\WI10DCAHX9IGXCA05F8Z0CA6Q3EAPCAP6VREOCAB4S5M1CA1Q6EJ0CAU754N7CAXZSOI8CADA7O3DCAZKPG23CAYU38K5CA6ZBPZBCAIY4O0ECA38OFTSCA8XQ1YTCAB6H3OVCARR5PDFCA5XA6I0CAUJBTG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54" y="3500438"/>
            <a:ext cx="1880899" cy="114300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rgbClr val="0070C0"/>
                </a:solidFill>
              </a:rPr>
              <a:t>Объекты. Вариативная часть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142984"/>
            <a:ext cx="8390736" cy="4997152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ru-RU" sz="9600" b="1" dirty="0" smtClean="0">
                <a:solidFill>
                  <a:srgbClr val="FF0000"/>
                </a:solidFill>
              </a:rPr>
              <a:t>Содержание. Процессы</a:t>
            </a:r>
          </a:p>
          <a:p>
            <a:pPr lvl="0" algn="just">
              <a:lnSpc>
                <a:spcPct val="120000"/>
              </a:lnSpc>
              <a:buBlip>
                <a:blip r:embed="rId3"/>
              </a:buBlip>
            </a:pPr>
            <a:r>
              <a:rPr lang="ru-RU" sz="8000" b="1" dirty="0" smtClean="0">
                <a:solidFill>
                  <a:srgbClr val="1F5281"/>
                </a:solidFill>
              </a:rPr>
              <a:t>процессы лицея (управление, реализация основных образовательных программ, воспитательный, научно-методический процесс и опытно-экспериментальная деятельность, маркетинг, финансово-экономическая деятельность и затраты на обеспечение образовательного процесса, процесс измерения, анализа и улучшения качества образования); </a:t>
            </a:r>
          </a:p>
          <a:p>
            <a:pPr lvl="0" algn="just">
              <a:lnSpc>
                <a:spcPct val="120000"/>
              </a:lnSpc>
              <a:buBlip>
                <a:blip r:embed="rId3"/>
              </a:buBlip>
            </a:pPr>
            <a:r>
              <a:rPr lang="ru-RU" sz="8000" b="1" dirty="0" smtClean="0">
                <a:solidFill>
                  <a:srgbClr val="1F5281"/>
                </a:solidFill>
              </a:rPr>
              <a:t>здоровье и питание;</a:t>
            </a:r>
          </a:p>
          <a:p>
            <a:pPr lvl="0" algn="just">
              <a:lnSpc>
                <a:spcPct val="120000"/>
              </a:lnSpc>
              <a:buBlip>
                <a:blip r:embed="rId3"/>
              </a:buBlip>
            </a:pPr>
            <a:r>
              <a:rPr lang="ru-RU" sz="8000" b="1" dirty="0" smtClean="0">
                <a:solidFill>
                  <a:srgbClr val="1F5281"/>
                </a:solidFill>
              </a:rPr>
              <a:t>инфраструктура учреждения и социум микрорайона;</a:t>
            </a:r>
          </a:p>
          <a:p>
            <a:pPr lvl="0" algn="just">
              <a:lnSpc>
                <a:spcPct val="120000"/>
              </a:lnSpc>
              <a:buBlip>
                <a:blip r:embed="rId3"/>
              </a:buBlip>
            </a:pPr>
            <a:r>
              <a:rPr lang="ru-RU" sz="8000" b="1" dirty="0" smtClean="0">
                <a:solidFill>
                  <a:srgbClr val="1F5281"/>
                </a:solidFill>
              </a:rPr>
              <a:t>ресурс учебных кабинетов;</a:t>
            </a:r>
          </a:p>
          <a:p>
            <a:pPr lvl="0" algn="just">
              <a:lnSpc>
                <a:spcPct val="120000"/>
              </a:lnSpc>
              <a:buBlip>
                <a:blip r:embed="rId3"/>
              </a:buBlip>
            </a:pPr>
            <a:r>
              <a:rPr lang="ru-RU" sz="8000" b="1" dirty="0" smtClean="0">
                <a:solidFill>
                  <a:srgbClr val="1F5281"/>
                </a:solidFill>
              </a:rPr>
              <a:t>материально-технические ресурсы образовательного учреждения.</a:t>
            </a:r>
          </a:p>
          <a:p>
            <a:pPr algn="just">
              <a:lnSpc>
                <a:spcPct val="120000"/>
              </a:lnSpc>
              <a:buBlip>
                <a:blip r:embed="rId3"/>
              </a:buBlip>
            </a:pPr>
            <a:r>
              <a:rPr lang="ru-RU" sz="8000" b="1" dirty="0" smtClean="0">
                <a:solidFill>
                  <a:srgbClr val="1F5281"/>
                </a:solidFill>
              </a:rPr>
              <a:t>финансово-экономическая деятельность;</a:t>
            </a:r>
          </a:p>
          <a:p>
            <a:pPr algn="just">
              <a:lnSpc>
                <a:spcPct val="120000"/>
              </a:lnSpc>
              <a:buBlip>
                <a:blip r:embed="rId3"/>
              </a:buBlip>
            </a:pPr>
            <a:r>
              <a:rPr lang="ru-RU" sz="8000" b="1" dirty="0" smtClean="0">
                <a:solidFill>
                  <a:srgbClr val="1F5281"/>
                </a:solidFill>
              </a:rPr>
              <a:t>открытость деятельности ОУ, маркетинг</a:t>
            </a:r>
          </a:p>
          <a:p>
            <a:pPr algn="just">
              <a:lnSpc>
                <a:spcPct val="120000"/>
              </a:lnSpc>
              <a:buBlip>
                <a:blip r:embed="rId3"/>
              </a:buBlip>
            </a:pPr>
            <a:r>
              <a:rPr lang="ru-RU" sz="8000" b="1" dirty="0" smtClean="0">
                <a:solidFill>
                  <a:srgbClr val="1F5281"/>
                </a:solidFill>
              </a:rPr>
              <a:t>эффективность управленческой деятельности.</a:t>
            </a:r>
            <a:endParaRPr lang="ru-RU" sz="6200" b="1" dirty="0" smtClean="0">
              <a:solidFill>
                <a:srgbClr val="1F5281"/>
              </a:solidFill>
            </a:endParaRPr>
          </a:p>
          <a:p>
            <a:pPr lvl="0" algn="just">
              <a:lnSpc>
                <a:spcPct val="120000"/>
              </a:lnSpc>
              <a:buBlip>
                <a:blip r:embed="rId3"/>
              </a:buBlip>
            </a:pPr>
            <a:endParaRPr lang="ru-RU" sz="5500" b="1" dirty="0" smtClean="0">
              <a:solidFill>
                <a:srgbClr val="005EA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C:\Documents and Settings\Admin\Мои документы\Мои рисунки\Мои рисунки\VXNNOCAVY9V3VCAMRCDCGCAE5EHOZCADNIPJMCAYLXIH7CA2JCC48CAT41ZW4CAWIWFKCCADODW1TCAOLWO1JCAG6DT1GCA85OV51CAAAE0KCCABB2KMJCA2RKJLUCAT4B0GSCATAK74SCAL0GQS4CAAH8UC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20" y="5143512"/>
            <a:ext cx="1428750" cy="1428750"/>
          </a:xfrm>
          <a:prstGeom prst="rect">
            <a:avLst/>
          </a:prstGeom>
          <a:noFill/>
        </p:spPr>
      </p:pic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323528" y="1412776"/>
            <a:ext cx="8445624" cy="64065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</a:rPr>
              <a:t>1 у</a:t>
            </a:r>
            <a:r>
              <a:rPr lang="ru-RU" sz="2800" dirty="0" smtClean="0">
                <a:solidFill>
                  <a:srgbClr val="FF0000"/>
                </a:solidFill>
              </a:rPr>
              <a:t>словие:  грамотно и </a:t>
            </a:r>
            <a:r>
              <a:rPr lang="ru-RU" sz="2800" dirty="0" err="1" smtClean="0">
                <a:solidFill>
                  <a:srgbClr val="FF0000"/>
                </a:solidFill>
              </a:rPr>
              <a:t>операционально</a:t>
            </a:r>
            <a:r>
              <a:rPr lang="ru-RU" sz="2800" dirty="0" smtClean="0">
                <a:solidFill>
                  <a:srgbClr val="FF0000"/>
                </a:solidFill>
              </a:rPr>
              <a:t>  описать  образовательные  результаты</a:t>
            </a:r>
            <a:br>
              <a:rPr lang="ru-RU" sz="2800" dirty="0" smtClean="0">
                <a:solidFill>
                  <a:srgbClr val="FF0000"/>
                </a:solidFill>
              </a:rPr>
            </a:br>
            <a:endParaRPr lang="ru-RU" sz="2800" dirty="0" smtClean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3116"/>
            <a:ext cx="8643938" cy="4176464"/>
          </a:xfrm>
        </p:spPr>
        <p:txBody>
          <a:bodyPr rtlCol="0">
            <a:normAutofit fontScale="92500"/>
          </a:bodyPr>
          <a:lstStyle/>
          <a:p>
            <a:pPr marL="382588" algn="just" fontAlgn="auto">
              <a:lnSpc>
                <a:spcPct val="90000"/>
              </a:lnSpc>
              <a:spcAft>
                <a:spcPts val="0"/>
              </a:spcAft>
              <a:buClr>
                <a:srgbClr val="000000"/>
              </a:buClr>
              <a:buBlip>
                <a:blip r:embed="rId3"/>
              </a:buBlip>
              <a:defRPr/>
            </a:pPr>
            <a:r>
              <a:rPr lang="en-US" sz="2400" b="1" u="sng" dirty="0" smtClean="0">
                <a:solidFill>
                  <a:srgbClr val="1F5281"/>
                </a:solidFill>
              </a:rPr>
              <a:t>ФГОС -  </a:t>
            </a:r>
            <a:r>
              <a:rPr lang="en-US" sz="2400" b="1" u="sng" dirty="0" err="1" smtClean="0">
                <a:solidFill>
                  <a:srgbClr val="1F5281"/>
                </a:solidFill>
              </a:rPr>
              <a:t>собственно</a:t>
            </a:r>
            <a:r>
              <a:rPr lang="en-US" sz="2400" b="1" u="sng" dirty="0" smtClean="0">
                <a:solidFill>
                  <a:srgbClr val="1F5281"/>
                </a:solidFill>
              </a:rPr>
              <a:t>  </a:t>
            </a:r>
            <a:r>
              <a:rPr lang="en-US" sz="2400" b="1" u="sng" dirty="0" err="1" smtClean="0">
                <a:solidFill>
                  <a:srgbClr val="1F5281"/>
                </a:solidFill>
              </a:rPr>
              <a:t>результаты</a:t>
            </a:r>
            <a:r>
              <a:rPr lang="en-US" sz="2400" b="1" u="sng" dirty="0" smtClean="0">
                <a:solidFill>
                  <a:srgbClr val="1F5281"/>
                </a:solidFill>
              </a:rPr>
              <a:t> </a:t>
            </a:r>
            <a:r>
              <a:rPr lang="en-US" sz="2400" b="1" u="sng" dirty="0" err="1" smtClean="0">
                <a:solidFill>
                  <a:srgbClr val="1F5281"/>
                </a:solidFill>
              </a:rPr>
              <a:t>отсутствуют</a:t>
            </a:r>
            <a:r>
              <a:rPr lang="en-US" sz="2400" b="1" u="sng" dirty="0" smtClean="0">
                <a:solidFill>
                  <a:srgbClr val="1F5281"/>
                </a:solidFill>
              </a:rPr>
              <a:t>, </a:t>
            </a:r>
            <a:r>
              <a:rPr lang="en-US" sz="2400" b="1" u="sng" dirty="0" err="1" smtClean="0">
                <a:solidFill>
                  <a:srgbClr val="1F5281"/>
                </a:solidFill>
              </a:rPr>
              <a:t>сформулированы</a:t>
            </a:r>
            <a:r>
              <a:rPr lang="en-US" sz="2400" b="1" u="sng" dirty="0" smtClean="0">
                <a:solidFill>
                  <a:srgbClr val="1F5281"/>
                </a:solidFill>
              </a:rPr>
              <a:t> </a:t>
            </a:r>
            <a:r>
              <a:rPr lang="en-US" sz="2400" b="1" u="sng" dirty="0" err="1" smtClean="0">
                <a:solidFill>
                  <a:srgbClr val="1F5281"/>
                </a:solidFill>
              </a:rPr>
              <a:t>только</a:t>
            </a:r>
            <a:r>
              <a:rPr lang="en-US" sz="2400" b="1" u="sng" dirty="0" smtClean="0">
                <a:solidFill>
                  <a:srgbClr val="1F5281"/>
                </a:solidFill>
              </a:rPr>
              <a:t> </a:t>
            </a:r>
            <a:r>
              <a:rPr lang="en-US" sz="2400" b="1" u="sng" dirty="0" err="1" smtClean="0">
                <a:solidFill>
                  <a:srgbClr val="1F5281"/>
                </a:solidFill>
              </a:rPr>
              <a:t>требования</a:t>
            </a:r>
            <a:r>
              <a:rPr lang="en-US" sz="2400" b="1" u="sng" dirty="0" smtClean="0">
                <a:solidFill>
                  <a:srgbClr val="1F5281"/>
                </a:solidFill>
              </a:rPr>
              <a:t> к </a:t>
            </a:r>
            <a:r>
              <a:rPr lang="en-US" sz="2400" b="1" u="sng" dirty="0" err="1" smtClean="0">
                <a:solidFill>
                  <a:srgbClr val="1F5281"/>
                </a:solidFill>
              </a:rPr>
              <a:t>результатам</a:t>
            </a:r>
            <a:endParaRPr lang="en-US" sz="2400" b="1" u="sng" dirty="0" smtClean="0">
              <a:solidFill>
                <a:srgbClr val="1F5281"/>
              </a:solidFill>
            </a:endParaRPr>
          </a:p>
          <a:p>
            <a:pPr marL="382588" algn="just" fontAlgn="auto">
              <a:lnSpc>
                <a:spcPct val="90000"/>
              </a:lnSpc>
              <a:spcAft>
                <a:spcPts val="0"/>
              </a:spcAft>
              <a:buBlip>
                <a:blip r:embed="rId3"/>
              </a:buBlip>
              <a:defRPr/>
            </a:pPr>
            <a:r>
              <a:rPr lang="en-US" sz="2400" b="1" dirty="0" err="1" smtClean="0">
                <a:solidFill>
                  <a:srgbClr val="1F5281"/>
                </a:solidFill>
              </a:rPr>
              <a:t>Ключевая</a:t>
            </a:r>
            <a:r>
              <a:rPr lang="en-US" sz="2400" b="1" dirty="0" smtClean="0">
                <a:solidFill>
                  <a:srgbClr val="1F5281"/>
                </a:solidFill>
              </a:rPr>
              <a:t> </a:t>
            </a:r>
            <a:r>
              <a:rPr lang="en-US" sz="2400" b="1" dirty="0" err="1" smtClean="0">
                <a:solidFill>
                  <a:srgbClr val="1F5281"/>
                </a:solidFill>
              </a:rPr>
              <a:t>задача</a:t>
            </a:r>
            <a:r>
              <a:rPr lang="en-US" sz="2400" b="1" dirty="0" smtClean="0">
                <a:solidFill>
                  <a:srgbClr val="1F5281"/>
                </a:solidFill>
              </a:rPr>
              <a:t>:  </a:t>
            </a:r>
            <a:r>
              <a:rPr lang="en-US" sz="2400" b="1" dirty="0" err="1" smtClean="0">
                <a:solidFill>
                  <a:srgbClr val="1F5281"/>
                </a:solidFill>
              </a:rPr>
              <a:t>переформатировать</a:t>
            </a:r>
            <a:r>
              <a:rPr lang="en-US" sz="2400" b="1" dirty="0" smtClean="0">
                <a:solidFill>
                  <a:srgbClr val="1F5281"/>
                </a:solidFill>
              </a:rPr>
              <a:t> </a:t>
            </a:r>
            <a:r>
              <a:rPr lang="en-US" sz="2400" b="1" dirty="0" err="1" smtClean="0">
                <a:solidFill>
                  <a:srgbClr val="1F5281"/>
                </a:solidFill>
              </a:rPr>
              <a:t>планируемые</a:t>
            </a:r>
            <a:r>
              <a:rPr lang="en-US" sz="2400" b="1" dirty="0" smtClean="0">
                <a:solidFill>
                  <a:srgbClr val="1F5281"/>
                </a:solidFill>
              </a:rPr>
              <a:t> результаты </a:t>
            </a:r>
            <a:r>
              <a:rPr lang="en-US" sz="2400" b="1" dirty="0" err="1" smtClean="0">
                <a:solidFill>
                  <a:srgbClr val="1F5281"/>
                </a:solidFill>
              </a:rPr>
              <a:t>так</a:t>
            </a:r>
            <a:r>
              <a:rPr lang="en-US" sz="2400" b="1" dirty="0" smtClean="0">
                <a:solidFill>
                  <a:srgbClr val="1F5281"/>
                </a:solidFill>
              </a:rPr>
              <a:t>, </a:t>
            </a:r>
            <a:r>
              <a:rPr lang="en-US" sz="2400" b="1" dirty="0" err="1" smtClean="0">
                <a:solidFill>
                  <a:srgbClr val="1F5281"/>
                </a:solidFill>
              </a:rPr>
              <a:t>чтобы</a:t>
            </a:r>
            <a:r>
              <a:rPr lang="en-US" sz="2400" b="1" dirty="0" smtClean="0">
                <a:solidFill>
                  <a:srgbClr val="1F5281"/>
                </a:solidFill>
              </a:rPr>
              <a:t>, с </a:t>
            </a:r>
            <a:r>
              <a:rPr lang="en-US" sz="2400" b="1" dirty="0" err="1" smtClean="0">
                <a:solidFill>
                  <a:srgbClr val="1F5281"/>
                </a:solidFill>
              </a:rPr>
              <a:t>одной</a:t>
            </a:r>
            <a:r>
              <a:rPr lang="en-US" sz="2400" b="1" dirty="0" smtClean="0">
                <a:solidFill>
                  <a:srgbClr val="1F5281"/>
                </a:solidFill>
              </a:rPr>
              <a:t> </a:t>
            </a:r>
            <a:r>
              <a:rPr lang="en-US" sz="2400" b="1" dirty="0" err="1" smtClean="0">
                <a:solidFill>
                  <a:srgbClr val="1F5281"/>
                </a:solidFill>
              </a:rPr>
              <a:t>стороны</a:t>
            </a:r>
            <a:r>
              <a:rPr lang="en-US" sz="2400" b="1" dirty="0" smtClean="0">
                <a:solidFill>
                  <a:srgbClr val="1F5281"/>
                </a:solidFill>
              </a:rPr>
              <a:t>, </a:t>
            </a:r>
            <a:r>
              <a:rPr lang="en-US" sz="2400" b="1" dirty="0" err="1" smtClean="0">
                <a:solidFill>
                  <a:srgbClr val="1F5281"/>
                </a:solidFill>
              </a:rPr>
              <a:t>они</a:t>
            </a:r>
            <a:r>
              <a:rPr lang="en-US" sz="2400" b="1" dirty="0" smtClean="0">
                <a:solidFill>
                  <a:srgbClr val="1F5281"/>
                </a:solidFill>
              </a:rPr>
              <a:t> </a:t>
            </a:r>
            <a:r>
              <a:rPr lang="en-US" sz="2400" b="1" dirty="0" err="1" smtClean="0">
                <a:solidFill>
                  <a:srgbClr val="1F5281"/>
                </a:solidFill>
              </a:rPr>
              <a:t>стали</a:t>
            </a:r>
            <a:r>
              <a:rPr lang="en-US" sz="2400" b="1" dirty="0" smtClean="0">
                <a:solidFill>
                  <a:srgbClr val="1F5281"/>
                </a:solidFill>
              </a:rPr>
              <a:t> </a:t>
            </a:r>
            <a:r>
              <a:rPr lang="en-US" sz="2400" b="1" dirty="0" err="1" smtClean="0">
                <a:solidFill>
                  <a:srgbClr val="1F5281"/>
                </a:solidFill>
              </a:rPr>
              <a:t>компактные</a:t>
            </a:r>
            <a:r>
              <a:rPr lang="en-US" sz="2400" b="1" dirty="0" smtClean="0">
                <a:solidFill>
                  <a:srgbClr val="1F5281"/>
                </a:solidFill>
              </a:rPr>
              <a:t>, с </a:t>
            </a:r>
            <a:r>
              <a:rPr lang="en-US" sz="2400" b="1" dirty="0" err="1" smtClean="0">
                <a:solidFill>
                  <a:srgbClr val="1F5281"/>
                </a:solidFill>
              </a:rPr>
              <a:t>другой</a:t>
            </a:r>
            <a:r>
              <a:rPr lang="en-US" sz="2400" b="1" dirty="0" smtClean="0">
                <a:solidFill>
                  <a:srgbClr val="1F5281"/>
                </a:solidFill>
              </a:rPr>
              <a:t> </a:t>
            </a:r>
            <a:r>
              <a:rPr lang="en-US" sz="2400" b="1" dirty="0" err="1" smtClean="0">
                <a:solidFill>
                  <a:srgbClr val="1F5281"/>
                </a:solidFill>
              </a:rPr>
              <a:t>стороны</a:t>
            </a:r>
            <a:r>
              <a:rPr lang="en-US" sz="2400" b="1" dirty="0" smtClean="0">
                <a:solidFill>
                  <a:srgbClr val="1F5281"/>
                </a:solidFill>
              </a:rPr>
              <a:t>,  </a:t>
            </a:r>
            <a:r>
              <a:rPr lang="en-US" sz="2400" b="1" dirty="0" err="1" smtClean="0">
                <a:solidFill>
                  <a:srgbClr val="1F5281"/>
                </a:solidFill>
              </a:rPr>
              <a:t>задать</a:t>
            </a:r>
            <a:r>
              <a:rPr lang="en-US" sz="2400" b="1" dirty="0" smtClean="0">
                <a:solidFill>
                  <a:srgbClr val="1F5281"/>
                </a:solidFill>
              </a:rPr>
              <a:t> </a:t>
            </a:r>
            <a:r>
              <a:rPr lang="en-US" sz="2400" b="1" dirty="0" err="1" smtClean="0">
                <a:solidFill>
                  <a:srgbClr val="1F5281"/>
                </a:solidFill>
              </a:rPr>
              <a:t>такие</a:t>
            </a:r>
            <a:r>
              <a:rPr lang="en-US" sz="2400" b="1" dirty="0" smtClean="0">
                <a:solidFill>
                  <a:srgbClr val="1F5281"/>
                </a:solidFill>
              </a:rPr>
              <a:t> </a:t>
            </a:r>
            <a:r>
              <a:rPr lang="en-US" sz="2400" b="1" dirty="0" err="1" smtClean="0">
                <a:solidFill>
                  <a:srgbClr val="1F5281"/>
                </a:solidFill>
              </a:rPr>
              <a:t>уровни</a:t>
            </a:r>
            <a:r>
              <a:rPr lang="en-US" sz="2400" b="1" dirty="0" smtClean="0">
                <a:solidFill>
                  <a:srgbClr val="1F5281"/>
                </a:solidFill>
              </a:rPr>
              <a:t> </a:t>
            </a:r>
            <a:r>
              <a:rPr lang="en-US" sz="2400" b="1" dirty="0" err="1" smtClean="0">
                <a:solidFill>
                  <a:srgbClr val="1F5281"/>
                </a:solidFill>
              </a:rPr>
              <a:t>освоения</a:t>
            </a:r>
            <a:r>
              <a:rPr lang="en-US" sz="2400" b="1" dirty="0" smtClean="0">
                <a:solidFill>
                  <a:srgbClr val="1F5281"/>
                </a:solidFill>
              </a:rPr>
              <a:t> </a:t>
            </a:r>
            <a:r>
              <a:rPr lang="en-US" sz="2400" b="1" dirty="0" err="1" smtClean="0">
                <a:solidFill>
                  <a:srgbClr val="1F5281"/>
                </a:solidFill>
              </a:rPr>
              <a:t>учебного</a:t>
            </a:r>
            <a:r>
              <a:rPr lang="en-US" sz="2400" b="1" dirty="0" smtClean="0">
                <a:solidFill>
                  <a:srgbClr val="1F5281"/>
                </a:solidFill>
              </a:rPr>
              <a:t> </a:t>
            </a:r>
            <a:r>
              <a:rPr lang="en-US" sz="2400" b="1" dirty="0" err="1" smtClean="0">
                <a:solidFill>
                  <a:srgbClr val="1F5281"/>
                </a:solidFill>
              </a:rPr>
              <a:t>материала</a:t>
            </a:r>
            <a:r>
              <a:rPr lang="en-US" sz="2400" b="1" dirty="0" smtClean="0">
                <a:solidFill>
                  <a:srgbClr val="1F5281"/>
                </a:solidFill>
              </a:rPr>
              <a:t>, </a:t>
            </a:r>
            <a:r>
              <a:rPr lang="en-US" sz="2400" b="1" dirty="0" err="1" smtClean="0">
                <a:solidFill>
                  <a:srgbClr val="1F5281"/>
                </a:solidFill>
              </a:rPr>
              <a:t>которые</a:t>
            </a:r>
            <a:r>
              <a:rPr lang="en-US" sz="2400" b="1" dirty="0" smtClean="0">
                <a:solidFill>
                  <a:srgbClr val="1F5281"/>
                </a:solidFill>
              </a:rPr>
              <a:t> </a:t>
            </a:r>
            <a:r>
              <a:rPr lang="en-US" sz="2400" b="1" dirty="0" err="1" smtClean="0">
                <a:solidFill>
                  <a:srgbClr val="1F5281"/>
                </a:solidFill>
              </a:rPr>
              <a:t>могли</a:t>
            </a:r>
            <a:r>
              <a:rPr lang="en-US" sz="2400" b="1" dirty="0" smtClean="0">
                <a:solidFill>
                  <a:srgbClr val="1F5281"/>
                </a:solidFill>
              </a:rPr>
              <a:t> </a:t>
            </a:r>
            <a:r>
              <a:rPr lang="en-US" sz="2400" b="1" dirty="0" err="1" smtClean="0">
                <a:solidFill>
                  <a:srgbClr val="1F5281"/>
                </a:solidFill>
              </a:rPr>
              <a:t>бы</a:t>
            </a:r>
            <a:r>
              <a:rPr lang="en-US" sz="2400" b="1" dirty="0" smtClean="0">
                <a:solidFill>
                  <a:srgbClr val="1F5281"/>
                </a:solidFill>
              </a:rPr>
              <a:t> </a:t>
            </a:r>
            <a:r>
              <a:rPr lang="en-US" sz="2400" b="1" dirty="0" err="1" smtClean="0">
                <a:solidFill>
                  <a:srgbClr val="1F5281"/>
                </a:solidFill>
              </a:rPr>
              <a:t>фиксировать</a:t>
            </a:r>
            <a:r>
              <a:rPr lang="en-US" sz="2400" b="1" dirty="0" smtClean="0">
                <a:solidFill>
                  <a:srgbClr val="1F5281"/>
                </a:solidFill>
              </a:rPr>
              <a:t> </a:t>
            </a:r>
            <a:r>
              <a:rPr lang="en-US" sz="2400" b="1" dirty="0" err="1" smtClean="0">
                <a:solidFill>
                  <a:srgbClr val="1F5281"/>
                </a:solidFill>
              </a:rPr>
              <a:t>индивидуальный</a:t>
            </a:r>
            <a:r>
              <a:rPr lang="en-US" sz="2400" b="1" dirty="0" smtClean="0">
                <a:solidFill>
                  <a:srgbClr val="1F5281"/>
                </a:solidFill>
              </a:rPr>
              <a:t> </a:t>
            </a:r>
            <a:r>
              <a:rPr lang="en-US" sz="2400" b="1" dirty="0" err="1" smtClean="0">
                <a:solidFill>
                  <a:srgbClr val="1F5281"/>
                </a:solidFill>
              </a:rPr>
              <a:t>прогресс</a:t>
            </a:r>
            <a:r>
              <a:rPr lang="en-US" sz="2400" b="1" dirty="0" smtClean="0">
                <a:solidFill>
                  <a:srgbClr val="1F5281"/>
                </a:solidFill>
              </a:rPr>
              <a:t> </a:t>
            </a:r>
            <a:r>
              <a:rPr lang="en-US" sz="2400" b="1" dirty="0" err="1" smtClean="0">
                <a:solidFill>
                  <a:srgbClr val="1F5281"/>
                </a:solidFill>
              </a:rPr>
              <a:t>учащегося</a:t>
            </a:r>
            <a:r>
              <a:rPr lang="ru-RU" sz="2400" b="1" dirty="0" smtClean="0">
                <a:solidFill>
                  <a:srgbClr val="1F5281"/>
                </a:solidFill>
              </a:rPr>
              <a:t>. </a:t>
            </a:r>
            <a:endParaRPr lang="en-US" sz="2400" b="1" dirty="0" smtClean="0">
              <a:solidFill>
                <a:srgbClr val="1F5281"/>
              </a:solidFill>
            </a:endParaRPr>
          </a:p>
          <a:p>
            <a:pPr marL="382588" algn="just" fontAlgn="auto">
              <a:lnSpc>
                <a:spcPct val="90000"/>
              </a:lnSpc>
              <a:spcAft>
                <a:spcPts val="0"/>
              </a:spcAft>
              <a:buBlip>
                <a:blip r:embed="rId3"/>
              </a:buBlip>
              <a:defRPr/>
            </a:pPr>
            <a:r>
              <a:rPr lang="en-US" sz="2400" b="1" dirty="0" err="1" smtClean="0">
                <a:solidFill>
                  <a:srgbClr val="1F5281"/>
                </a:solidFill>
              </a:rPr>
              <a:t>Необходима</a:t>
            </a:r>
            <a:r>
              <a:rPr lang="en-US" sz="2400" b="1" dirty="0" smtClean="0">
                <a:solidFill>
                  <a:srgbClr val="1F5281"/>
                </a:solidFill>
              </a:rPr>
              <a:t>  </a:t>
            </a:r>
            <a:r>
              <a:rPr lang="en-US" sz="2400" b="1" dirty="0" err="1" smtClean="0">
                <a:solidFill>
                  <a:srgbClr val="1F5281"/>
                </a:solidFill>
              </a:rPr>
              <a:t>интегративная</a:t>
            </a:r>
            <a:r>
              <a:rPr lang="en-US" sz="2400" b="1" dirty="0" smtClean="0">
                <a:solidFill>
                  <a:srgbClr val="1F5281"/>
                </a:solidFill>
              </a:rPr>
              <a:t> </a:t>
            </a:r>
            <a:r>
              <a:rPr lang="en-US" sz="2400" b="1" dirty="0" err="1" smtClean="0">
                <a:solidFill>
                  <a:srgbClr val="1F5281"/>
                </a:solidFill>
              </a:rPr>
              <a:t>характеристика</a:t>
            </a:r>
            <a:r>
              <a:rPr lang="en-US" sz="2400" b="1" dirty="0" smtClean="0">
                <a:solidFill>
                  <a:srgbClr val="1F5281"/>
                </a:solidFill>
              </a:rPr>
              <a:t> </a:t>
            </a:r>
            <a:r>
              <a:rPr lang="en-US" sz="2400" b="1" dirty="0" err="1" smtClean="0">
                <a:solidFill>
                  <a:srgbClr val="1F5281"/>
                </a:solidFill>
              </a:rPr>
              <a:t>образовательных</a:t>
            </a:r>
            <a:r>
              <a:rPr lang="en-US" sz="2400" b="1" dirty="0" smtClean="0">
                <a:solidFill>
                  <a:srgbClr val="1F5281"/>
                </a:solidFill>
              </a:rPr>
              <a:t> </a:t>
            </a:r>
            <a:r>
              <a:rPr lang="en-US" sz="2400" b="1" dirty="0" err="1" smtClean="0">
                <a:solidFill>
                  <a:srgbClr val="1F5281"/>
                </a:solidFill>
              </a:rPr>
              <a:t>результатов</a:t>
            </a:r>
            <a:r>
              <a:rPr lang="en-US" sz="2400" b="1" dirty="0" smtClean="0">
                <a:solidFill>
                  <a:srgbClr val="1F5281"/>
                </a:solidFill>
              </a:rPr>
              <a:t>, </a:t>
            </a:r>
            <a:r>
              <a:rPr lang="en-US" sz="2400" b="1" dirty="0" err="1" smtClean="0">
                <a:solidFill>
                  <a:srgbClr val="1F5281"/>
                </a:solidFill>
              </a:rPr>
              <a:t>где</a:t>
            </a:r>
            <a:r>
              <a:rPr lang="en-US" sz="2400" b="1" dirty="0" smtClean="0">
                <a:solidFill>
                  <a:srgbClr val="1F5281"/>
                </a:solidFill>
              </a:rPr>
              <a:t>  </a:t>
            </a:r>
            <a:r>
              <a:rPr lang="en-US" sz="2400" b="1" dirty="0" err="1" smtClean="0">
                <a:solidFill>
                  <a:srgbClr val="1F5281"/>
                </a:solidFill>
              </a:rPr>
              <a:t>понятийное</a:t>
            </a:r>
            <a:r>
              <a:rPr lang="en-US" sz="2400" b="1" dirty="0" smtClean="0">
                <a:solidFill>
                  <a:srgbClr val="1F5281"/>
                </a:solidFill>
              </a:rPr>
              <a:t> </a:t>
            </a:r>
            <a:r>
              <a:rPr lang="en-US" sz="2400" b="1" dirty="0" err="1" smtClean="0">
                <a:solidFill>
                  <a:srgbClr val="1F5281"/>
                </a:solidFill>
              </a:rPr>
              <a:t>знание</a:t>
            </a:r>
            <a:r>
              <a:rPr lang="en-US" sz="2400" b="1" dirty="0" smtClean="0">
                <a:solidFill>
                  <a:srgbClr val="1F5281"/>
                </a:solidFill>
              </a:rPr>
              <a:t> (</a:t>
            </a:r>
            <a:r>
              <a:rPr lang="en-US" sz="2400" b="1" dirty="0" err="1" smtClean="0">
                <a:solidFill>
                  <a:srgbClr val="1F5281"/>
                </a:solidFill>
              </a:rPr>
              <a:t>знание-действие</a:t>
            </a:r>
            <a:r>
              <a:rPr lang="en-US" sz="2400" b="1" dirty="0" smtClean="0">
                <a:solidFill>
                  <a:srgbClr val="1F5281"/>
                </a:solidFill>
              </a:rPr>
              <a:t>) </a:t>
            </a:r>
            <a:r>
              <a:rPr lang="en-US" sz="2400" b="1" dirty="0" err="1" smtClean="0">
                <a:solidFill>
                  <a:srgbClr val="1F5281"/>
                </a:solidFill>
              </a:rPr>
              <a:t>стала</a:t>
            </a:r>
            <a:r>
              <a:rPr lang="en-US" sz="2400" b="1" dirty="0" smtClean="0">
                <a:solidFill>
                  <a:srgbClr val="1F5281"/>
                </a:solidFill>
              </a:rPr>
              <a:t> </a:t>
            </a:r>
            <a:r>
              <a:rPr lang="en-US" sz="2400" b="1" dirty="0" err="1" smtClean="0">
                <a:solidFill>
                  <a:srgbClr val="1F5281"/>
                </a:solidFill>
              </a:rPr>
              <a:t>основой</a:t>
            </a:r>
            <a:r>
              <a:rPr lang="en-US" sz="2400" b="1" dirty="0" smtClean="0">
                <a:solidFill>
                  <a:srgbClr val="1F5281"/>
                </a:solidFill>
              </a:rPr>
              <a:t>, </a:t>
            </a:r>
            <a:r>
              <a:rPr lang="en-US" sz="2400" b="1" dirty="0" err="1" smtClean="0">
                <a:solidFill>
                  <a:srgbClr val="1F5281"/>
                </a:solidFill>
              </a:rPr>
              <a:t>как</a:t>
            </a:r>
            <a:r>
              <a:rPr lang="en-US" sz="2400" b="1" dirty="0" smtClean="0">
                <a:solidFill>
                  <a:srgbClr val="1F5281"/>
                </a:solidFill>
              </a:rPr>
              <a:t> </a:t>
            </a:r>
            <a:r>
              <a:rPr lang="en-US" sz="2400" b="1" dirty="0" err="1" smtClean="0">
                <a:solidFill>
                  <a:srgbClr val="1F5281"/>
                </a:solidFill>
              </a:rPr>
              <a:t>компетентностей</a:t>
            </a:r>
            <a:r>
              <a:rPr lang="en-US" sz="2400" b="1" dirty="0" smtClean="0">
                <a:solidFill>
                  <a:srgbClr val="1F5281"/>
                </a:solidFill>
              </a:rPr>
              <a:t>, </a:t>
            </a:r>
            <a:r>
              <a:rPr lang="en-US" sz="2400" b="1" dirty="0" err="1" smtClean="0">
                <a:solidFill>
                  <a:srgbClr val="1F5281"/>
                </a:solidFill>
              </a:rPr>
              <a:t>так</a:t>
            </a:r>
            <a:r>
              <a:rPr lang="en-US" sz="2400" b="1" dirty="0" smtClean="0">
                <a:solidFill>
                  <a:srgbClr val="1F5281"/>
                </a:solidFill>
              </a:rPr>
              <a:t> и </a:t>
            </a:r>
            <a:r>
              <a:rPr lang="en-US" sz="2400" b="1" dirty="0" err="1" smtClean="0">
                <a:solidFill>
                  <a:srgbClr val="1F5281"/>
                </a:solidFill>
              </a:rPr>
              <a:t>основой</a:t>
            </a:r>
            <a:r>
              <a:rPr lang="en-US" sz="2400" b="1" dirty="0" smtClean="0">
                <a:solidFill>
                  <a:srgbClr val="1F5281"/>
                </a:solidFill>
              </a:rPr>
              <a:t> </a:t>
            </a:r>
            <a:r>
              <a:rPr lang="en-US" sz="2400" b="1" dirty="0" err="1" smtClean="0">
                <a:solidFill>
                  <a:srgbClr val="1F5281"/>
                </a:solidFill>
              </a:rPr>
              <a:t>их</a:t>
            </a:r>
            <a:r>
              <a:rPr lang="en-US" sz="2400" b="1" dirty="0" smtClean="0">
                <a:solidFill>
                  <a:srgbClr val="1F5281"/>
                </a:solidFill>
              </a:rPr>
              <a:t> </a:t>
            </a:r>
            <a:r>
              <a:rPr lang="en-US" sz="2400" b="1" dirty="0" err="1" smtClean="0">
                <a:solidFill>
                  <a:srgbClr val="1F5281"/>
                </a:solidFill>
              </a:rPr>
              <a:t>личностного</a:t>
            </a:r>
            <a:r>
              <a:rPr lang="en-US" sz="2400" b="1" dirty="0" smtClean="0">
                <a:solidFill>
                  <a:srgbClr val="1F5281"/>
                </a:solidFill>
              </a:rPr>
              <a:t> </a:t>
            </a:r>
            <a:r>
              <a:rPr lang="en-US" sz="2400" b="1" dirty="0" err="1" smtClean="0">
                <a:solidFill>
                  <a:srgbClr val="1F5281"/>
                </a:solidFill>
              </a:rPr>
              <a:t>развития</a:t>
            </a:r>
            <a:r>
              <a:rPr lang="en-US" sz="2400" b="1" dirty="0" smtClean="0">
                <a:solidFill>
                  <a:srgbClr val="1F5281"/>
                </a:solidFill>
              </a:rPr>
              <a:t> с </a:t>
            </a:r>
            <a:r>
              <a:rPr lang="en-US" sz="2400" b="1" dirty="0" err="1" smtClean="0">
                <a:solidFill>
                  <a:srgbClr val="1F5281"/>
                </a:solidFill>
              </a:rPr>
              <a:t>учетом</a:t>
            </a:r>
            <a:r>
              <a:rPr lang="en-US" sz="2400" b="1" dirty="0" smtClean="0">
                <a:solidFill>
                  <a:srgbClr val="1F5281"/>
                </a:solidFill>
              </a:rPr>
              <a:t> </a:t>
            </a:r>
            <a:r>
              <a:rPr lang="en-US" sz="2400" b="1" dirty="0" err="1" smtClean="0">
                <a:solidFill>
                  <a:srgbClr val="1F5281"/>
                </a:solidFill>
              </a:rPr>
              <a:t>двух</a:t>
            </a:r>
            <a:r>
              <a:rPr lang="en-US" sz="2400" b="1" dirty="0" smtClean="0">
                <a:solidFill>
                  <a:srgbClr val="1F5281"/>
                </a:solidFill>
              </a:rPr>
              <a:t> </a:t>
            </a:r>
            <a:r>
              <a:rPr lang="en-US" sz="2400" b="1" dirty="0" err="1" smtClean="0">
                <a:solidFill>
                  <a:srgbClr val="1F5281"/>
                </a:solidFill>
              </a:rPr>
              <a:t>этапов</a:t>
            </a:r>
            <a:r>
              <a:rPr lang="en-US" sz="2400" b="1" dirty="0" smtClean="0">
                <a:solidFill>
                  <a:srgbClr val="1F5281"/>
                </a:solidFill>
              </a:rPr>
              <a:t> </a:t>
            </a:r>
            <a:r>
              <a:rPr lang="en-US" sz="2400" b="1" dirty="0" err="1" smtClean="0">
                <a:solidFill>
                  <a:srgbClr val="1F5281"/>
                </a:solidFill>
              </a:rPr>
              <a:t>возрастного</a:t>
            </a:r>
            <a:r>
              <a:rPr lang="en-US" sz="2400" b="1" dirty="0" smtClean="0">
                <a:solidFill>
                  <a:srgbClr val="1F5281"/>
                </a:solidFill>
              </a:rPr>
              <a:t> </a:t>
            </a:r>
            <a:r>
              <a:rPr lang="en-US" sz="2400" b="1" dirty="0" err="1" smtClean="0">
                <a:solidFill>
                  <a:srgbClr val="1F5281"/>
                </a:solidFill>
              </a:rPr>
              <a:t>развития</a:t>
            </a:r>
            <a:endParaRPr lang="en-US" sz="2400" b="1" dirty="0" smtClean="0">
              <a:solidFill>
                <a:srgbClr val="1F5281"/>
              </a:solidFill>
            </a:endParaRPr>
          </a:p>
          <a:p>
            <a:pPr fontAlgn="auto">
              <a:spcAft>
                <a:spcPts val="0"/>
              </a:spcAft>
              <a:buBlip>
                <a:blip r:embed="rId3"/>
              </a:buBlip>
              <a:defRPr/>
            </a:pP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71472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Новые подходы. А. Воронцов</a:t>
            </a:r>
            <a:endParaRPr kumimoji="0" lang="ru-RU" sz="3600" b="1" i="1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C:\Documents and Settings\Admin\Мои документы\Мои рисунки\Мои рисунки\VXNNOCAVY9V3VCAMRCDCGCAE5EHOZCADNIPJMCAYLXIH7CA2JCC48CAT41ZW4CAWIWFKCCADODW1TCAOLWO1JCAG6DT1GCA85OV51CAAAE0KCCABB2KMJCA2RKJLUCAT4B0GSCATAK74SCAL0GQS4CAAH8UC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8082" y="4857760"/>
            <a:ext cx="1428750" cy="1428750"/>
          </a:xfrm>
          <a:prstGeom prst="rect">
            <a:avLst/>
          </a:prstGeom>
          <a:noFill/>
        </p:spPr>
      </p:pic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285720" y="1142984"/>
            <a:ext cx="8443914" cy="92075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FF0000"/>
                </a:solidFill>
              </a:rPr>
              <a:t>Принципы конструирования  образовательных результатов</a:t>
            </a:r>
            <a:br>
              <a:rPr lang="ru-RU" sz="2800" b="1" dirty="0" smtClean="0">
                <a:solidFill>
                  <a:srgbClr val="FF0000"/>
                </a:solidFill>
              </a:rPr>
            </a:br>
            <a:endParaRPr lang="ru-RU" sz="2800" dirty="0" smtClean="0"/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214282" y="2071678"/>
            <a:ext cx="8443914" cy="3929090"/>
          </a:xfrm>
        </p:spPr>
        <p:txBody>
          <a:bodyPr rtlCol="0">
            <a:noAutofit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solidFill>
                  <a:srgbClr val="005EA4"/>
                </a:solidFill>
                <a:latin typeface="+mj-lt"/>
                <a:cs typeface="Times New Roman" pitchFamily="18" charset="0"/>
              </a:rPr>
              <a:t>   </a:t>
            </a:r>
            <a:r>
              <a:rPr lang="ru-RU" sz="2400" b="1" dirty="0" err="1" smtClean="0">
                <a:solidFill>
                  <a:srgbClr val="1F5281"/>
                </a:solidFill>
                <a:latin typeface="+mj-lt"/>
                <a:cs typeface="Times New Roman" pitchFamily="18" charset="0"/>
              </a:rPr>
              <a:t>1.Наличие</a:t>
            </a:r>
            <a:r>
              <a:rPr lang="ru-RU" sz="2400" b="1" dirty="0" smtClean="0">
                <a:solidFill>
                  <a:srgbClr val="1F5281"/>
                </a:solidFill>
                <a:latin typeface="+mj-lt"/>
                <a:cs typeface="Times New Roman" pitchFamily="18" charset="0"/>
              </a:rPr>
              <a:t> сквозных универсальных (метапредметных) образовательных результатов и конкретизация их в отдельных предметах;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solidFill>
                  <a:srgbClr val="1F5281"/>
                </a:solidFill>
                <a:latin typeface="+mj-lt"/>
                <a:cs typeface="Times New Roman" pitchFamily="18" charset="0"/>
              </a:rPr>
              <a:t>   2. Описание образовательных результатов должно носить уровневый характер: качественные и количественные уровни;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solidFill>
                  <a:srgbClr val="1F5281"/>
                </a:solidFill>
                <a:latin typeface="+mj-lt"/>
                <a:cs typeface="Times New Roman" pitchFamily="18" charset="0"/>
              </a:rPr>
              <a:t>    </a:t>
            </a:r>
            <a:r>
              <a:rPr lang="ru-RU" sz="2400" b="1" dirty="0" err="1" smtClean="0">
                <a:solidFill>
                  <a:srgbClr val="1F5281"/>
                </a:solidFill>
                <a:latin typeface="+mj-lt"/>
                <a:cs typeface="Times New Roman" pitchFamily="18" charset="0"/>
              </a:rPr>
              <a:t>3.Образовательные</a:t>
            </a:r>
            <a:r>
              <a:rPr lang="ru-RU" sz="2400" b="1" dirty="0" smtClean="0">
                <a:solidFill>
                  <a:srgbClr val="1F5281"/>
                </a:solidFill>
                <a:latin typeface="+mj-lt"/>
                <a:cs typeface="Times New Roman" pitchFamily="18" charset="0"/>
              </a:rPr>
              <a:t> результаты должны носить </a:t>
            </a:r>
            <a:r>
              <a:rPr lang="ru-RU" sz="2400" b="1" dirty="0" err="1" smtClean="0">
                <a:solidFill>
                  <a:srgbClr val="1F5281"/>
                </a:solidFill>
                <a:latin typeface="+mj-lt"/>
                <a:cs typeface="Times New Roman" pitchFamily="18" charset="0"/>
              </a:rPr>
              <a:t>операциональный</a:t>
            </a:r>
            <a:r>
              <a:rPr lang="ru-RU" sz="2400" b="1" dirty="0" smtClean="0">
                <a:solidFill>
                  <a:srgbClr val="1F5281"/>
                </a:solidFill>
                <a:latin typeface="+mj-lt"/>
                <a:cs typeface="Times New Roman" pitchFamily="18" charset="0"/>
              </a:rPr>
              <a:t> характер.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solidFill>
                  <a:srgbClr val="1F5281"/>
                </a:solidFill>
                <a:latin typeface="+mj-lt"/>
                <a:cs typeface="Times New Roman" pitchFamily="18" charset="0"/>
              </a:rPr>
              <a:t>    4. Качественный характер оценки личностных результатов</a:t>
            </a:r>
          </a:p>
          <a:p>
            <a:pPr fontAlgn="auto">
              <a:spcAft>
                <a:spcPts val="0"/>
              </a:spcAft>
              <a:defRPr/>
            </a:pPr>
            <a:endParaRPr lang="ru-RU" sz="2400" dirty="0" smtClean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71472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Новые подходы. А. Воронцов</a:t>
            </a:r>
            <a:endParaRPr kumimoji="0" lang="ru-RU" sz="3600" b="1" i="1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C:\Documents and Settings\Admin\Мои документы\Мои рисунки\Мои рисунки\VXNNOCAVY9V3VCAMRCDCGCAE5EHOZCADNIPJMCAYLXIH7CA2JCC48CAT41ZW4CAWIWFKCCADODW1TCAOLWO1JCAG6DT1GCA85OV51CAAAE0KCCABB2KMJCA2RKJLUCAT4B0GSCATAK74SCAL0GQS4CAAH8UC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20" y="5072074"/>
            <a:ext cx="1428750" cy="142875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rgbClr val="0070C0"/>
                </a:solidFill>
              </a:rPr>
              <a:t>Новые подходы. А. </a:t>
            </a:r>
            <a:r>
              <a:rPr lang="ru-RU" sz="3200" dirty="0" err="1" smtClean="0">
                <a:solidFill>
                  <a:srgbClr val="0070C0"/>
                </a:solidFill>
              </a:rPr>
              <a:t>Каспаржак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Blip>
                <a:blip r:embed="rId3"/>
              </a:buBlip>
            </a:pPr>
            <a:r>
              <a:rPr lang="ru-RU" b="1" dirty="0" smtClean="0">
                <a:solidFill>
                  <a:srgbClr val="1F5281"/>
                </a:solidFill>
              </a:rPr>
              <a:t>Принято избегать описательных глаголов, таких как «понимать», «знать», «осознавать», «разбираться в…». </a:t>
            </a:r>
          </a:p>
          <a:p>
            <a:pPr algn="just">
              <a:buBlip>
                <a:blip r:embed="rId3"/>
              </a:buBlip>
            </a:pPr>
            <a:r>
              <a:rPr lang="ru-RU" b="1" i="1" dirty="0" smtClean="0">
                <a:solidFill>
                  <a:srgbClr val="FF0000"/>
                </a:solidFill>
              </a:rPr>
              <a:t>Конкретные глаголы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1F5281"/>
                </a:solidFill>
              </a:rPr>
              <a:t>такие как «быть </a:t>
            </a:r>
            <a:r>
              <a:rPr lang="ru-RU" b="1" u="sng" dirty="0" smtClean="0">
                <a:solidFill>
                  <a:srgbClr val="1F5281"/>
                </a:solidFill>
              </a:rPr>
              <a:t>способным</a:t>
            </a:r>
            <a:r>
              <a:rPr lang="ru-RU" b="1" dirty="0" smtClean="0">
                <a:solidFill>
                  <a:srgbClr val="1F5281"/>
                </a:solidFill>
              </a:rPr>
              <a:t> определять», «уметь применять», «уметь анализировать» предпочтительнее, чем  «понимать», «быть знакомым с…».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Критерии по объекту «Управление»</a:t>
            </a:r>
            <a:endParaRPr lang="ru-RU" dirty="0">
              <a:solidFill>
                <a:srgbClr val="0070C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71472" y="1214422"/>
          <a:ext cx="8001056" cy="4922030"/>
        </p:xfrm>
        <a:graphic>
          <a:graphicData uri="http://schemas.openxmlformats.org/drawingml/2006/table">
            <a:tbl>
              <a:tblPr/>
              <a:tblGrid>
                <a:gridCol w="571504"/>
                <a:gridCol w="7429552"/>
              </a:tblGrid>
              <a:tr h="393877">
                <a:tc>
                  <a:txBody>
                    <a:bodyPr/>
                    <a:lstStyle/>
                    <a:p>
                      <a:pPr marL="342900" lvl="0" indent="-342900" algn="ctr" fontAlgn="t">
                        <a:buFont typeface="+mj-lt"/>
                        <a:buNone/>
                      </a:pPr>
                      <a:r>
                        <a:rPr lang="ru-RU" sz="1400" b="1" i="0" u="none" strike="noStrike" baseline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1</a:t>
                      </a:r>
                      <a:endParaRPr lang="ru-RU" sz="1400" b="1" i="0" u="none" strike="noStrike" baseline="0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 marL="1475" marR="1475" marT="14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0" u="none" strike="noStrike" spc="0" baseline="0" dirty="0">
                          <a:solidFill>
                            <a:srgbClr val="1F5281"/>
                          </a:solidFill>
                          <a:latin typeface="+mj-lt"/>
                        </a:rPr>
                        <a:t>Уровень выполнения образовательных запросов. Уровень удовлетворенности заказчиков образовательными услугами лицея.</a:t>
                      </a:r>
                    </a:p>
                  </a:txBody>
                  <a:tcPr marL="1475" marR="1475" marT="14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273">
                <a:tc>
                  <a:txBody>
                    <a:bodyPr/>
                    <a:lstStyle/>
                    <a:p>
                      <a:pPr marL="342900" lvl="0" indent="-342900" algn="ctr" fontAlgn="t">
                        <a:buFont typeface="+mj-lt"/>
                        <a:buNone/>
                      </a:pPr>
                      <a:r>
                        <a:rPr lang="ru-RU" sz="1400" b="1" i="0" u="none" strike="noStrike" baseline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2</a:t>
                      </a:r>
                      <a:endParaRPr lang="ru-RU" sz="1400" b="1" i="0" u="none" strike="noStrike" baseline="0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 marL="1475" marR="1475" marT="14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0" u="none" strike="noStrike" spc="0" baseline="0" dirty="0">
                          <a:solidFill>
                            <a:srgbClr val="1F5281"/>
                          </a:solidFill>
                          <a:latin typeface="+mj-lt"/>
                        </a:rPr>
                        <a:t>Система приёма обучающихся в лицей (конкурс как составляющая конкурентоспособности, обоснование отбора и отсева, принципы и способы формирования классов)</a:t>
                      </a:r>
                    </a:p>
                  </a:txBody>
                  <a:tcPr marL="1475" marR="1475" marT="14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072">
                <a:tc>
                  <a:txBody>
                    <a:bodyPr/>
                    <a:lstStyle/>
                    <a:p>
                      <a:pPr marL="342900" lvl="0" indent="-342900" algn="ctr" fontAlgn="t">
                        <a:buFont typeface="+mj-lt"/>
                        <a:buNone/>
                      </a:pPr>
                      <a:r>
                        <a:rPr lang="ru-RU" sz="1400" b="1" i="0" u="none" strike="noStrike" baseline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3</a:t>
                      </a:r>
                      <a:endParaRPr lang="ru-RU" sz="1400" b="1" i="0" u="none" strike="noStrike" baseline="0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 marL="1475" marR="1475" marT="14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0" u="none" strike="noStrike" spc="0" baseline="0" dirty="0">
                          <a:solidFill>
                            <a:srgbClr val="1F5281"/>
                          </a:solidFill>
                          <a:latin typeface="+mj-lt"/>
                        </a:rPr>
                        <a:t>Спрос на образовательные услуги лицея:</a:t>
                      </a:r>
                      <a:br>
                        <a:rPr lang="ru-RU" sz="1400" b="1" i="0" u="none" strike="noStrike" spc="0" baseline="0" dirty="0">
                          <a:solidFill>
                            <a:srgbClr val="1F5281"/>
                          </a:solidFill>
                          <a:latin typeface="+mj-lt"/>
                        </a:rPr>
                      </a:br>
                      <a:r>
                        <a:rPr lang="ru-RU" sz="1400" b="1" i="0" u="none" strike="noStrike" spc="0" baseline="0" dirty="0">
                          <a:solidFill>
                            <a:srgbClr val="1F5281"/>
                          </a:solidFill>
                          <a:latin typeface="+mj-lt"/>
                        </a:rPr>
                        <a:t>- для учащихся</a:t>
                      </a:r>
                      <a:br>
                        <a:rPr lang="ru-RU" sz="1400" b="1" i="0" u="none" strike="noStrike" spc="0" baseline="0" dirty="0">
                          <a:solidFill>
                            <a:srgbClr val="1F5281"/>
                          </a:solidFill>
                          <a:latin typeface="+mj-lt"/>
                        </a:rPr>
                      </a:br>
                      <a:r>
                        <a:rPr lang="ru-RU" sz="1400" b="1" i="0" u="none" strike="noStrike" spc="0" baseline="0" dirty="0">
                          <a:solidFill>
                            <a:srgbClr val="1F5281"/>
                          </a:solidFill>
                          <a:latin typeface="+mj-lt"/>
                        </a:rPr>
                        <a:t>- для учителей (семинары, мастер-классы, опорная школа и т.п.)</a:t>
                      </a:r>
                    </a:p>
                  </a:txBody>
                  <a:tcPr marL="1475" marR="1475" marT="14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072">
                <a:tc>
                  <a:txBody>
                    <a:bodyPr/>
                    <a:lstStyle/>
                    <a:p>
                      <a:pPr marL="342900" lvl="0" indent="-342900" algn="ctr" fontAlgn="t">
                        <a:buFont typeface="+mj-lt"/>
                        <a:buNone/>
                      </a:pPr>
                      <a:r>
                        <a:rPr lang="ru-RU" sz="1400" b="1" i="0" u="none" strike="noStrike" baseline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4</a:t>
                      </a:r>
                      <a:endParaRPr lang="ru-RU" sz="1400" b="1" i="0" u="none" strike="noStrike" baseline="0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 marL="1475" marR="1475" marT="14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0" u="none" strike="noStrike" spc="0" baseline="0" dirty="0" smtClean="0">
                          <a:solidFill>
                            <a:srgbClr val="1F5281"/>
                          </a:solidFill>
                          <a:latin typeface="+mj-lt"/>
                        </a:rPr>
                        <a:t>Степень </a:t>
                      </a:r>
                      <a:r>
                        <a:rPr lang="ru-RU" sz="1400" b="1" i="0" u="none" strike="noStrike" spc="0" baseline="0" dirty="0">
                          <a:solidFill>
                            <a:srgbClr val="1F5281"/>
                          </a:solidFill>
                          <a:latin typeface="+mj-lt"/>
                        </a:rPr>
                        <a:t>удовлетворенности педагогов, учащихся и родителей качеством </a:t>
                      </a:r>
                      <a:r>
                        <a:rPr lang="ru-RU" sz="1400" b="1" i="0" u="none" strike="noStrike" spc="0" baseline="0" dirty="0" err="1">
                          <a:solidFill>
                            <a:srgbClr val="1F5281"/>
                          </a:solidFill>
                          <a:latin typeface="+mj-lt"/>
                        </a:rPr>
                        <a:t>УВП</a:t>
                      </a:r>
                      <a:endParaRPr lang="ru-RU" sz="1400" b="1" i="0" u="none" strike="noStrike" spc="0" baseline="0" dirty="0">
                        <a:solidFill>
                          <a:srgbClr val="1F5281"/>
                        </a:solidFill>
                        <a:latin typeface="+mj-lt"/>
                      </a:endParaRPr>
                    </a:p>
                  </a:txBody>
                  <a:tcPr marL="1475" marR="1475" marT="14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072">
                <a:tc>
                  <a:txBody>
                    <a:bodyPr/>
                    <a:lstStyle/>
                    <a:p>
                      <a:pPr marL="342900" lvl="0" indent="-342900" algn="ctr" fontAlgn="t">
                        <a:buFont typeface="+mj-lt"/>
                        <a:buNone/>
                      </a:pPr>
                      <a:r>
                        <a:rPr lang="ru-RU" sz="1400" b="1" i="0" u="none" strike="noStrike" baseline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5</a:t>
                      </a:r>
                      <a:endParaRPr lang="ru-RU" sz="1400" b="1" i="0" u="none" strike="noStrike" baseline="0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 marL="1475" marR="1475" marT="14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0" u="none" strike="noStrike" spc="0" baseline="0" dirty="0">
                          <a:solidFill>
                            <a:srgbClr val="1F5281"/>
                          </a:solidFill>
                          <a:latin typeface="+mj-lt"/>
                        </a:rPr>
                        <a:t>Сформированность системы нормативно-правового обеспечения деятельности лицея.</a:t>
                      </a:r>
                    </a:p>
                  </a:txBody>
                  <a:tcPr marL="1475" marR="1475" marT="14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670">
                <a:tc>
                  <a:txBody>
                    <a:bodyPr/>
                    <a:lstStyle/>
                    <a:p>
                      <a:pPr marL="342900" lvl="0" indent="-342900" algn="ctr" fontAlgn="t">
                        <a:buFont typeface="+mj-lt"/>
                        <a:buNone/>
                      </a:pPr>
                      <a:r>
                        <a:rPr lang="ru-RU" sz="1400" b="1" i="0" u="none" strike="noStrike" baseline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6</a:t>
                      </a:r>
                      <a:endParaRPr lang="ru-RU" sz="1400" b="1" i="0" u="none" strike="noStrike" baseline="0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 marL="1475" marR="1475" marT="14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0" u="none" strike="noStrike" spc="0" baseline="0" dirty="0" smtClean="0">
                          <a:solidFill>
                            <a:srgbClr val="1F5281"/>
                          </a:solidFill>
                          <a:latin typeface="+mj-lt"/>
                        </a:rPr>
                        <a:t>Организация </a:t>
                      </a:r>
                      <a:r>
                        <a:rPr lang="ru-RU" sz="1400" b="1" i="0" u="none" strike="noStrike" spc="0" baseline="0" dirty="0">
                          <a:solidFill>
                            <a:srgbClr val="1F5281"/>
                          </a:solidFill>
                          <a:latin typeface="+mj-lt"/>
                        </a:rPr>
                        <a:t>образовательного процесса (плановость, ритмичность, обеспеченность, безопасность)</a:t>
                      </a:r>
                    </a:p>
                  </a:txBody>
                  <a:tcPr marL="1475" marR="1475" marT="14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205">
                <a:tc>
                  <a:txBody>
                    <a:bodyPr/>
                    <a:lstStyle/>
                    <a:p>
                      <a:pPr marL="342900" lvl="0" indent="-342900" algn="ctr" fontAlgn="t">
                        <a:buFont typeface="+mj-lt"/>
                        <a:buNone/>
                      </a:pPr>
                      <a:r>
                        <a:rPr lang="ru-RU" sz="1400" b="1" i="0" u="none" strike="noStrike" baseline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7</a:t>
                      </a:r>
                      <a:endParaRPr lang="ru-RU" sz="1400" b="1" i="0" u="none" strike="noStrike" baseline="0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 marL="1475" marR="1475" marT="14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0" u="none" strike="noStrike" spc="0" baseline="0" dirty="0">
                          <a:solidFill>
                            <a:srgbClr val="1F5281"/>
                          </a:solidFill>
                          <a:latin typeface="+mj-lt"/>
                        </a:rPr>
                        <a:t>Внедрение инновационного подхода в управлении на основе принципов менеджмента и педагогического  маркетинга (в рамках Программы развития лицея)</a:t>
                      </a:r>
                    </a:p>
                  </a:txBody>
                  <a:tcPr marL="1475" marR="1475" marT="14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605">
                <a:tc>
                  <a:txBody>
                    <a:bodyPr/>
                    <a:lstStyle/>
                    <a:p>
                      <a:pPr marL="342900" lvl="0" indent="-342900" algn="ctr" fontAlgn="t">
                        <a:buFont typeface="+mj-lt"/>
                        <a:buNone/>
                      </a:pPr>
                      <a:r>
                        <a:rPr lang="ru-RU" sz="1400" b="1" i="0" u="none" strike="noStrike" baseline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8</a:t>
                      </a:r>
                      <a:endParaRPr lang="ru-RU" sz="1400" b="1" i="0" u="none" strike="noStrike" baseline="0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 marL="1475" marR="1475" marT="14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0" u="none" strike="noStrike" spc="0" baseline="0" dirty="0" smtClean="0">
                          <a:solidFill>
                            <a:srgbClr val="1F5281"/>
                          </a:solidFill>
                          <a:latin typeface="+mj-lt"/>
                        </a:rPr>
                        <a:t>Возможность </a:t>
                      </a:r>
                      <a:r>
                        <a:rPr lang="ru-RU" sz="1400" b="1" i="0" u="none" strike="noStrike" spc="0" baseline="0" dirty="0">
                          <a:solidFill>
                            <a:srgbClr val="1F5281"/>
                          </a:solidFill>
                          <a:latin typeface="+mj-lt"/>
                        </a:rPr>
                        <a:t>участия педагогов в управлении школой, выработке и принятии решений</a:t>
                      </a:r>
                    </a:p>
                  </a:txBody>
                  <a:tcPr marL="1475" marR="1475" marT="14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205">
                <a:tc>
                  <a:txBody>
                    <a:bodyPr/>
                    <a:lstStyle/>
                    <a:p>
                      <a:pPr marL="342900" lvl="0" indent="-342900" algn="ctr" fontAlgn="t">
                        <a:buFont typeface="+mj-lt"/>
                        <a:buNone/>
                      </a:pPr>
                      <a:r>
                        <a:rPr lang="ru-RU" sz="1400" b="1" i="0" u="none" strike="noStrike" baseline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9</a:t>
                      </a:r>
                      <a:endParaRPr lang="ru-RU" sz="1400" b="1" i="0" u="none" strike="noStrike" baseline="0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 marL="1475" marR="1475" marT="14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0" u="none" strike="noStrike" spc="0" baseline="0" dirty="0" smtClean="0">
                          <a:solidFill>
                            <a:srgbClr val="1F5281"/>
                          </a:solidFill>
                          <a:latin typeface="+mj-lt"/>
                        </a:rPr>
                        <a:t>Оценка </a:t>
                      </a:r>
                      <a:r>
                        <a:rPr lang="ru-RU" sz="1400" b="1" i="0" u="none" strike="noStrike" spc="0" baseline="0" dirty="0">
                          <a:solidFill>
                            <a:srgbClr val="1F5281"/>
                          </a:solidFill>
                          <a:latin typeface="+mj-lt"/>
                        </a:rPr>
                        <a:t>мотивов трудового поведения членов школьного коллектива</a:t>
                      </a:r>
                    </a:p>
                  </a:txBody>
                  <a:tcPr marL="1475" marR="1475" marT="14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912">
                <a:tc>
                  <a:txBody>
                    <a:bodyPr/>
                    <a:lstStyle/>
                    <a:p>
                      <a:pPr marL="342900" lvl="0" indent="-342900" algn="ctr" fontAlgn="t">
                        <a:buFont typeface="+mj-lt"/>
                        <a:buNone/>
                      </a:pPr>
                      <a:r>
                        <a:rPr lang="ru-RU" sz="1400" b="1" i="0" u="none" strike="noStrike" baseline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10</a:t>
                      </a:r>
                      <a:endParaRPr lang="ru-RU" sz="1400" b="1" i="0" u="none" strike="noStrike" baseline="0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 marL="1475" marR="1475" marT="14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0" u="none" strike="noStrike" spc="0" baseline="0" dirty="0" smtClean="0">
                          <a:solidFill>
                            <a:srgbClr val="1F5281"/>
                          </a:solidFill>
                          <a:latin typeface="+mj-lt"/>
                        </a:rPr>
                        <a:t>Обеспеченность процессов </a:t>
                      </a:r>
                      <a:r>
                        <a:rPr lang="ru-RU" sz="1400" b="1" i="0" u="none" strike="noStrike" spc="0" baseline="0" dirty="0">
                          <a:solidFill>
                            <a:srgbClr val="1F5281"/>
                          </a:solidFill>
                          <a:latin typeface="+mj-lt"/>
                        </a:rPr>
                        <a:t>материально-техническими средствами и учебно-методическими комплектами (соответствие качеству процесса в лицее, уровню обучения)</a:t>
                      </a:r>
                    </a:p>
                  </a:txBody>
                  <a:tcPr marL="1475" marR="1475" marT="14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Критерии по объекту «Управление»</a:t>
            </a:r>
            <a:endParaRPr lang="ru-RU" dirty="0">
              <a:solidFill>
                <a:srgbClr val="0070C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1000108"/>
          <a:ext cx="8643998" cy="5144915"/>
        </p:xfrm>
        <a:graphic>
          <a:graphicData uri="http://schemas.openxmlformats.org/drawingml/2006/table">
            <a:tbl>
              <a:tblPr/>
              <a:tblGrid>
                <a:gridCol w="571504"/>
                <a:gridCol w="8072494"/>
              </a:tblGrid>
              <a:tr h="31547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+mj-lt"/>
                        </a:rPr>
                        <a:t>11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0" u="none" strike="noStrike" dirty="0" smtClean="0">
                          <a:solidFill>
                            <a:srgbClr val="1F5281"/>
                          </a:solidFill>
                          <a:latin typeface="+mj-lt"/>
                        </a:rPr>
                        <a:t>Общественно-государственное </a:t>
                      </a:r>
                      <a:r>
                        <a:rPr lang="ru-RU" sz="1400" b="1" i="0" u="none" strike="noStrike" dirty="0">
                          <a:solidFill>
                            <a:srgbClr val="1F5281"/>
                          </a:solidFill>
                          <a:latin typeface="+mj-lt"/>
                        </a:rPr>
                        <a:t>управление (</a:t>
                      </a:r>
                      <a:r>
                        <a:rPr lang="ru-RU" sz="1400" b="1" i="0" u="none" strike="noStrike" dirty="0" err="1">
                          <a:solidFill>
                            <a:srgbClr val="1F5281"/>
                          </a:solidFill>
                          <a:latin typeface="+mj-lt"/>
                        </a:rPr>
                        <a:t>ОГУ</a:t>
                      </a:r>
                      <a:r>
                        <a:rPr lang="ru-RU" sz="1400" b="1" i="0" u="none" strike="noStrike" dirty="0">
                          <a:solidFill>
                            <a:srgbClr val="1F5281"/>
                          </a:solidFill>
                          <a:latin typeface="+mj-lt"/>
                        </a:rPr>
                        <a:t>)</a:t>
                      </a:r>
                      <a:br>
                        <a:rPr lang="ru-RU" sz="1400" b="1" i="0" u="none" strike="noStrike" dirty="0">
                          <a:solidFill>
                            <a:srgbClr val="1F5281"/>
                          </a:solidFill>
                          <a:latin typeface="+mj-lt"/>
                        </a:rPr>
                      </a:br>
                      <a:r>
                        <a:rPr lang="ru-RU" sz="1400" b="1" i="0" u="none" strike="noStrike" dirty="0">
                          <a:solidFill>
                            <a:srgbClr val="1F5281"/>
                          </a:solidFill>
                          <a:latin typeface="+mj-lt"/>
                        </a:rPr>
                        <a:t>- наличие органов </a:t>
                      </a:r>
                      <a:r>
                        <a:rPr lang="ru-RU" sz="1400" b="1" i="0" u="none" strike="noStrike" dirty="0" err="1" smtClean="0">
                          <a:solidFill>
                            <a:srgbClr val="1F5281"/>
                          </a:solidFill>
                          <a:latin typeface="+mj-lt"/>
                        </a:rPr>
                        <a:t>ОГУ</a:t>
                      </a:r>
                      <a:r>
                        <a:rPr lang="ru-RU" sz="1400" b="1" i="0" u="none" strike="noStrike" dirty="0" smtClean="0">
                          <a:solidFill>
                            <a:srgbClr val="1F5281"/>
                          </a:solidFill>
                          <a:latin typeface="+mj-lt"/>
                        </a:rPr>
                        <a:t>,</a:t>
                      </a:r>
                      <a:r>
                        <a:rPr lang="ru-RU" sz="1400" b="1" i="0" u="none" strike="noStrike" baseline="0" dirty="0" smtClean="0">
                          <a:solidFill>
                            <a:srgbClr val="1F5281"/>
                          </a:solidFill>
                          <a:latin typeface="+mj-lt"/>
                        </a:rPr>
                        <a:t> </a:t>
                      </a:r>
                      <a:r>
                        <a:rPr lang="ru-RU" sz="1400" b="1" i="0" u="none" strike="noStrike" dirty="0" smtClean="0">
                          <a:solidFill>
                            <a:srgbClr val="1F5281"/>
                          </a:solidFill>
                          <a:latin typeface="+mj-lt"/>
                        </a:rPr>
                        <a:t>зона ответственности</a:t>
                      </a:r>
                      <a:r>
                        <a:rPr lang="ru-RU" sz="1400" b="1" i="0" u="none" strike="noStrike" baseline="0" dirty="0" smtClean="0">
                          <a:solidFill>
                            <a:srgbClr val="1F5281"/>
                          </a:solidFill>
                          <a:latin typeface="+mj-lt"/>
                        </a:rPr>
                        <a:t>, </a:t>
                      </a:r>
                      <a:r>
                        <a:rPr lang="ru-RU" sz="1400" b="1" i="0" u="none" strike="noStrike" dirty="0" smtClean="0">
                          <a:solidFill>
                            <a:srgbClr val="1F5281"/>
                          </a:solidFill>
                          <a:latin typeface="+mj-lt"/>
                        </a:rPr>
                        <a:t>эффективность работы</a:t>
                      </a:r>
                      <a:endParaRPr lang="ru-RU" sz="1400" b="1" i="0" u="none" strike="noStrike" dirty="0">
                        <a:solidFill>
                          <a:srgbClr val="1F5281"/>
                        </a:solidFill>
                        <a:latin typeface="+mj-lt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47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+mj-lt"/>
                        </a:rPr>
                        <a:t>12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 marL="1475" marR="1475" marT="14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0" u="none" strike="noStrike" dirty="0" smtClean="0">
                          <a:solidFill>
                            <a:srgbClr val="1F5281"/>
                          </a:solidFill>
                          <a:latin typeface="+mj-lt"/>
                        </a:rPr>
                        <a:t>Представление </a:t>
                      </a:r>
                      <a:r>
                        <a:rPr lang="ru-RU" sz="1400" b="1" i="0" u="none" strike="noStrike" dirty="0">
                          <a:solidFill>
                            <a:srgbClr val="1F5281"/>
                          </a:solidFill>
                          <a:latin typeface="+mj-lt"/>
                        </a:rPr>
                        <a:t>публичного доклада как составляющей открытости лицея. Качество Публичного доклада</a:t>
                      </a:r>
                    </a:p>
                  </a:txBody>
                  <a:tcPr marL="1475" marR="1475" marT="14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3077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+mj-lt"/>
                        </a:rPr>
                        <a:t>13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 marL="1475" marR="1475" marT="14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0" u="none" strike="noStrike" dirty="0" smtClean="0">
                          <a:solidFill>
                            <a:srgbClr val="1F5281"/>
                          </a:solidFill>
                          <a:latin typeface="+mj-lt"/>
                        </a:rPr>
                        <a:t>Открытость </a:t>
                      </a:r>
                      <a:r>
                        <a:rPr lang="ru-RU" sz="1400" b="1" i="0" u="none" strike="noStrike" dirty="0">
                          <a:solidFill>
                            <a:srgbClr val="1F5281"/>
                          </a:solidFill>
                          <a:latin typeface="+mj-lt"/>
                        </a:rPr>
                        <a:t>лицея для потребителей образовательных услуг</a:t>
                      </a:r>
                      <a:br>
                        <a:rPr lang="ru-RU" sz="1400" b="1" i="0" u="none" strike="noStrike" dirty="0">
                          <a:solidFill>
                            <a:srgbClr val="1F5281"/>
                          </a:solidFill>
                          <a:latin typeface="+mj-lt"/>
                        </a:rPr>
                      </a:br>
                      <a:r>
                        <a:rPr lang="ru-RU" sz="1400" b="1" i="0" u="none" strike="noStrike" dirty="0">
                          <a:solidFill>
                            <a:srgbClr val="1F5281"/>
                          </a:solidFill>
                          <a:latin typeface="+mj-lt"/>
                        </a:rPr>
                        <a:t>- взаимодействие с учреждениями высшего образования, </a:t>
                      </a:r>
                      <a:r>
                        <a:rPr lang="ru-RU" sz="1400" b="1" i="0" u="none" strike="noStrike" dirty="0" err="1">
                          <a:solidFill>
                            <a:srgbClr val="1F5281"/>
                          </a:solidFill>
                          <a:latin typeface="+mj-lt"/>
                        </a:rPr>
                        <a:t>средне-специального</a:t>
                      </a:r>
                      <a:r>
                        <a:rPr lang="ru-RU" sz="1400" b="1" i="0" u="none" strike="noStrike" dirty="0">
                          <a:solidFill>
                            <a:srgbClr val="1F5281"/>
                          </a:solidFill>
                          <a:latin typeface="+mj-lt"/>
                        </a:rPr>
                        <a:t>, дополнительного образования</a:t>
                      </a:r>
                      <a:br>
                        <a:rPr lang="ru-RU" sz="1400" b="1" i="0" u="none" strike="noStrike" dirty="0">
                          <a:solidFill>
                            <a:srgbClr val="1F5281"/>
                          </a:solidFill>
                          <a:latin typeface="+mj-lt"/>
                        </a:rPr>
                      </a:br>
                      <a:r>
                        <a:rPr lang="ru-RU" sz="1400" b="1" i="0" u="none" strike="noStrike" dirty="0">
                          <a:solidFill>
                            <a:srgbClr val="1F5281"/>
                          </a:solidFill>
                          <a:latin typeface="+mj-lt"/>
                        </a:rPr>
                        <a:t>- взаимодействие с </a:t>
                      </a:r>
                      <a:r>
                        <a:rPr lang="ru-RU" sz="1400" b="1" i="0" u="none" strike="noStrike" dirty="0" err="1">
                          <a:solidFill>
                            <a:srgbClr val="1F5281"/>
                          </a:solidFill>
                          <a:latin typeface="+mj-lt"/>
                        </a:rPr>
                        <a:t>ИПКРО</a:t>
                      </a:r>
                      <a:r>
                        <a:rPr lang="ru-RU" sz="1400" b="1" i="0" u="none" strike="noStrike" dirty="0">
                          <a:solidFill>
                            <a:srgbClr val="1F5281"/>
                          </a:solidFill>
                          <a:latin typeface="+mj-lt"/>
                        </a:rPr>
                        <a:t>, </a:t>
                      </a:r>
                      <a:r>
                        <a:rPr lang="ru-RU" sz="1400" b="1" i="0" u="none" strike="noStrike" dirty="0" err="1" smtClean="0">
                          <a:solidFill>
                            <a:srgbClr val="1F5281"/>
                          </a:solidFill>
                          <a:latin typeface="+mj-lt"/>
                        </a:rPr>
                        <a:t>ЦРО</a:t>
                      </a:r>
                      <a:r>
                        <a:rPr lang="ru-RU" sz="1400" b="1" i="0" u="none" strike="noStrike" dirty="0" smtClean="0">
                          <a:solidFill>
                            <a:srgbClr val="1F5281"/>
                          </a:solidFill>
                          <a:latin typeface="+mj-lt"/>
                        </a:rPr>
                        <a:t> </a:t>
                      </a:r>
                      <a:r>
                        <a:rPr lang="ru-RU" sz="1400" b="1" i="0" u="none" strike="noStrike" dirty="0">
                          <a:solidFill>
                            <a:srgbClr val="1F5281"/>
                          </a:solidFill>
                          <a:latin typeface="+mj-lt"/>
                        </a:rPr>
                        <a:t>и т.п.</a:t>
                      </a:r>
                      <a:br>
                        <a:rPr lang="ru-RU" sz="1400" b="1" i="0" u="none" strike="noStrike" dirty="0">
                          <a:solidFill>
                            <a:srgbClr val="1F5281"/>
                          </a:solidFill>
                          <a:latin typeface="+mj-lt"/>
                        </a:rPr>
                      </a:br>
                      <a:r>
                        <a:rPr lang="ru-RU" sz="1400" b="1" i="0" u="none" strike="noStrike" dirty="0">
                          <a:solidFill>
                            <a:srgbClr val="1F5281"/>
                          </a:solidFill>
                          <a:latin typeface="+mj-lt"/>
                        </a:rPr>
                        <a:t>- реклама лицея</a:t>
                      </a:r>
                    </a:p>
                  </a:txBody>
                  <a:tcPr marL="1475" marR="1475" marT="14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00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+mj-lt"/>
                        </a:rPr>
                        <a:t>14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 marL="1475" marR="1475" marT="14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0" u="none" strike="noStrike" dirty="0">
                          <a:solidFill>
                            <a:srgbClr val="1F5281"/>
                          </a:solidFill>
                          <a:latin typeface="+mj-lt"/>
                        </a:rPr>
                        <a:t>Взаимодействие с выпускниками лицея</a:t>
                      </a:r>
                    </a:p>
                  </a:txBody>
                  <a:tcPr marL="1475" marR="1475" marT="14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434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+mj-lt"/>
                        </a:rPr>
                        <a:t>15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 marL="1475" marR="1475" marT="14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0" u="none" strike="noStrike" dirty="0" smtClean="0">
                          <a:solidFill>
                            <a:srgbClr val="1F5281"/>
                          </a:solidFill>
                          <a:latin typeface="+mj-lt"/>
                        </a:rPr>
                        <a:t>Реализация </a:t>
                      </a:r>
                      <a:r>
                        <a:rPr lang="ru-RU" sz="1400" b="1" i="0" u="none" strike="noStrike" dirty="0">
                          <a:solidFill>
                            <a:srgbClr val="1F5281"/>
                          </a:solidFill>
                          <a:latin typeface="+mj-lt"/>
                        </a:rPr>
                        <a:t>учебных и внеучебных программ повышенного уровня, других программ и подпрограмм, обеспечивающих программу развития</a:t>
                      </a:r>
                      <a:br>
                        <a:rPr lang="ru-RU" sz="1400" b="1" i="0" u="none" strike="noStrike" dirty="0">
                          <a:solidFill>
                            <a:srgbClr val="1F5281"/>
                          </a:solidFill>
                          <a:latin typeface="+mj-lt"/>
                        </a:rPr>
                      </a:br>
                      <a:r>
                        <a:rPr lang="ru-RU" sz="1400" b="1" i="0" u="none" strike="noStrike" dirty="0">
                          <a:solidFill>
                            <a:srgbClr val="1F5281"/>
                          </a:solidFill>
                          <a:latin typeface="+mj-lt"/>
                        </a:rPr>
                        <a:t>- степень реализации</a:t>
                      </a:r>
                      <a:br>
                        <a:rPr lang="ru-RU" sz="1400" b="1" i="0" u="none" strike="noStrike" dirty="0">
                          <a:solidFill>
                            <a:srgbClr val="1F5281"/>
                          </a:solidFill>
                          <a:latin typeface="+mj-lt"/>
                        </a:rPr>
                      </a:br>
                      <a:r>
                        <a:rPr lang="ru-RU" sz="1400" b="1" i="0" u="none" strike="noStrike" dirty="0">
                          <a:solidFill>
                            <a:srgbClr val="1F5281"/>
                          </a:solidFill>
                          <a:latin typeface="+mj-lt"/>
                        </a:rPr>
                        <a:t>- соответствие задачам лицея, </a:t>
                      </a:r>
                      <a:r>
                        <a:rPr lang="ru-RU" sz="1400" b="1" i="0" u="none" strike="noStrike" dirty="0" smtClean="0">
                          <a:solidFill>
                            <a:srgbClr val="1F5281"/>
                          </a:solidFill>
                          <a:latin typeface="+mj-lt"/>
                        </a:rPr>
                        <a:t>Миссии</a:t>
                      </a:r>
                      <a:endParaRPr lang="ru-RU" sz="1400" b="1" i="0" u="none" strike="noStrike" dirty="0">
                        <a:solidFill>
                          <a:srgbClr val="1F5281"/>
                        </a:solidFill>
                        <a:latin typeface="+mj-lt"/>
                      </a:endParaRPr>
                    </a:p>
                  </a:txBody>
                  <a:tcPr marL="1475" marR="1475" marT="14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872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+mj-lt"/>
                        </a:rPr>
                        <a:t>16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 marL="1475" marR="1475" marT="14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0" u="none" strike="noStrike" dirty="0">
                          <a:solidFill>
                            <a:srgbClr val="1F5281"/>
                          </a:solidFill>
                          <a:latin typeface="+mj-lt"/>
                        </a:rPr>
                        <a:t>Реализация </a:t>
                      </a:r>
                      <a:r>
                        <a:rPr lang="ru-RU" sz="1400" b="1" i="0" u="none" strike="noStrike" dirty="0" err="1">
                          <a:solidFill>
                            <a:srgbClr val="1F5281"/>
                          </a:solidFill>
                          <a:latin typeface="+mj-lt"/>
                        </a:rPr>
                        <a:t>ИОП</a:t>
                      </a:r>
                      <a:r>
                        <a:rPr lang="ru-RU" sz="1400" b="1" i="0" u="none" strike="noStrike" dirty="0">
                          <a:solidFill>
                            <a:srgbClr val="1F5281"/>
                          </a:solidFill>
                          <a:latin typeface="+mj-lt"/>
                        </a:rPr>
                        <a:t>, программ дополнительного образования, платных образовательных услуг</a:t>
                      </a:r>
                    </a:p>
                  </a:txBody>
                  <a:tcPr marL="1475" marR="1475" marT="14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00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+mj-lt"/>
                        </a:rPr>
                        <a:t>17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 marL="1475" marR="1475" marT="14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0" u="none" strike="noStrike" dirty="0" smtClean="0">
                          <a:solidFill>
                            <a:srgbClr val="1F5281"/>
                          </a:solidFill>
                          <a:latin typeface="+mj-lt"/>
                        </a:rPr>
                        <a:t>Работа </a:t>
                      </a:r>
                      <a:r>
                        <a:rPr lang="ru-RU" sz="1400" b="1" i="0" u="none" strike="noStrike" dirty="0">
                          <a:solidFill>
                            <a:srgbClr val="1F5281"/>
                          </a:solidFill>
                          <a:latin typeface="+mj-lt"/>
                        </a:rPr>
                        <a:t>кафедр, творческих объединений и т.п.</a:t>
                      </a:r>
                    </a:p>
                  </a:txBody>
                  <a:tcPr marL="1475" marR="1475" marT="14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+mj-lt"/>
                        </a:rPr>
                        <a:t>18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 marL="1475" marR="1475" marT="14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0" u="none" strike="noStrike" dirty="0">
                          <a:solidFill>
                            <a:srgbClr val="1F5281"/>
                          </a:solidFill>
                          <a:latin typeface="+mj-lt"/>
                        </a:rPr>
                        <a:t>Повышение квалификации административно-управленческого персонала в области менеджмента качества</a:t>
                      </a:r>
                    </a:p>
                  </a:txBody>
                  <a:tcPr marL="1475" marR="1475" marT="14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00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+mj-lt"/>
                        </a:rPr>
                        <a:t>19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 marL="1475" marR="1475" marT="14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0" u="none" strike="noStrike" dirty="0">
                          <a:solidFill>
                            <a:srgbClr val="1F5281"/>
                          </a:solidFill>
                          <a:latin typeface="+mj-lt"/>
                        </a:rPr>
                        <a:t>Привлечение общественности к внешней оценке качества образования в лицее</a:t>
                      </a:r>
                    </a:p>
                  </a:txBody>
                  <a:tcPr marL="1475" marR="1475" marT="14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00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+mj-lt"/>
                        </a:rPr>
                        <a:t>20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 marL="1475" marR="1475" marT="1475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0" u="none" strike="noStrike" dirty="0">
                          <a:solidFill>
                            <a:srgbClr val="1F5281"/>
                          </a:solidFill>
                          <a:latin typeface="+mj-lt"/>
                        </a:rPr>
                        <a:t>Эффективность механизмов самооценки и самоаудита процессов лицея</a:t>
                      </a:r>
                    </a:p>
                  </a:txBody>
                  <a:tcPr marL="1475" marR="1475" marT="1475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00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+mj-lt"/>
                        </a:rPr>
                        <a:t>21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 marL="1475" marR="1475" marT="14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0" u="none" strike="noStrike" dirty="0">
                          <a:solidFill>
                            <a:srgbClr val="1F5281"/>
                          </a:solidFill>
                          <a:latin typeface="+mj-lt"/>
                        </a:rPr>
                        <a:t>Принятие стратегически значимых решений, прогнозирование развития образовательной системы учреждения</a:t>
                      </a:r>
                    </a:p>
                  </a:txBody>
                  <a:tcPr marL="1475" marR="1475" marT="14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Оценка качества образования осуществляется посредством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71546"/>
            <a:ext cx="8229600" cy="5105400"/>
          </a:xfrm>
        </p:spPr>
        <p:txBody>
          <a:bodyPr>
            <a:normAutofit fontScale="25000" lnSpcReduction="20000"/>
          </a:bodyPr>
          <a:lstStyle/>
          <a:p>
            <a:pPr lvl="0" algn="just">
              <a:buBlip>
                <a:blip r:embed="rId2"/>
              </a:buBlip>
            </a:pPr>
            <a:r>
              <a:rPr lang="ru-RU" sz="5600" b="1" dirty="0" smtClean="0">
                <a:solidFill>
                  <a:srgbClr val="1F5281"/>
                </a:solidFill>
                <a:latin typeface="+mj-lt"/>
              </a:rPr>
              <a:t>процедур лицензирования и аккредитации учреждения;</a:t>
            </a:r>
          </a:p>
          <a:p>
            <a:pPr lvl="0" algn="just">
              <a:buBlip>
                <a:blip r:embed="rId2"/>
              </a:buBlip>
            </a:pPr>
            <a:r>
              <a:rPr lang="ru-RU" sz="5600" b="1" dirty="0" smtClean="0">
                <a:solidFill>
                  <a:srgbClr val="1F5281"/>
                </a:solidFill>
                <a:latin typeface="+mj-lt"/>
              </a:rPr>
              <a:t>системы внутришкольного контроля; внутреннего аудита;</a:t>
            </a:r>
          </a:p>
          <a:p>
            <a:pPr lvl="0" algn="just">
              <a:buBlip>
                <a:blip r:embed="rId2"/>
              </a:buBlip>
            </a:pPr>
            <a:r>
              <a:rPr lang="ru-RU" sz="5600" b="1" dirty="0" smtClean="0">
                <a:solidFill>
                  <a:srgbClr val="1F5281"/>
                </a:solidFill>
                <a:latin typeface="+mj-lt"/>
              </a:rPr>
              <a:t>общественной экспертизы качества образования, которая организуется силами общественных организаций и объединений, родителей учащихся;</a:t>
            </a:r>
          </a:p>
          <a:p>
            <a:pPr lvl="0" algn="just">
              <a:buBlip>
                <a:blip r:embed="rId2"/>
              </a:buBlip>
            </a:pPr>
            <a:r>
              <a:rPr lang="ru-RU" sz="5600" b="1" dirty="0" smtClean="0">
                <a:solidFill>
                  <a:srgbClr val="1F5281"/>
                </a:solidFill>
                <a:latin typeface="+mj-lt"/>
              </a:rPr>
              <a:t>профессиональной экспертизы качества образования, организуемой профессиональным образовательным сообществом (внешний аудит).</a:t>
            </a:r>
          </a:p>
          <a:p>
            <a:pPr lvl="0" algn="just">
              <a:buBlip>
                <a:blip r:embed="rId2"/>
              </a:buBlip>
            </a:pPr>
            <a:r>
              <a:rPr lang="ru-RU" sz="5600" b="1" dirty="0" smtClean="0">
                <a:solidFill>
                  <a:srgbClr val="1F5281"/>
                </a:solidFill>
                <a:latin typeface="+mj-lt"/>
              </a:rPr>
              <a:t>мониторинга образовательных достижений обучающихся на 2 и 3 ступенях обучения;</a:t>
            </a:r>
          </a:p>
          <a:p>
            <a:pPr lvl="0" algn="just">
              <a:buBlip>
                <a:blip r:embed="rId2"/>
              </a:buBlip>
            </a:pPr>
            <a:r>
              <a:rPr lang="ru-RU" sz="5600" b="1" dirty="0" smtClean="0">
                <a:solidFill>
                  <a:srgbClr val="FF0000"/>
                </a:solidFill>
                <a:latin typeface="+mj-lt"/>
              </a:rPr>
              <a:t>анализа результатов ЕГЭ и ГИА;</a:t>
            </a:r>
          </a:p>
          <a:p>
            <a:pPr lvl="0" algn="just">
              <a:buBlip>
                <a:blip r:embed="rId2"/>
              </a:buBlip>
            </a:pPr>
            <a:r>
              <a:rPr lang="ru-RU" sz="5600" b="1" dirty="0" smtClean="0">
                <a:solidFill>
                  <a:srgbClr val="1F5281"/>
                </a:solidFill>
                <a:latin typeface="+mj-lt"/>
              </a:rPr>
              <a:t>анализа творческих достижений школьников;</a:t>
            </a:r>
          </a:p>
          <a:p>
            <a:pPr lvl="0" algn="just">
              <a:buBlip>
                <a:blip r:embed="rId2"/>
              </a:buBlip>
            </a:pPr>
            <a:r>
              <a:rPr lang="ru-RU" sz="5600" b="1" dirty="0" smtClean="0">
                <a:solidFill>
                  <a:srgbClr val="1F5281"/>
                </a:solidFill>
                <a:latin typeface="+mj-lt"/>
              </a:rPr>
              <a:t>анализа результатов аттестации педагогических и руководящих работников;</a:t>
            </a:r>
          </a:p>
          <a:p>
            <a:pPr lvl="0" algn="just">
              <a:buBlip>
                <a:blip r:embed="rId2"/>
              </a:buBlip>
            </a:pPr>
            <a:r>
              <a:rPr lang="ru-RU" sz="5600" b="1" dirty="0" smtClean="0">
                <a:solidFill>
                  <a:srgbClr val="1F5281"/>
                </a:solidFill>
                <a:latin typeface="+mj-lt"/>
              </a:rPr>
              <a:t>анализа результатов паспортизации учебных кабинетов школы; </a:t>
            </a:r>
          </a:p>
          <a:p>
            <a:pPr lvl="0" algn="just">
              <a:buBlip>
                <a:blip r:embed="rId2"/>
              </a:buBlip>
            </a:pPr>
            <a:r>
              <a:rPr lang="ru-RU" sz="5600" b="1" dirty="0" smtClean="0">
                <a:solidFill>
                  <a:srgbClr val="1F5281"/>
                </a:solidFill>
                <a:latin typeface="+mj-lt"/>
              </a:rPr>
              <a:t>самоанализа результатов в процессе государственной аккредитации школы;</a:t>
            </a:r>
          </a:p>
          <a:p>
            <a:pPr lvl="0" algn="just">
              <a:buBlip>
                <a:blip r:embed="rId2"/>
              </a:buBlip>
            </a:pPr>
            <a:r>
              <a:rPr lang="ru-RU" sz="5600" b="1" dirty="0" smtClean="0">
                <a:solidFill>
                  <a:srgbClr val="1F5281"/>
                </a:solidFill>
                <a:latin typeface="+mj-lt"/>
              </a:rPr>
              <a:t>анализа результатов статистических (проведенных по инициативе администрации и общественных органов управления школой) и социологических исследований;</a:t>
            </a:r>
          </a:p>
          <a:p>
            <a:pPr lvl="0" algn="just">
              <a:buBlip>
                <a:blip r:embed="rId2"/>
              </a:buBlip>
            </a:pPr>
            <a:r>
              <a:rPr lang="ru-RU" sz="5600" b="1" dirty="0" smtClean="0">
                <a:solidFill>
                  <a:srgbClr val="1F5281"/>
                </a:solidFill>
                <a:latin typeface="+mj-lt"/>
              </a:rPr>
              <a:t>системы медицинских исследований школьников, проводимых по инициативе школьной медицинской службы, администрации и органов общественного управления школой;</a:t>
            </a:r>
          </a:p>
          <a:p>
            <a:pPr lvl="0" algn="just">
              <a:buBlip>
                <a:blip r:embed="rId2"/>
              </a:buBlip>
            </a:pPr>
            <a:r>
              <a:rPr lang="ru-RU" sz="5600" b="1" dirty="0" smtClean="0">
                <a:solidFill>
                  <a:srgbClr val="1F5281"/>
                </a:solidFill>
                <a:latin typeface="+mj-lt"/>
              </a:rPr>
              <a:t>иных психолого-педагогическими, медицинскими и социологическими исследованиями, проведенными по инициативе субъектов образовательного процесса.</a:t>
            </a:r>
          </a:p>
          <a:p>
            <a:pPr lvl="0" algn="just">
              <a:buBlip>
                <a:blip r:embed="rId2"/>
              </a:buBlip>
            </a:pPr>
            <a:r>
              <a:rPr lang="ru-RU" sz="5600" b="1" dirty="0" smtClean="0">
                <a:solidFill>
                  <a:srgbClr val="1F5281"/>
                </a:solidFill>
                <a:latin typeface="+mj-lt"/>
              </a:rPr>
              <a:t>анализа рейтинга образовательных учреждений микрорайона, города, области;</a:t>
            </a:r>
          </a:p>
          <a:p>
            <a:pPr lvl="0" algn="just">
              <a:buBlip>
                <a:blip r:embed="rId2"/>
              </a:buBlip>
            </a:pPr>
            <a:r>
              <a:rPr lang="ru-RU" sz="5600" b="1" dirty="0" smtClean="0">
                <a:solidFill>
                  <a:srgbClr val="1F5281"/>
                </a:solidFill>
                <a:latin typeface="+mj-lt"/>
              </a:rPr>
              <a:t>системы конкурсов, грантов.</a:t>
            </a:r>
          </a:p>
          <a:p>
            <a:endParaRPr lang="ru-RU" dirty="0">
              <a:solidFill>
                <a:srgbClr val="1F5281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rgbClr val="0070C0"/>
                </a:solidFill>
              </a:rPr>
              <a:t>2 системы мониторинга</a:t>
            </a:r>
            <a:endParaRPr lang="ru-RU" sz="3600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Blip>
                <a:blip r:embed="rId2"/>
              </a:buBlip>
            </a:pPr>
            <a:r>
              <a:rPr lang="ru-RU" dirty="0" smtClean="0"/>
              <a:t>Информационно-справочная</a:t>
            </a:r>
          </a:p>
          <a:p>
            <a:pPr>
              <a:buBlip>
                <a:blip r:embed="rId2"/>
              </a:buBlip>
            </a:pPr>
            <a:r>
              <a:rPr lang="ru-RU" dirty="0" smtClean="0"/>
              <a:t>Информационно - оценочная</a:t>
            </a:r>
            <a:endParaRPr lang="ru-RU" dirty="0"/>
          </a:p>
        </p:txBody>
      </p:sp>
      <p:pic>
        <p:nvPicPr>
          <p:cNvPr id="9218" name="Picture 2" descr="C:\Documents and Settings\Admin\Мои документы\Мои рисунки\Мои рисунки\3WO78CAMKVE5CCAZ0WQN4CAODZJPDCAEMKY8JCAHNUT8KCAJ2BA0JCAORRS7NCAMV9B2ECAUW2EFFCAL0W24GCAAVBUMRCA2D516ICAPILBNECANMQQKYCALTUOEZCA9OBUEKCA51T8LJCA94TC6WCA89VOQJ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2928934"/>
            <a:ext cx="3088895" cy="25860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57158" y="1115665"/>
            <a:ext cx="8143932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</a:rPr>
              <a:t>Теоретический блок.</a:t>
            </a:r>
            <a:endParaRPr lang="ru-RU" sz="1400" dirty="0" smtClean="0">
              <a:solidFill>
                <a:srgbClr val="002060"/>
              </a:solidFill>
            </a:endParaRPr>
          </a:p>
          <a:p>
            <a:pPr lvl="0"/>
            <a:r>
              <a:rPr lang="ru-RU" sz="1400" dirty="0" smtClean="0">
                <a:solidFill>
                  <a:srgbClr val="002060"/>
                </a:solidFill>
              </a:rPr>
              <a:t>Разработка вариативной части показателей и критериев </a:t>
            </a:r>
            <a:r>
              <a:rPr lang="ru-RU" sz="1400" dirty="0" err="1" smtClean="0">
                <a:solidFill>
                  <a:srgbClr val="002060"/>
                </a:solidFill>
              </a:rPr>
              <a:t>ШСОКО</a:t>
            </a:r>
            <a:r>
              <a:rPr lang="ru-RU" sz="1400" dirty="0" smtClean="0">
                <a:solidFill>
                  <a:srgbClr val="002060"/>
                </a:solidFill>
              </a:rPr>
              <a:t>.</a:t>
            </a:r>
          </a:p>
          <a:p>
            <a:pPr lvl="0"/>
            <a:r>
              <a:rPr lang="ru-RU" sz="1400" dirty="0" smtClean="0">
                <a:solidFill>
                  <a:srgbClr val="002060"/>
                </a:solidFill>
              </a:rPr>
              <a:t>Построение программы мониторинга школы.</a:t>
            </a:r>
          </a:p>
          <a:p>
            <a:pPr lvl="0"/>
            <a:r>
              <a:rPr lang="ru-RU" sz="1400" dirty="0" smtClean="0">
                <a:solidFill>
                  <a:srgbClr val="002060"/>
                </a:solidFill>
              </a:rPr>
              <a:t>Методики анализа деятельности </a:t>
            </a:r>
            <a:r>
              <a:rPr lang="ru-RU" sz="1400" dirty="0" err="1" smtClean="0">
                <a:solidFill>
                  <a:srgbClr val="002060"/>
                </a:solidFill>
              </a:rPr>
              <a:t>ОУ</a:t>
            </a:r>
            <a:r>
              <a:rPr lang="ru-RU" sz="1400" dirty="0" smtClean="0">
                <a:solidFill>
                  <a:srgbClr val="002060"/>
                </a:solidFill>
              </a:rPr>
              <a:t>. </a:t>
            </a:r>
          </a:p>
          <a:p>
            <a:pPr lvl="0"/>
            <a:r>
              <a:rPr lang="ru-RU" sz="1400" dirty="0" smtClean="0">
                <a:solidFill>
                  <a:srgbClr val="002060"/>
                </a:solidFill>
              </a:rPr>
              <a:t>Подходы к информированию общества о результатах образовательного процесса учреждения</a:t>
            </a:r>
          </a:p>
          <a:p>
            <a:r>
              <a:rPr lang="ru-RU" sz="1400" b="1" dirty="0" smtClean="0">
                <a:solidFill>
                  <a:srgbClr val="002060"/>
                </a:solidFill>
              </a:rPr>
              <a:t> </a:t>
            </a:r>
            <a:endParaRPr lang="ru-RU" sz="1400" dirty="0" smtClean="0">
              <a:solidFill>
                <a:srgbClr val="002060"/>
              </a:solidFill>
            </a:endParaRPr>
          </a:p>
          <a:p>
            <a:r>
              <a:rPr lang="ru-RU" sz="1400" b="1" dirty="0" smtClean="0">
                <a:solidFill>
                  <a:srgbClr val="002060"/>
                </a:solidFill>
              </a:rPr>
              <a:t>Практическая работа.</a:t>
            </a:r>
            <a:endParaRPr lang="ru-RU" sz="1400" dirty="0" smtClean="0">
              <a:solidFill>
                <a:srgbClr val="002060"/>
              </a:solidFill>
            </a:endParaRPr>
          </a:p>
          <a:p>
            <a:r>
              <a:rPr lang="ru-RU" sz="1400" dirty="0" smtClean="0">
                <a:solidFill>
                  <a:srgbClr val="002060"/>
                </a:solidFill>
              </a:rPr>
              <a:t>Разработка Положения о </a:t>
            </a:r>
            <a:r>
              <a:rPr lang="ru-RU" sz="1400" dirty="0" err="1" smtClean="0">
                <a:solidFill>
                  <a:srgbClr val="002060"/>
                </a:solidFill>
              </a:rPr>
              <a:t>ШСОКО</a:t>
            </a:r>
            <a:r>
              <a:rPr lang="ru-RU" sz="1400" dirty="0" smtClean="0">
                <a:solidFill>
                  <a:srgbClr val="002060"/>
                </a:solidFill>
              </a:rPr>
              <a:t>: структура, содержание, порядок действия и эффекты.</a:t>
            </a:r>
          </a:p>
          <a:p>
            <a:r>
              <a:rPr lang="ru-RU" sz="1400" dirty="0" smtClean="0">
                <a:solidFill>
                  <a:srgbClr val="002060"/>
                </a:solidFill>
              </a:rPr>
              <a:t>Критерии и показатели  как действующий механизм оценки качества в Программе мониторинга лицея</a:t>
            </a:r>
          </a:p>
          <a:p>
            <a:endParaRPr lang="ru-RU" sz="1400" b="1" dirty="0" smtClean="0">
              <a:solidFill>
                <a:srgbClr val="002060"/>
              </a:solidFill>
            </a:endParaRPr>
          </a:p>
          <a:p>
            <a:r>
              <a:rPr lang="ru-RU" sz="1400" b="1" dirty="0" smtClean="0">
                <a:solidFill>
                  <a:srgbClr val="002060"/>
                </a:solidFill>
              </a:rPr>
              <a:t>Рефлексивный блок и самообразование.</a:t>
            </a:r>
            <a:endParaRPr lang="ru-RU" sz="1400" dirty="0" smtClean="0">
              <a:solidFill>
                <a:srgbClr val="002060"/>
              </a:solidFill>
            </a:endParaRPr>
          </a:p>
          <a:p>
            <a:r>
              <a:rPr lang="ru-RU" sz="1400" dirty="0" err="1" smtClean="0">
                <a:solidFill>
                  <a:srgbClr val="002060"/>
                </a:solidFill>
              </a:rPr>
              <a:t>ШСОКО</a:t>
            </a:r>
            <a:r>
              <a:rPr lang="ru-RU" sz="1400" dirty="0" smtClean="0">
                <a:solidFill>
                  <a:srgbClr val="002060"/>
                </a:solidFill>
              </a:rPr>
              <a:t> для проблемно-ориентированного анализа исходного состояния школы при разработке Программы развития.</a:t>
            </a:r>
          </a:p>
          <a:p>
            <a:r>
              <a:rPr lang="ru-RU" sz="1400" dirty="0" smtClean="0">
                <a:solidFill>
                  <a:srgbClr val="002060"/>
                </a:solidFill>
              </a:rPr>
              <a:t>Публичный доклад – составляющая бренда школы. Данные оценки качества образования школы для формирующей части этого отчетно-аналитического документа.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rgbClr val="1F5281"/>
              </a:solidFill>
              <a:effectLst/>
              <a:latin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00628" y="428604"/>
            <a:ext cx="3714776" cy="45199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Программа занятия</a:t>
            </a:r>
            <a:endParaRPr lang="ru-RU" sz="48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МЕНЕДЖМЕНТ КАЧЕСТВА В ШКОЛЕ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УПРАВЛЕНИЕ ПРОЦЕССАМИ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1331640" y="1124744"/>
          <a:ext cx="7164288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Выноска 1 (без границы) 7"/>
          <p:cNvSpPr/>
          <p:nvPr/>
        </p:nvSpPr>
        <p:spPr>
          <a:xfrm>
            <a:off x="7429520" y="5357826"/>
            <a:ext cx="1428728" cy="1143008"/>
          </a:xfrm>
          <a:prstGeom prst="callout1">
            <a:avLst>
              <a:gd name="adj1" fmla="val 40568"/>
              <a:gd name="adj2" fmla="val 8291"/>
              <a:gd name="adj3" fmla="val -29836"/>
              <a:gd name="adj4" fmla="val -68256"/>
            </a:avLst>
          </a:prstGeom>
          <a:solidFill>
            <a:schemeClr val="tx2">
              <a:lumMod val="40000"/>
              <a:lumOff val="60000"/>
            </a:schemeClr>
          </a:solidFill>
          <a:ln w="57150">
            <a:solidFill>
              <a:srgbClr val="1F52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66"/>
                </a:solidFill>
              </a:rPr>
              <a:t>ОЦЕНКА КАЧЕСТВА</a:t>
            </a:r>
            <a:endParaRPr lang="ru-RU" b="1" dirty="0">
              <a:solidFill>
                <a:srgbClr val="FF0066"/>
              </a:solidFill>
            </a:endParaRPr>
          </a:p>
        </p:txBody>
      </p:sp>
      <p:sp>
        <p:nvSpPr>
          <p:cNvPr id="9" name="Выноска 1 (без границы) 8"/>
          <p:cNvSpPr/>
          <p:nvPr/>
        </p:nvSpPr>
        <p:spPr>
          <a:xfrm>
            <a:off x="642910" y="5286388"/>
            <a:ext cx="1428728" cy="1143008"/>
          </a:xfrm>
          <a:prstGeom prst="callout1">
            <a:avLst>
              <a:gd name="adj1" fmla="val 21867"/>
              <a:gd name="adj2" fmla="val 44863"/>
              <a:gd name="adj3" fmla="val -49577"/>
              <a:gd name="adj4" fmla="val 124579"/>
            </a:avLst>
          </a:prstGeom>
          <a:solidFill>
            <a:schemeClr val="tx2">
              <a:lumMod val="40000"/>
              <a:lumOff val="60000"/>
            </a:schemeClr>
          </a:solidFill>
          <a:ln w="57150">
            <a:solidFill>
              <a:srgbClr val="1F52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66"/>
                </a:solidFill>
              </a:rPr>
              <a:t>КАЧЕСТВО СИСТЕМЫ</a:t>
            </a:r>
            <a:endParaRPr lang="ru-RU" b="1" dirty="0">
              <a:solidFill>
                <a:srgbClr val="FF0066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857224" y="4071942"/>
            <a:ext cx="7858180" cy="0"/>
          </a:xfrm>
          <a:prstGeom prst="line">
            <a:avLst/>
          </a:prstGeom>
          <a:ln w="762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Стрелка вправо 16"/>
          <p:cNvSpPr/>
          <p:nvPr/>
        </p:nvSpPr>
        <p:spPr>
          <a:xfrm rot="18907537">
            <a:off x="1767366" y="2051352"/>
            <a:ext cx="1857388" cy="714380"/>
          </a:xfrm>
          <a:prstGeom prst="rightArrow">
            <a:avLst/>
          </a:prstGeom>
          <a:solidFill>
            <a:srgbClr val="DD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 rot="2514493">
            <a:off x="6216110" y="2100560"/>
            <a:ext cx="1857388" cy="714380"/>
          </a:xfrm>
          <a:prstGeom prst="rightArrow">
            <a:avLst/>
          </a:prstGeom>
          <a:solidFill>
            <a:srgbClr val="DD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 rot="8742540">
            <a:off x="5891241" y="5676241"/>
            <a:ext cx="1095811" cy="710079"/>
          </a:xfrm>
          <a:prstGeom prst="rightArrow">
            <a:avLst/>
          </a:prstGeom>
          <a:solidFill>
            <a:srgbClr val="DD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 rot="12227735">
            <a:off x="2739847" y="5763024"/>
            <a:ext cx="1095811" cy="710079"/>
          </a:xfrm>
          <a:prstGeom prst="rightArrow">
            <a:avLst/>
          </a:prstGeom>
          <a:solidFill>
            <a:srgbClr val="DD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Ответственные 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за реализацию ШСОКО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Blip>
                <a:blip r:embed="rId2"/>
              </a:buBlip>
            </a:pPr>
            <a:r>
              <a:rPr lang="ru-RU" sz="2800" b="1" dirty="0" smtClean="0">
                <a:solidFill>
                  <a:srgbClr val="1F5281"/>
                </a:solidFill>
              </a:rPr>
              <a:t>Администрация</a:t>
            </a:r>
          </a:p>
          <a:p>
            <a:pPr>
              <a:buBlip>
                <a:blip r:embed="rId2"/>
              </a:buBlip>
            </a:pPr>
            <a:r>
              <a:rPr lang="ru-RU" sz="2800" b="1" dirty="0" smtClean="0">
                <a:solidFill>
                  <a:srgbClr val="1F5281"/>
                </a:solidFill>
              </a:rPr>
              <a:t>Педагогический совет</a:t>
            </a:r>
          </a:p>
          <a:p>
            <a:pPr>
              <a:buBlip>
                <a:blip r:embed="rId2"/>
              </a:buBlip>
            </a:pPr>
            <a:r>
              <a:rPr lang="ru-RU" sz="2800" b="1" dirty="0" smtClean="0">
                <a:solidFill>
                  <a:srgbClr val="1F5281"/>
                </a:solidFill>
              </a:rPr>
              <a:t>Информационно-аналитический центр</a:t>
            </a:r>
          </a:p>
          <a:p>
            <a:pPr>
              <a:buBlip>
                <a:blip r:embed="rId2"/>
              </a:buBlip>
            </a:pPr>
            <a:r>
              <a:rPr lang="ru-RU" sz="2800" b="1" dirty="0" smtClean="0">
                <a:solidFill>
                  <a:srgbClr val="1F5281"/>
                </a:solidFill>
              </a:rPr>
              <a:t>Попечительский совет</a:t>
            </a:r>
          </a:p>
          <a:p>
            <a:pPr>
              <a:buBlip>
                <a:blip r:embed="rId2"/>
              </a:buBlip>
            </a:pPr>
            <a:r>
              <a:rPr lang="ru-RU" sz="2800" b="1" dirty="0" smtClean="0">
                <a:solidFill>
                  <a:srgbClr val="1F5281"/>
                </a:solidFill>
              </a:rPr>
              <a:t>Структурные подразделения</a:t>
            </a:r>
          </a:p>
          <a:p>
            <a:pPr>
              <a:buBlip>
                <a:blip r:embed="rId2"/>
              </a:buBlip>
            </a:pPr>
            <a:r>
              <a:rPr lang="ru-RU" sz="2800" b="1" dirty="0" smtClean="0">
                <a:solidFill>
                  <a:srgbClr val="1F5281"/>
                </a:solidFill>
              </a:rPr>
              <a:t>Педагоги</a:t>
            </a:r>
          </a:p>
          <a:p>
            <a:pPr>
              <a:buBlip>
                <a:blip r:embed="rId2"/>
              </a:buBlip>
            </a:pPr>
            <a:r>
              <a:rPr lang="ru-RU" sz="2800" b="1" dirty="0" smtClean="0">
                <a:solidFill>
                  <a:srgbClr val="1F5281"/>
                </a:solidFill>
              </a:rPr>
              <a:t>Общественные эксперты</a:t>
            </a:r>
            <a:endParaRPr lang="ru-RU" sz="2800" b="1" dirty="0">
              <a:solidFill>
                <a:srgbClr val="1F5281"/>
              </a:solidFill>
            </a:endParaRPr>
          </a:p>
        </p:txBody>
      </p:sp>
      <p:pic>
        <p:nvPicPr>
          <p:cNvPr id="8193" name="Picture 1" descr="C:\Documents and Settings\Admin\Мои документы\Мои рисунки\Мои рисунки\3Y4PGCAMMZ6EFCASY1QY2CAJRZLY9CA26BZJ6CAUR9NV8CACKP9C7CAXRGZT6CAOUBFMACA8QM8F0CA7L4ZKDCAVH29LCCAP91SSNCAFP4ZXACAAN5O6HCAKSP4N5CATK3UBCCAT49FVTCA9YMQPSCABEITA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4714884"/>
            <a:ext cx="2500330" cy="1766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rgbClr val="0070C0"/>
                </a:solidFill>
              </a:rPr>
              <a:t>Гласность и открытость</a:t>
            </a:r>
            <a:endParaRPr lang="ru-RU" sz="3600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Blip>
                <a:blip r:embed="rId2"/>
              </a:buBlip>
            </a:pPr>
            <a:r>
              <a:rPr lang="ru-RU" b="1" dirty="0" err="1" smtClean="0">
                <a:solidFill>
                  <a:srgbClr val="1F5281"/>
                </a:solidFill>
              </a:rPr>
              <a:t>веб-сайт</a:t>
            </a:r>
            <a:r>
              <a:rPr lang="ru-RU" b="1" dirty="0" smtClean="0">
                <a:solidFill>
                  <a:srgbClr val="1F5281"/>
                </a:solidFill>
              </a:rPr>
              <a:t>, </a:t>
            </a:r>
          </a:p>
          <a:p>
            <a:pPr>
              <a:buBlip>
                <a:blip r:embed="rId2"/>
              </a:buBlip>
            </a:pPr>
            <a:r>
              <a:rPr lang="ru-RU" b="1" dirty="0" smtClean="0">
                <a:solidFill>
                  <a:srgbClr val="1F5281"/>
                </a:solidFill>
              </a:rPr>
              <a:t>интернет-приёмная, </a:t>
            </a:r>
          </a:p>
          <a:p>
            <a:pPr>
              <a:buBlip>
                <a:blip r:embed="rId2"/>
              </a:buBlip>
            </a:pPr>
            <a:r>
              <a:rPr lang="ru-RU" b="1" dirty="0" smtClean="0">
                <a:solidFill>
                  <a:srgbClr val="1F5281"/>
                </a:solidFill>
              </a:rPr>
              <a:t>печатная и рекламная продукция, Публичный доклад, </a:t>
            </a:r>
          </a:p>
          <a:p>
            <a:pPr>
              <a:buBlip>
                <a:blip r:embed="rId2"/>
              </a:buBlip>
            </a:pPr>
            <a:r>
              <a:rPr lang="ru-RU" b="1" dirty="0" smtClean="0">
                <a:solidFill>
                  <a:srgbClr val="1F5281"/>
                </a:solidFill>
              </a:rPr>
              <a:t>СМИ, </a:t>
            </a:r>
          </a:p>
          <a:p>
            <a:pPr>
              <a:buBlip>
                <a:blip r:embed="rId2"/>
              </a:buBlip>
            </a:pPr>
            <a:r>
              <a:rPr lang="ru-RU" b="1" dirty="0" smtClean="0">
                <a:solidFill>
                  <a:srgbClr val="1F5281"/>
                </a:solidFill>
              </a:rPr>
              <a:t>открытые собрания, </a:t>
            </a:r>
          </a:p>
          <a:p>
            <a:pPr>
              <a:buBlip>
                <a:blip r:embed="rId2"/>
              </a:buBlip>
            </a:pPr>
            <a:r>
              <a:rPr lang="ru-RU" b="1" dirty="0" smtClean="0">
                <a:solidFill>
                  <a:srgbClr val="1F5281"/>
                </a:solidFill>
              </a:rPr>
              <a:t>Родительская конференция</a:t>
            </a:r>
          </a:p>
          <a:p>
            <a:pPr>
              <a:buBlip>
                <a:blip r:embed="rId2"/>
              </a:buBlip>
            </a:pPr>
            <a:r>
              <a:rPr lang="ru-RU" b="1" dirty="0" smtClean="0">
                <a:solidFill>
                  <a:srgbClr val="1F5281"/>
                </a:solidFill>
              </a:rPr>
              <a:t>Дни открытых дверей, </a:t>
            </a:r>
          </a:p>
          <a:p>
            <a:pPr>
              <a:buBlip>
                <a:blip r:embed="rId2"/>
              </a:buBlip>
            </a:pPr>
            <a:r>
              <a:rPr lang="ru-RU" b="1" dirty="0" smtClean="0">
                <a:solidFill>
                  <a:srgbClr val="1F5281"/>
                </a:solidFill>
              </a:rPr>
              <a:t>встречи выпускников, </a:t>
            </a:r>
          </a:p>
          <a:p>
            <a:pPr>
              <a:buBlip>
                <a:blip r:embed="rId2"/>
              </a:buBlip>
            </a:pPr>
            <a:r>
              <a:rPr lang="ru-RU" b="1" dirty="0" smtClean="0">
                <a:solidFill>
                  <a:srgbClr val="1F5281"/>
                </a:solidFill>
              </a:rPr>
              <a:t>Форумы, </a:t>
            </a:r>
          </a:p>
          <a:p>
            <a:pPr>
              <a:buBlip>
                <a:blip r:embed="rId2"/>
              </a:buBlip>
            </a:pPr>
            <a:r>
              <a:rPr lang="ru-RU" b="1" dirty="0" smtClean="0">
                <a:solidFill>
                  <a:srgbClr val="1F5281"/>
                </a:solidFill>
              </a:rPr>
              <a:t>Опорная школа, семинары, </a:t>
            </a:r>
          </a:p>
          <a:p>
            <a:pPr>
              <a:buBlip>
                <a:blip r:embed="rId2"/>
              </a:buBlip>
            </a:pPr>
            <a:r>
              <a:rPr lang="ru-RU" b="1" dirty="0" smtClean="0">
                <a:solidFill>
                  <a:srgbClr val="1F5281"/>
                </a:solidFill>
              </a:rPr>
              <a:t>конференции с предъявлением опыта, </a:t>
            </a:r>
          </a:p>
          <a:p>
            <a:pPr>
              <a:buBlip>
                <a:blip r:embed="rId2"/>
              </a:buBlip>
            </a:pPr>
            <a:r>
              <a:rPr lang="ru-RU" b="1" dirty="0" smtClean="0">
                <a:solidFill>
                  <a:srgbClr val="1F5281"/>
                </a:solidFill>
              </a:rPr>
              <a:t>Информационная плазменная панель для учащихся, персонала, посетителей лицея. </a:t>
            </a:r>
          </a:p>
          <a:p>
            <a:endParaRPr lang="ru-RU" dirty="0"/>
          </a:p>
        </p:txBody>
      </p:sp>
      <p:pic>
        <p:nvPicPr>
          <p:cNvPr id="7170" name="Picture 2" descr="C:\Documents and Settings\Admin\Мои документы\Мои рисунки\Мои рисунки\96XCSCALJM682CAT2ZOYRCASERI6VCALXHQ7CCAYV7H4ECAXHPQZXCAU2UE7CCASRYXVTCAK6O279CAYCNK0TCAL160VQCAYW1E8OCAGKQZGKCA568UL0CAZUM073CAN5GV2FCA4BVU1UCARAK9LSCAZD1F0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2571744"/>
            <a:ext cx="1295400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 bwMode="auto">
          <a:xfrm>
            <a:off x="714348" y="4401103"/>
            <a:ext cx="7875253" cy="1944204"/>
          </a:xfrm>
          <a:prstGeom prst="roundRect">
            <a:avLst/>
          </a:prstGeom>
          <a:solidFill>
            <a:srgbClr val="E2FFC5"/>
          </a:solidFill>
          <a:ln w="571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82945" tIns="41473" rIns="82945" bIns="41473"/>
          <a:lstStyle/>
          <a:p>
            <a:pPr algn="ctr">
              <a:buFont typeface="Times New Roman" pitchFamily="16" charset="0"/>
              <a:buNone/>
              <a:defRPr/>
            </a:pPr>
            <a:r>
              <a:rPr lang="ru-RU" sz="2900" b="1" i="1" dirty="0">
                <a:solidFill>
                  <a:srgbClr val="004376"/>
                </a:solidFill>
                <a:latin typeface="+mn-lt"/>
                <a:cs typeface="Arial Unicode MS" charset="0"/>
              </a:rPr>
              <a:t>Счастье, успех, авторитет, радость – побочный продукт правильно организованной деятельности</a:t>
            </a:r>
          </a:p>
          <a:p>
            <a:pPr algn="r">
              <a:buFont typeface="Times New Roman" pitchFamily="16" charset="0"/>
              <a:buNone/>
              <a:defRPr/>
            </a:pPr>
            <a:r>
              <a:rPr lang="ru-RU" sz="2500" b="1" dirty="0">
                <a:solidFill>
                  <a:srgbClr val="004376"/>
                </a:solidFill>
                <a:latin typeface="+mn-lt"/>
                <a:cs typeface="Arial Unicode MS" charset="0"/>
              </a:rPr>
              <a:t>В. </a:t>
            </a:r>
            <a:r>
              <a:rPr lang="ru-RU" sz="2500" b="1" dirty="0" err="1">
                <a:solidFill>
                  <a:srgbClr val="004376"/>
                </a:solidFill>
                <a:latin typeface="+mn-lt"/>
                <a:cs typeface="Arial Unicode MS" charset="0"/>
              </a:rPr>
              <a:t>Франкл</a:t>
            </a:r>
            <a:endParaRPr lang="ru-RU" sz="2500" b="1" dirty="0">
              <a:solidFill>
                <a:srgbClr val="004376"/>
              </a:solidFill>
              <a:latin typeface="+mn-lt"/>
              <a:cs typeface="Arial Unicode MS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 bwMode="auto">
          <a:xfrm rot="21192525">
            <a:off x="884160" y="665350"/>
            <a:ext cx="7646400" cy="518454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82945" tIns="41473" rIns="82945" bIns="41473"/>
          <a:lstStyle/>
          <a:p>
            <a:pPr algn="ctr">
              <a:buFont typeface="Times New Roman" pitchFamily="16" charset="0"/>
              <a:buNone/>
              <a:defRPr/>
            </a:pPr>
            <a:r>
              <a:rPr lang="ru-RU" sz="3600" b="1" dirty="0">
                <a:solidFill>
                  <a:srgbClr val="0070C0"/>
                </a:solidFill>
                <a:latin typeface="+mn-lt"/>
                <a:cs typeface="Arial Unicode MS" charset="0"/>
              </a:rPr>
              <a:t>РЕФЛЕКСИВНАЯ ЧЕРТА</a:t>
            </a:r>
          </a:p>
        </p:txBody>
      </p:sp>
      <p:cxnSp>
        <p:nvCxnSpPr>
          <p:cNvPr id="29700" name="Прямая соединительная линия 8"/>
          <p:cNvCxnSpPr>
            <a:cxnSpLocks noChangeShapeType="1"/>
          </p:cNvCxnSpPr>
          <p:nvPr/>
        </p:nvCxnSpPr>
        <p:spPr bwMode="auto">
          <a:xfrm flipV="1">
            <a:off x="1071538" y="857232"/>
            <a:ext cx="7322400" cy="1101715"/>
          </a:xfrm>
          <a:prstGeom prst="line">
            <a:avLst/>
          </a:prstGeom>
          <a:noFill/>
          <a:ln w="73025" cmpd="thickThin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10" name="Выноска-облако 9"/>
          <p:cNvSpPr/>
          <p:nvPr/>
        </p:nvSpPr>
        <p:spPr bwMode="auto">
          <a:xfrm>
            <a:off x="4214810" y="1500174"/>
            <a:ext cx="4447490" cy="2357454"/>
          </a:xfrm>
          <a:prstGeom prst="cloudCallout">
            <a:avLst/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005EA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82945" tIns="41473" rIns="82945" bIns="41473"/>
          <a:lstStyle/>
          <a:p>
            <a:pPr algn="ctr">
              <a:buFont typeface="Times New Roman" pitchFamily="16" charset="0"/>
              <a:buNone/>
              <a:defRPr/>
            </a:pPr>
            <a:r>
              <a:rPr lang="ru-RU" sz="7200" b="1" dirty="0" smtClean="0">
                <a:solidFill>
                  <a:srgbClr val="0070C0"/>
                </a:solidFill>
                <a:latin typeface="+mn-lt"/>
                <a:cs typeface="Arial Unicode MS" charset="0"/>
              </a:rPr>
              <a:t>???…</a:t>
            </a:r>
            <a:endParaRPr lang="ru-RU" sz="7200" b="1" dirty="0">
              <a:solidFill>
                <a:srgbClr val="0070C0"/>
              </a:solidFill>
              <a:latin typeface="+mn-lt"/>
              <a:cs typeface="Arial Unicode MS" charset="0"/>
            </a:endParaRPr>
          </a:p>
        </p:txBody>
      </p:sp>
      <p:grpSp>
        <p:nvGrpSpPr>
          <p:cNvPr id="2" name="Group 57"/>
          <p:cNvGrpSpPr>
            <a:grpSpLocks/>
          </p:cNvGrpSpPr>
          <p:nvPr/>
        </p:nvGrpSpPr>
        <p:grpSpPr bwMode="auto">
          <a:xfrm>
            <a:off x="943174" y="2068047"/>
            <a:ext cx="2073615" cy="2138639"/>
            <a:chOff x="3470" y="1593"/>
            <a:chExt cx="1972" cy="2200"/>
          </a:xfrm>
          <a:solidFill>
            <a:srgbClr val="0070C0"/>
          </a:solidFill>
        </p:grpSpPr>
        <p:sp>
          <p:nvSpPr>
            <p:cNvPr id="9" name="Freeform 5"/>
            <p:cNvSpPr>
              <a:spLocks noChangeAspect="1"/>
            </p:cNvSpPr>
            <p:nvPr/>
          </p:nvSpPr>
          <p:spPr bwMode="auto">
            <a:xfrm>
              <a:off x="4386" y="2197"/>
              <a:ext cx="61" cy="149"/>
            </a:xfrm>
            <a:custGeom>
              <a:avLst/>
              <a:gdLst>
                <a:gd name="T0" fmla="*/ 0 w 217"/>
                <a:gd name="T1" fmla="*/ 0 h 532"/>
                <a:gd name="T2" fmla="*/ 0 w 217"/>
                <a:gd name="T3" fmla="*/ 0 h 532"/>
                <a:gd name="T4" fmla="*/ 0 w 217"/>
                <a:gd name="T5" fmla="*/ 0 h 532"/>
                <a:gd name="T6" fmla="*/ 0 w 217"/>
                <a:gd name="T7" fmla="*/ 0 h 532"/>
                <a:gd name="T8" fmla="*/ 0 w 217"/>
                <a:gd name="T9" fmla="*/ 0 h 5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7"/>
                <a:gd name="T16" fmla="*/ 0 h 532"/>
                <a:gd name="T17" fmla="*/ 217 w 217"/>
                <a:gd name="T18" fmla="*/ 532 h 5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7" h="532">
                  <a:moveTo>
                    <a:pt x="217" y="2"/>
                  </a:moveTo>
                  <a:lnTo>
                    <a:pt x="5" y="0"/>
                  </a:lnTo>
                  <a:lnTo>
                    <a:pt x="0" y="530"/>
                  </a:lnTo>
                  <a:lnTo>
                    <a:pt x="212" y="532"/>
                  </a:lnTo>
                  <a:lnTo>
                    <a:pt x="217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Times New Roman" pitchFamily="16" charset="0"/>
                <a:buNone/>
                <a:defRPr/>
              </a:pPr>
              <a:endParaRPr lang="ru-RU">
                <a:ea typeface="+mn-ea"/>
                <a:cs typeface="Arial Unicode MS" charset="0"/>
              </a:endParaRPr>
            </a:p>
          </p:txBody>
        </p:sp>
        <p:sp>
          <p:nvSpPr>
            <p:cNvPr id="11" name="Freeform 6"/>
            <p:cNvSpPr>
              <a:spLocks noChangeAspect="1"/>
            </p:cNvSpPr>
            <p:nvPr/>
          </p:nvSpPr>
          <p:spPr bwMode="auto">
            <a:xfrm>
              <a:off x="4034" y="2265"/>
              <a:ext cx="126" cy="158"/>
            </a:xfrm>
            <a:custGeom>
              <a:avLst/>
              <a:gdLst>
                <a:gd name="T0" fmla="*/ 0 w 445"/>
                <a:gd name="T1" fmla="*/ 0 h 567"/>
                <a:gd name="T2" fmla="*/ 0 w 445"/>
                <a:gd name="T3" fmla="*/ 0 h 567"/>
                <a:gd name="T4" fmla="*/ 0 w 445"/>
                <a:gd name="T5" fmla="*/ 0 h 567"/>
                <a:gd name="T6" fmla="*/ 0 w 445"/>
                <a:gd name="T7" fmla="*/ 0 h 567"/>
                <a:gd name="T8" fmla="*/ 0 w 445"/>
                <a:gd name="T9" fmla="*/ 0 h 5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5"/>
                <a:gd name="T16" fmla="*/ 0 h 567"/>
                <a:gd name="T17" fmla="*/ 445 w 445"/>
                <a:gd name="T18" fmla="*/ 567 h 5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5" h="567">
                  <a:moveTo>
                    <a:pt x="185" y="0"/>
                  </a:moveTo>
                  <a:lnTo>
                    <a:pt x="0" y="104"/>
                  </a:lnTo>
                  <a:lnTo>
                    <a:pt x="260" y="567"/>
                  </a:lnTo>
                  <a:lnTo>
                    <a:pt x="445" y="463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Times New Roman" pitchFamily="16" charset="0"/>
                <a:buNone/>
                <a:defRPr/>
              </a:pPr>
              <a:endParaRPr lang="ru-RU">
                <a:ea typeface="+mn-ea"/>
                <a:cs typeface="Arial Unicode MS" charset="0"/>
              </a:endParaRPr>
            </a:p>
          </p:txBody>
        </p:sp>
        <p:sp>
          <p:nvSpPr>
            <p:cNvPr id="12" name="Freeform 7"/>
            <p:cNvSpPr>
              <a:spLocks noChangeAspect="1"/>
            </p:cNvSpPr>
            <p:nvPr/>
          </p:nvSpPr>
          <p:spPr bwMode="auto">
            <a:xfrm>
              <a:off x="3776" y="2502"/>
              <a:ext cx="158" cy="129"/>
            </a:xfrm>
            <a:custGeom>
              <a:avLst/>
              <a:gdLst>
                <a:gd name="T0" fmla="*/ 0 w 566"/>
                <a:gd name="T1" fmla="*/ 0 h 453"/>
                <a:gd name="T2" fmla="*/ 0 w 566"/>
                <a:gd name="T3" fmla="*/ 0 h 453"/>
                <a:gd name="T4" fmla="*/ 0 w 566"/>
                <a:gd name="T5" fmla="*/ 0 h 453"/>
                <a:gd name="T6" fmla="*/ 0 w 566"/>
                <a:gd name="T7" fmla="*/ 0 h 453"/>
                <a:gd name="T8" fmla="*/ 0 w 566"/>
                <a:gd name="T9" fmla="*/ 0 h 4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6"/>
                <a:gd name="T16" fmla="*/ 0 h 453"/>
                <a:gd name="T17" fmla="*/ 566 w 566"/>
                <a:gd name="T18" fmla="*/ 453 h 45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6" h="453">
                  <a:moveTo>
                    <a:pt x="109" y="0"/>
                  </a:moveTo>
                  <a:lnTo>
                    <a:pt x="0" y="183"/>
                  </a:lnTo>
                  <a:lnTo>
                    <a:pt x="457" y="453"/>
                  </a:lnTo>
                  <a:lnTo>
                    <a:pt x="566" y="270"/>
                  </a:lnTo>
                  <a:lnTo>
                    <a:pt x="10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Times New Roman" pitchFamily="16" charset="0"/>
                <a:buNone/>
                <a:defRPr/>
              </a:pPr>
              <a:endParaRPr lang="ru-RU">
                <a:ea typeface="+mn-ea"/>
                <a:cs typeface="Arial Unicode MS" charset="0"/>
              </a:endParaRPr>
            </a:p>
          </p:txBody>
        </p:sp>
        <p:sp>
          <p:nvSpPr>
            <p:cNvPr id="13" name="Freeform 8"/>
            <p:cNvSpPr>
              <a:spLocks noChangeAspect="1"/>
            </p:cNvSpPr>
            <p:nvPr/>
          </p:nvSpPr>
          <p:spPr bwMode="auto">
            <a:xfrm>
              <a:off x="3681" y="2850"/>
              <a:ext cx="152" cy="62"/>
            </a:xfrm>
            <a:custGeom>
              <a:avLst/>
              <a:gdLst>
                <a:gd name="T0" fmla="*/ 0 w 533"/>
                <a:gd name="T1" fmla="*/ 0 h 218"/>
                <a:gd name="T2" fmla="*/ 0 w 533"/>
                <a:gd name="T3" fmla="*/ 0 h 218"/>
                <a:gd name="T4" fmla="*/ 0 w 533"/>
                <a:gd name="T5" fmla="*/ 0 h 218"/>
                <a:gd name="T6" fmla="*/ 0 w 533"/>
                <a:gd name="T7" fmla="*/ 0 h 218"/>
                <a:gd name="T8" fmla="*/ 0 w 533"/>
                <a:gd name="T9" fmla="*/ 0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3"/>
                <a:gd name="T16" fmla="*/ 0 h 218"/>
                <a:gd name="T17" fmla="*/ 533 w 533"/>
                <a:gd name="T18" fmla="*/ 218 h 2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3" h="218">
                  <a:moveTo>
                    <a:pt x="2" y="0"/>
                  </a:moveTo>
                  <a:lnTo>
                    <a:pt x="0" y="212"/>
                  </a:lnTo>
                  <a:lnTo>
                    <a:pt x="530" y="218"/>
                  </a:lnTo>
                  <a:lnTo>
                    <a:pt x="533" y="5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Times New Roman" pitchFamily="16" charset="0"/>
                <a:buNone/>
                <a:defRPr/>
              </a:pPr>
              <a:endParaRPr lang="ru-RU">
                <a:ea typeface="+mn-ea"/>
                <a:cs typeface="Arial Unicode MS" charset="0"/>
              </a:endParaRPr>
            </a:p>
          </p:txBody>
        </p:sp>
        <p:sp>
          <p:nvSpPr>
            <p:cNvPr id="14" name="Freeform 9"/>
            <p:cNvSpPr>
              <a:spLocks noChangeAspect="1"/>
            </p:cNvSpPr>
            <p:nvPr/>
          </p:nvSpPr>
          <p:spPr bwMode="auto">
            <a:xfrm>
              <a:off x="3749" y="3138"/>
              <a:ext cx="158" cy="126"/>
            </a:xfrm>
            <a:custGeom>
              <a:avLst/>
              <a:gdLst>
                <a:gd name="T0" fmla="*/ 0 w 567"/>
                <a:gd name="T1" fmla="*/ 0 h 445"/>
                <a:gd name="T2" fmla="*/ 0 w 567"/>
                <a:gd name="T3" fmla="*/ 0 h 445"/>
                <a:gd name="T4" fmla="*/ 0 w 567"/>
                <a:gd name="T5" fmla="*/ 0 h 445"/>
                <a:gd name="T6" fmla="*/ 0 w 567"/>
                <a:gd name="T7" fmla="*/ 0 h 445"/>
                <a:gd name="T8" fmla="*/ 0 w 567"/>
                <a:gd name="T9" fmla="*/ 0 h 4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7"/>
                <a:gd name="T16" fmla="*/ 0 h 445"/>
                <a:gd name="T17" fmla="*/ 567 w 567"/>
                <a:gd name="T18" fmla="*/ 445 h 4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7" h="445">
                  <a:moveTo>
                    <a:pt x="0" y="260"/>
                  </a:moveTo>
                  <a:lnTo>
                    <a:pt x="105" y="445"/>
                  </a:lnTo>
                  <a:lnTo>
                    <a:pt x="567" y="185"/>
                  </a:lnTo>
                  <a:lnTo>
                    <a:pt x="463" y="0"/>
                  </a:lnTo>
                  <a:lnTo>
                    <a:pt x="0" y="26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Times New Roman" pitchFamily="16" charset="0"/>
                <a:buNone/>
                <a:defRPr/>
              </a:pPr>
              <a:endParaRPr lang="ru-RU">
                <a:ea typeface="+mn-ea"/>
                <a:cs typeface="Arial Unicode MS" charset="0"/>
              </a:endParaRPr>
            </a:p>
          </p:txBody>
        </p:sp>
        <p:sp>
          <p:nvSpPr>
            <p:cNvPr id="15" name="Freeform 12"/>
            <p:cNvSpPr>
              <a:spLocks noChangeAspect="1"/>
            </p:cNvSpPr>
            <p:nvPr/>
          </p:nvSpPr>
          <p:spPr bwMode="auto">
            <a:xfrm>
              <a:off x="4144" y="2373"/>
              <a:ext cx="285" cy="550"/>
            </a:xfrm>
            <a:custGeom>
              <a:avLst/>
              <a:gdLst>
                <a:gd name="T0" fmla="*/ 0 w 1013"/>
                <a:gd name="T1" fmla="*/ 0 h 1940"/>
                <a:gd name="T2" fmla="*/ 0 w 1013"/>
                <a:gd name="T3" fmla="*/ 0 h 1940"/>
                <a:gd name="T4" fmla="*/ 0 w 1013"/>
                <a:gd name="T5" fmla="*/ 0 h 1940"/>
                <a:gd name="T6" fmla="*/ 0 w 1013"/>
                <a:gd name="T7" fmla="*/ 0 h 1940"/>
                <a:gd name="T8" fmla="*/ 0 w 1013"/>
                <a:gd name="T9" fmla="*/ 0 h 19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13"/>
                <a:gd name="T16" fmla="*/ 0 h 1940"/>
                <a:gd name="T17" fmla="*/ 1013 w 1013"/>
                <a:gd name="T18" fmla="*/ 1940 h 19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13" h="1940">
                  <a:moveTo>
                    <a:pt x="852" y="1940"/>
                  </a:moveTo>
                  <a:lnTo>
                    <a:pt x="0" y="74"/>
                  </a:lnTo>
                  <a:lnTo>
                    <a:pt x="161" y="0"/>
                  </a:lnTo>
                  <a:lnTo>
                    <a:pt x="1013" y="1867"/>
                  </a:lnTo>
                  <a:lnTo>
                    <a:pt x="852" y="19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Times New Roman" pitchFamily="16" charset="0"/>
                <a:buNone/>
                <a:defRPr/>
              </a:pPr>
              <a:endParaRPr lang="ru-RU">
                <a:ea typeface="+mn-ea"/>
                <a:cs typeface="Arial Unicode MS" charset="0"/>
              </a:endParaRPr>
            </a:p>
          </p:txBody>
        </p:sp>
        <p:sp>
          <p:nvSpPr>
            <p:cNvPr id="16" name="Freeform 13"/>
            <p:cNvSpPr>
              <a:spLocks noChangeAspect="1"/>
            </p:cNvSpPr>
            <p:nvPr/>
          </p:nvSpPr>
          <p:spPr bwMode="auto">
            <a:xfrm>
              <a:off x="3986" y="3364"/>
              <a:ext cx="129" cy="158"/>
            </a:xfrm>
            <a:custGeom>
              <a:avLst/>
              <a:gdLst>
                <a:gd name="T0" fmla="*/ 0 w 453"/>
                <a:gd name="T1" fmla="*/ 0 h 564"/>
                <a:gd name="T2" fmla="*/ 0 w 453"/>
                <a:gd name="T3" fmla="*/ 0 h 564"/>
                <a:gd name="T4" fmla="*/ 0 w 453"/>
                <a:gd name="T5" fmla="*/ 0 h 564"/>
                <a:gd name="T6" fmla="*/ 0 w 453"/>
                <a:gd name="T7" fmla="*/ 0 h 564"/>
                <a:gd name="T8" fmla="*/ 0 w 453"/>
                <a:gd name="T9" fmla="*/ 0 h 5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3"/>
                <a:gd name="T16" fmla="*/ 0 h 564"/>
                <a:gd name="T17" fmla="*/ 453 w 453"/>
                <a:gd name="T18" fmla="*/ 564 h 56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3" h="564">
                  <a:moveTo>
                    <a:pt x="0" y="456"/>
                  </a:moveTo>
                  <a:lnTo>
                    <a:pt x="183" y="564"/>
                  </a:lnTo>
                  <a:lnTo>
                    <a:pt x="453" y="107"/>
                  </a:lnTo>
                  <a:lnTo>
                    <a:pt x="270" y="0"/>
                  </a:lnTo>
                  <a:lnTo>
                    <a:pt x="0" y="45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Times New Roman" pitchFamily="16" charset="0"/>
                <a:buNone/>
                <a:defRPr/>
              </a:pPr>
              <a:endParaRPr lang="ru-RU">
                <a:ea typeface="+mn-ea"/>
                <a:cs typeface="Arial Unicode MS" charset="0"/>
              </a:endParaRPr>
            </a:p>
          </p:txBody>
        </p:sp>
        <p:sp>
          <p:nvSpPr>
            <p:cNvPr id="17" name="Freeform 14"/>
            <p:cNvSpPr>
              <a:spLocks noChangeAspect="1"/>
            </p:cNvSpPr>
            <p:nvPr/>
          </p:nvSpPr>
          <p:spPr bwMode="auto">
            <a:xfrm>
              <a:off x="4334" y="3466"/>
              <a:ext cx="61" cy="151"/>
            </a:xfrm>
            <a:custGeom>
              <a:avLst/>
              <a:gdLst>
                <a:gd name="T0" fmla="*/ 0 w 218"/>
                <a:gd name="T1" fmla="*/ 0 h 534"/>
                <a:gd name="T2" fmla="*/ 0 w 218"/>
                <a:gd name="T3" fmla="*/ 0 h 534"/>
                <a:gd name="T4" fmla="*/ 0 w 218"/>
                <a:gd name="T5" fmla="*/ 0 h 534"/>
                <a:gd name="T6" fmla="*/ 0 w 218"/>
                <a:gd name="T7" fmla="*/ 0 h 534"/>
                <a:gd name="T8" fmla="*/ 0 w 218"/>
                <a:gd name="T9" fmla="*/ 0 h 5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8"/>
                <a:gd name="T16" fmla="*/ 0 h 534"/>
                <a:gd name="T17" fmla="*/ 218 w 218"/>
                <a:gd name="T18" fmla="*/ 534 h 5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8" h="534">
                  <a:moveTo>
                    <a:pt x="0" y="530"/>
                  </a:moveTo>
                  <a:lnTo>
                    <a:pt x="213" y="534"/>
                  </a:lnTo>
                  <a:lnTo>
                    <a:pt x="218" y="2"/>
                  </a:lnTo>
                  <a:lnTo>
                    <a:pt x="5" y="0"/>
                  </a:lnTo>
                  <a:lnTo>
                    <a:pt x="0" y="5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Times New Roman" pitchFamily="16" charset="0"/>
                <a:buNone/>
                <a:defRPr/>
              </a:pPr>
              <a:endParaRPr lang="ru-RU">
                <a:ea typeface="+mn-ea"/>
                <a:cs typeface="Arial Unicode MS" charset="0"/>
              </a:endParaRPr>
            </a:p>
          </p:txBody>
        </p:sp>
        <p:sp>
          <p:nvSpPr>
            <p:cNvPr id="18" name="Freeform 15"/>
            <p:cNvSpPr>
              <a:spLocks noChangeAspect="1"/>
            </p:cNvSpPr>
            <p:nvPr/>
          </p:nvSpPr>
          <p:spPr bwMode="auto">
            <a:xfrm>
              <a:off x="4621" y="3389"/>
              <a:ext cx="127" cy="160"/>
            </a:xfrm>
            <a:custGeom>
              <a:avLst/>
              <a:gdLst>
                <a:gd name="T0" fmla="*/ 0 w 444"/>
                <a:gd name="T1" fmla="*/ 0 h 566"/>
                <a:gd name="T2" fmla="*/ 0 w 444"/>
                <a:gd name="T3" fmla="*/ 0 h 566"/>
                <a:gd name="T4" fmla="*/ 0 w 444"/>
                <a:gd name="T5" fmla="*/ 0 h 566"/>
                <a:gd name="T6" fmla="*/ 0 w 444"/>
                <a:gd name="T7" fmla="*/ 0 h 566"/>
                <a:gd name="T8" fmla="*/ 0 w 444"/>
                <a:gd name="T9" fmla="*/ 0 h 5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4"/>
                <a:gd name="T16" fmla="*/ 0 h 566"/>
                <a:gd name="T17" fmla="*/ 444 w 444"/>
                <a:gd name="T18" fmla="*/ 566 h 5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4" h="566">
                  <a:moveTo>
                    <a:pt x="260" y="566"/>
                  </a:moveTo>
                  <a:lnTo>
                    <a:pt x="444" y="461"/>
                  </a:lnTo>
                  <a:lnTo>
                    <a:pt x="184" y="0"/>
                  </a:lnTo>
                  <a:lnTo>
                    <a:pt x="0" y="104"/>
                  </a:lnTo>
                  <a:lnTo>
                    <a:pt x="260" y="56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Times New Roman" pitchFamily="16" charset="0"/>
                <a:buNone/>
                <a:defRPr/>
              </a:pPr>
              <a:endParaRPr lang="ru-RU">
                <a:ea typeface="+mn-ea"/>
                <a:cs typeface="Arial Unicode MS" charset="0"/>
              </a:endParaRPr>
            </a:p>
          </p:txBody>
        </p:sp>
        <p:sp>
          <p:nvSpPr>
            <p:cNvPr id="19" name="Freeform 16"/>
            <p:cNvSpPr>
              <a:spLocks noChangeAspect="1"/>
            </p:cNvSpPr>
            <p:nvPr/>
          </p:nvSpPr>
          <p:spPr bwMode="auto">
            <a:xfrm>
              <a:off x="4847" y="3183"/>
              <a:ext cx="158" cy="129"/>
            </a:xfrm>
            <a:custGeom>
              <a:avLst/>
              <a:gdLst>
                <a:gd name="T0" fmla="*/ 0 w 565"/>
                <a:gd name="T1" fmla="*/ 0 h 452"/>
                <a:gd name="T2" fmla="*/ 0 w 565"/>
                <a:gd name="T3" fmla="*/ 0 h 452"/>
                <a:gd name="T4" fmla="*/ 0 w 565"/>
                <a:gd name="T5" fmla="*/ 0 h 452"/>
                <a:gd name="T6" fmla="*/ 0 w 565"/>
                <a:gd name="T7" fmla="*/ 0 h 452"/>
                <a:gd name="T8" fmla="*/ 0 w 565"/>
                <a:gd name="T9" fmla="*/ 0 h 4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5"/>
                <a:gd name="T16" fmla="*/ 0 h 452"/>
                <a:gd name="T17" fmla="*/ 565 w 565"/>
                <a:gd name="T18" fmla="*/ 452 h 4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5" h="452">
                  <a:moveTo>
                    <a:pt x="457" y="452"/>
                  </a:moveTo>
                  <a:lnTo>
                    <a:pt x="565" y="270"/>
                  </a:lnTo>
                  <a:lnTo>
                    <a:pt x="108" y="0"/>
                  </a:lnTo>
                  <a:lnTo>
                    <a:pt x="0" y="183"/>
                  </a:lnTo>
                  <a:lnTo>
                    <a:pt x="457" y="4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Times New Roman" pitchFamily="16" charset="0"/>
                <a:buNone/>
                <a:defRPr/>
              </a:pPr>
              <a:endParaRPr lang="ru-RU">
                <a:ea typeface="+mn-ea"/>
                <a:cs typeface="Arial Unicode MS" charset="0"/>
              </a:endParaRPr>
            </a:p>
          </p:txBody>
        </p:sp>
        <p:sp>
          <p:nvSpPr>
            <p:cNvPr id="20" name="Freeform 17"/>
            <p:cNvSpPr>
              <a:spLocks noChangeAspect="1"/>
            </p:cNvSpPr>
            <p:nvPr/>
          </p:nvSpPr>
          <p:spPr bwMode="auto">
            <a:xfrm>
              <a:off x="4949" y="2902"/>
              <a:ext cx="151" cy="62"/>
            </a:xfrm>
            <a:custGeom>
              <a:avLst/>
              <a:gdLst>
                <a:gd name="T0" fmla="*/ 0 w 532"/>
                <a:gd name="T1" fmla="*/ 0 h 218"/>
                <a:gd name="T2" fmla="*/ 0 w 532"/>
                <a:gd name="T3" fmla="*/ 0 h 218"/>
                <a:gd name="T4" fmla="*/ 0 w 532"/>
                <a:gd name="T5" fmla="*/ 0 h 218"/>
                <a:gd name="T6" fmla="*/ 0 w 532"/>
                <a:gd name="T7" fmla="*/ 0 h 218"/>
                <a:gd name="T8" fmla="*/ 0 w 532"/>
                <a:gd name="T9" fmla="*/ 0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2"/>
                <a:gd name="T16" fmla="*/ 0 h 218"/>
                <a:gd name="T17" fmla="*/ 532 w 532"/>
                <a:gd name="T18" fmla="*/ 218 h 2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2" h="218">
                  <a:moveTo>
                    <a:pt x="530" y="218"/>
                  </a:moveTo>
                  <a:lnTo>
                    <a:pt x="532" y="6"/>
                  </a:lnTo>
                  <a:lnTo>
                    <a:pt x="2" y="0"/>
                  </a:lnTo>
                  <a:lnTo>
                    <a:pt x="0" y="212"/>
                  </a:lnTo>
                  <a:lnTo>
                    <a:pt x="530" y="2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Times New Roman" pitchFamily="16" charset="0"/>
                <a:buNone/>
                <a:defRPr/>
              </a:pPr>
              <a:endParaRPr lang="ru-RU">
                <a:ea typeface="+mn-ea"/>
                <a:cs typeface="Arial Unicode MS" charset="0"/>
              </a:endParaRPr>
            </a:p>
          </p:txBody>
        </p:sp>
        <p:sp>
          <p:nvSpPr>
            <p:cNvPr id="21" name="Freeform 18"/>
            <p:cNvSpPr>
              <a:spLocks noChangeAspect="1"/>
            </p:cNvSpPr>
            <p:nvPr/>
          </p:nvSpPr>
          <p:spPr bwMode="auto">
            <a:xfrm>
              <a:off x="4872" y="2550"/>
              <a:ext cx="160" cy="124"/>
            </a:xfrm>
            <a:custGeom>
              <a:avLst/>
              <a:gdLst>
                <a:gd name="T0" fmla="*/ 0 w 566"/>
                <a:gd name="T1" fmla="*/ 0 h 445"/>
                <a:gd name="T2" fmla="*/ 0 w 566"/>
                <a:gd name="T3" fmla="*/ 0 h 445"/>
                <a:gd name="T4" fmla="*/ 0 w 566"/>
                <a:gd name="T5" fmla="*/ 0 h 445"/>
                <a:gd name="T6" fmla="*/ 0 w 566"/>
                <a:gd name="T7" fmla="*/ 0 h 445"/>
                <a:gd name="T8" fmla="*/ 0 w 566"/>
                <a:gd name="T9" fmla="*/ 0 h 4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6"/>
                <a:gd name="T16" fmla="*/ 0 h 445"/>
                <a:gd name="T17" fmla="*/ 566 w 566"/>
                <a:gd name="T18" fmla="*/ 445 h 4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6" h="445">
                  <a:moveTo>
                    <a:pt x="566" y="185"/>
                  </a:moveTo>
                  <a:lnTo>
                    <a:pt x="462" y="0"/>
                  </a:lnTo>
                  <a:lnTo>
                    <a:pt x="0" y="261"/>
                  </a:lnTo>
                  <a:lnTo>
                    <a:pt x="105" y="445"/>
                  </a:lnTo>
                  <a:lnTo>
                    <a:pt x="566" y="18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Times New Roman" pitchFamily="16" charset="0"/>
                <a:buNone/>
                <a:defRPr/>
              </a:pPr>
              <a:endParaRPr lang="ru-RU">
                <a:ea typeface="+mn-ea"/>
                <a:cs typeface="Arial Unicode MS" charset="0"/>
              </a:endParaRPr>
            </a:p>
          </p:txBody>
        </p:sp>
        <p:sp>
          <p:nvSpPr>
            <p:cNvPr id="22" name="Freeform 19"/>
            <p:cNvSpPr>
              <a:spLocks noChangeAspect="1"/>
            </p:cNvSpPr>
            <p:nvPr/>
          </p:nvSpPr>
          <p:spPr bwMode="auto">
            <a:xfrm>
              <a:off x="4666" y="2290"/>
              <a:ext cx="129" cy="160"/>
            </a:xfrm>
            <a:custGeom>
              <a:avLst/>
              <a:gdLst>
                <a:gd name="T0" fmla="*/ 0 w 453"/>
                <a:gd name="T1" fmla="*/ 0 h 565"/>
                <a:gd name="T2" fmla="*/ 0 w 453"/>
                <a:gd name="T3" fmla="*/ 0 h 565"/>
                <a:gd name="T4" fmla="*/ 0 w 453"/>
                <a:gd name="T5" fmla="*/ 0 h 565"/>
                <a:gd name="T6" fmla="*/ 0 w 453"/>
                <a:gd name="T7" fmla="*/ 0 h 565"/>
                <a:gd name="T8" fmla="*/ 0 w 453"/>
                <a:gd name="T9" fmla="*/ 0 h 5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3"/>
                <a:gd name="T16" fmla="*/ 0 h 565"/>
                <a:gd name="T17" fmla="*/ 453 w 453"/>
                <a:gd name="T18" fmla="*/ 565 h 56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3" h="565">
                  <a:moveTo>
                    <a:pt x="453" y="108"/>
                  </a:moveTo>
                  <a:lnTo>
                    <a:pt x="270" y="0"/>
                  </a:lnTo>
                  <a:lnTo>
                    <a:pt x="0" y="457"/>
                  </a:lnTo>
                  <a:lnTo>
                    <a:pt x="183" y="565"/>
                  </a:lnTo>
                  <a:lnTo>
                    <a:pt x="453" y="10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Times New Roman" pitchFamily="16" charset="0"/>
                <a:buNone/>
                <a:defRPr/>
              </a:pPr>
              <a:endParaRPr lang="ru-RU">
                <a:ea typeface="+mn-ea"/>
                <a:cs typeface="Arial Unicode MS" charset="0"/>
              </a:endParaRPr>
            </a:p>
          </p:txBody>
        </p:sp>
        <p:sp>
          <p:nvSpPr>
            <p:cNvPr id="23" name="Freeform 20"/>
            <p:cNvSpPr>
              <a:spLocks noChangeAspect="1"/>
            </p:cNvSpPr>
            <p:nvPr/>
          </p:nvSpPr>
          <p:spPr bwMode="auto">
            <a:xfrm>
              <a:off x="4368" y="2719"/>
              <a:ext cx="515" cy="226"/>
            </a:xfrm>
            <a:custGeom>
              <a:avLst/>
              <a:gdLst>
                <a:gd name="T0" fmla="*/ 0 w 1821"/>
                <a:gd name="T1" fmla="*/ 0 h 799"/>
                <a:gd name="T2" fmla="*/ 0 w 1821"/>
                <a:gd name="T3" fmla="*/ 0 h 799"/>
                <a:gd name="T4" fmla="*/ 0 w 1821"/>
                <a:gd name="T5" fmla="*/ 0 h 799"/>
                <a:gd name="T6" fmla="*/ 0 w 1821"/>
                <a:gd name="T7" fmla="*/ 0 h 799"/>
                <a:gd name="T8" fmla="*/ 0 w 1821"/>
                <a:gd name="T9" fmla="*/ 0 h 7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21"/>
                <a:gd name="T16" fmla="*/ 0 h 799"/>
                <a:gd name="T17" fmla="*/ 1821 w 1821"/>
                <a:gd name="T18" fmla="*/ 799 h 79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21" h="799">
                  <a:moveTo>
                    <a:pt x="1821" y="306"/>
                  </a:moveTo>
                  <a:lnTo>
                    <a:pt x="1735" y="0"/>
                  </a:lnTo>
                  <a:lnTo>
                    <a:pt x="0" y="493"/>
                  </a:lnTo>
                  <a:lnTo>
                    <a:pt x="86" y="799"/>
                  </a:lnTo>
                  <a:lnTo>
                    <a:pt x="1821" y="30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Times New Roman" pitchFamily="16" charset="0"/>
                <a:buNone/>
                <a:defRPr/>
              </a:pPr>
              <a:endParaRPr lang="ru-RU">
                <a:ea typeface="+mn-ea"/>
                <a:cs typeface="Arial Unicode MS" charset="0"/>
              </a:endParaRPr>
            </a:p>
          </p:txBody>
        </p:sp>
        <p:sp>
          <p:nvSpPr>
            <p:cNvPr id="24" name="AutoShape 33"/>
            <p:cNvSpPr>
              <a:spLocks noChangeArrowheads="1"/>
            </p:cNvSpPr>
            <p:nvPr/>
          </p:nvSpPr>
          <p:spPr bwMode="auto">
            <a:xfrm>
              <a:off x="3470" y="1979"/>
              <a:ext cx="1814" cy="181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7 w 21600"/>
                <a:gd name="T25" fmla="*/ 3167 h 21600"/>
                <a:gd name="T26" fmla="*/ 18433 w 21600"/>
                <a:gd name="T27" fmla="*/ 18433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1905" y="10800"/>
                  </a:moveTo>
                  <a:cubicBezTo>
                    <a:pt x="1905" y="15713"/>
                    <a:pt x="5887" y="19695"/>
                    <a:pt x="10800" y="19695"/>
                  </a:cubicBezTo>
                  <a:cubicBezTo>
                    <a:pt x="15713" y="19695"/>
                    <a:pt x="19695" y="15713"/>
                    <a:pt x="19695" y="10800"/>
                  </a:cubicBezTo>
                  <a:cubicBezTo>
                    <a:pt x="19695" y="5887"/>
                    <a:pt x="15713" y="1905"/>
                    <a:pt x="10800" y="1905"/>
                  </a:cubicBezTo>
                  <a:cubicBezTo>
                    <a:pt x="5887" y="1905"/>
                    <a:pt x="1905" y="5887"/>
                    <a:pt x="1905" y="1080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buFont typeface="Times New Roman" pitchFamily="16" charset="0"/>
                <a:buNone/>
                <a:defRPr/>
              </a:pPr>
              <a:endParaRPr lang="ru-RU">
                <a:ea typeface="+mn-ea"/>
                <a:cs typeface="Arial Unicode MS" charset="0"/>
              </a:endParaRPr>
            </a:p>
          </p:txBody>
        </p:sp>
        <p:sp>
          <p:nvSpPr>
            <p:cNvPr id="25" name="Oval 34"/>
            <p:cNvSpPr>
              <a:spLocks noChangeArrowheads="1"/>
            </p:cNvSpPr>
            <p:nvPr/>
          </p:nvSpPr>
          <p:spPr bwMode="auto">
            <a:xfrm>
              <a:off x="4898" y="1888"/>
              <a:ext cx="272" cy="272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buFont typeface="Times New Roman" pitchFamily="16" charset="0"/>
                <a:buNone/>
                <a:defRPr/>
              </a:pPr>
              <a:endParaRPr lang="ru-RU">
                <a:ea typeface="+mn-ea"/>
                <a:cs typeface="Arial Unicode MS" charset="0"/>
              </a:endParaRPr>
            </a:p>
          </p:txBody>
        </p:sp>
        <p:sp>
          <p:nvSpPr>
            <p:cNvPr id="26" name="Freeform 10"/>
            <p:cNvSpPr>
              <a:spLocks noChangeAspect="1"/>
            </p:cNvSpPr>
            <p:nvPr/>
          </p:nvSpPr>
          <p:spPr bwMode="auto">
            <a:xfrm>
              <a:off x="4312" y="2828"/>
              <a:ext cx="158" cy="158"/>
            </a:xfrm>
            <a:custGeom>
              <a:avLst/>
              <a:gdLst>
                <a:gd name="T0" fmla="*/ 0 w 565"/>
                <a:gd name="T1" fmla="*/ 0 h 565"/>
                <a:gd name="T2" fmla="*/ 0 w 565"/>
                <a:gd name="T3" fmla="*/ 0 h 565"/>
                <a:gd name="T4" fmla="*/ 0 w 565"/>
                <a:gd name="T5" fmla="*/ 0 h 565"/>
                <a:gd name="T6" fmla="*/ 0 w 565"/>
                <a:gd name="T7" fmla="*/ 0 h 565"/>
                <a:gd name="T8" fmla="*/ 0 w 565"/>
                <a:gd name="T9" fmla="*/ 0 h 565"/>
                <a:gd name="T10" fmla="*/ 0 w 565"/>
                <a:gd name="T11" fmla="*/ 0 h 565"/>
                <a:gd name="T12" fmla="*/ 0 w 565"/>
                <a:gd name="T13" fmla="*/ 0 h 565"/>
                <a:gd name="T14" fmla="*/ 0 w 565"/>
                <a:gd name="T15" fmla="*/ 0 h 565"/>
                <a:gd name="T16" fmla="*/ 0 w 565"/>
                <a:gd name="T17" fmla="*/ 0 h 565"/>
                <a:gd name="T18" fmla="*/ 0 w 565"/>
                <a:gd name="T19" fmla="*/ 0 h 565"/>
                <a:gd name="T20" fmla="*/ 0 w 565"/>
                <a:gd name="T21" fmla="*/ 0 h 565"/>
                <a:gd name="T22" fmla="*/ 0 w 565"/>
                <a:gd name="T23" fmla="*/ 0 h 565"/>
                <a:gd name="T24" fmla="*/ 0 w 565"/>
                <a:gd name="T25" fmla="*/ 0 h 565"/>
                <a:gd name="T26" fmla="*/ 0 w 565"/>
                <a:gd name="T27" fmla="*/ 0 h 565"/>
                <a:gd name="T28" fmla="*/ 0 w 565"/>
                <a:gd name="T29" fmla="*/ 0 h 565"/>
                <a:gd name="T30" fmla="*/ 0 w 565"/>
                <a:gd name="T31" fmla="*/ 0 h 565"/>
                <a:gd name="T32" fmla="*/ 0 w 565"/>
                <a:gd name="T33" fmla="*/ 0 h 565"/>
                <a:gd name="T34" fmla="*/ 0 w 565"/>
                <a:gd name="T35" fmla="*/ 0 h 565"/>
                <a:gd name="T36" fmla="*/ 0 w 565"/>
                <a:gd name="T37" fmla="*/ 0 h 565"/>
                <a:gd name="T38" fmla="*/ 0 w 565"/>
                <a:gd name="T39" fmla="*/ 0 h 565"/>
                <a:gd name="T40" fmla="*/ 0 w 565"/>
                <a:gd name="T41" fmla="*/ 0 h 565"/>
                <a:gd name="T42" fmla="*/ 0 w 565"/>
                <a:gd name="T43" fmla="*/ 0 h 565"/>
                <a:gd name="T44" fmla="*/ 0 w 565"/>
                <a:gd name="T45" fmla="*/ 0 h 565"/>
                <a:gd name="T46" fmla="*/ 0 w 565"/>
                <a:gd name="T47" fmla="*/ 0 h 565"/>
                <a:gd name="T48" fmla="*/ 0 w 565"/>
                <a:gd name="T49" fmla="*/ 0 h 565"/>
                <a:gd name="T50" fmla="*/ 0 w 565"/>
                <a:gd name="T51" fmla="*/ 0 h 565"/>
                <a:gd name="T52" fmla="*/ 0 w 565"/>
                <a:gd name="T53" fmla="*/ 0 h 565"/>
                <a:gd name="T54" fmla="*/ 0 w 565"/>
                <a:gd name="T55" fmla="*/ 0 h 565"/>
                <a:gd name="T56" fmla="*/ 0 w 565"/>
                <a:gd name="T57" fmla="*/ 0 h 565"/>
                <a:gd name="T58" fmla="*/ 0 w 565"/>
                <a:gd name="T59" fmla="*/ 0 h 565"/>
                <a:gd name="T60" fmla="*/ 0 w 565"/>
                <a:gd name="T61" fmla="*/ 0 h 565"/>
                <a:gd name="T62" fmla="*/ 0 w 565"/>
                <a:gd name="T63" fmla="*/ 0 h 565"/>
                <a:gd name="T64" fmla="*/ 0 w 565"/>
                <a:gd name="T65" fmla="*/ 0 h 565"/>
                <a:gd name="T66" fmla="*/ 0 w 565"/>
                <a:gd name="T67" fmla="*/ 0 h 565"/>
                <a:gd name="T68" fmla="*/ 0 w 565"/>
                <a:gd name="T69" fmla="*/ 0 h 56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65"/>
                <a:gd name="T106" fmla="*/ 0 h 565"/>
                <a:gd name="T107" fmla="*/ 565 w 565"/>
                <a:gd name="T108" fmla="*/ 565 h 56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65" h="565">
                  <a:moveTo>
                    <a:pt x="427" y="38"/>
                  </a:moveTo>
                  <a:lnTo>
                    <a:pt x="388" y="20"/>
                  </a:lnTo>
                  <a:lnTo>
                    <a:pt x="347" y="7"/>
                  </a:lnTo>
                  <a:lnTo>
                    <a:pt x="294" y="0"/>
                  </a:lnTo>
                  <a:lnTo>
                    <a:pt x="252" y="1"/>
                  </a:lnTo>
                  <a:lnTo>
                    <a:pt x="200" y="12"/>
                  </a:lnTo>
                  <a:lnTo>
                    <a:pt x="150" y="33"/>
                  </a:lnTo>
                  <a:lnTo>
                    <a:pt x="93" y="72"/>
                  </a:lnTo>
                  <a:lnTo>
                    <a:pt x="64" y="103"/>
                  </a:lnTo>
                  <a:lnTo>
                    <a:pt x="39" y="139"/>
                  </a:lnTo>
                  <a:lnTo>
                    <a:pt x="15" y="190"/>
                  </a:lnTo>
                  <a:lnTo>
                    <a:pt x="4" y="231"/>
                  </a:lnTo>
                  <a:lnTo>
                    <a:pt x="0" y="272"/>
                  </a:lnTo>
                  <a:lnTo>
                    <a:pt x="3" y="326"/>
                  </a:lnTo>
                  <a:lnTo>
                    <a:pt x="22" y="392"/>
                  </a:lnTo>
                  <a:lnTo>
                    <a:pt x="40" y="428"/>
                  </a:lnTo>
                  <a:lnTo>
                    <a:pt x="73" y="472"/>
                  </a:lnTo>
                  <a:lnTo>
                    <a:pt x="104" y="502"/>
                  </a:lnTo>
                  <a:lnTo>
                    <a:pt x="152" y="534"/>
                  </a:lnTo>
                  <a:lnTo>
                    <a:pt x="204" y="554"/>
                  </a:lnTo>
                  <a:lnTo>
                    <a:pt x="245" y="563"/>
                  </a:lnTo>
                  <a:lnTo>
                    <a:pt x="299" y="565"/>
                  </a:lnTo>
                  <a:lnTo>
                    <a:pt x="353" y="557"/>
                  </a:lnTo>
                  <a:lnTo>
                    <a:pt x="404" y="538"/>
                  </a:lnTo>
                  <a:lnTo>
                    <a:pt x="451" y="510"/>
                  </a:lnTo>
                  <a:lnTo>
                    <a:pt x="493" y="472"/>
                  </a:lnTo>
                  <a:lnTo>
                    <a:pt x="527" y="427"/>
                  </a:lnTo>
                  <a:lnTo>
                    <a:pt x="551" y="375"/>
                  </a:lnTo>
                  <a:lnTo>
                    <a:pt x="565" y="307"/>
                  </a:lnTo>
                  <a:lnTo>
                    <a:pt x="564" y="253"/>
                  </a:lnTo>
                  <a:lnTo>
                    <a:pt x="553" y="199"/>
                  </a:lnTo>
                  <a:lnTo>
                    <a:pt x="532" y="149"/>
                  </a:lnTo>
                  <a:lnTo>
                    <a:pt x="510" y="114"/>
                  </a:lnTo>
                  <a:lnTo>
                    <a:pt x="483" y="82"/>
                  </a:lnTo>
                  <a:lnTo>
                    <a:pt x="427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Times New Roman" pitchFamily="16" charset="0"/>
                <a:buNone/>
                <a:defRPr/>
              </a:pPr>
              <a:endParaRPr lang="ru-RU">
                <a:ea typeface="+mn-ea"/>
                <a:cs typeface="Arial Unicode MS" charset="0"/>
              </a:endParaRPr>
            </a:p>
          </p:txBody>
        </p:sp>
        <p:sp>
          <p:nvSpPr>
            <p:cNvPr id="27" name="AutoShape 32"/>
            <p:cNvSpPr>
              <a:spLocks noChangeArrowheads="1"/>
            </p:cNvSpPr>
            <p:nvPr/>
          </p:nvSpPr>
          <p:spPr bwMode="auto">
            <a:xfrm>
              <a:off x="4762" y="1593"/>
              <a:ext cx="680" cy="68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76 w 21600"/>
                <a:gd name="T25" fmla="*/ 3176 h 21600"/>
                <a:gd name="T26" fmla="*/ 18424 w 21600"/>
                <a:gd name="T27" fmla="*/ 18424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4129" y="10800"/>
                  </a:moveTo>
                  <a:cubicBezTo>
                    <a:pt x="4129" y="14484"/>
                    <a:pt x="7116" y="17471"/>
                    <a:pt x="10800" y="17471"/>
                  </a:cubicBezTo>
                  <a:cubicBezTo>
                    <a:pt x="14484" y="17471"/>
                    <a:pt x="17471" y="14484"/>
                    <a:pt x="17471" y="10800"/>
                  </a:cubicBezTo>
                  <a:cubicBezTo>
                    <a:pt x="17471" y="7116"/>
                    <a:pt x="14484" y="4129"/>
                    <a:pt x="10800" y="4129"/>
                  </a:cubicBezTo>
                  <a:cubicBezTo>
                    <a:pt x="7116" y="4129"/>
                    <a:pt x="4129" y="7116"/>
                    <a:pt x="4129" y="1080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buFont typeface="Times New Roman" pitchFamily="16" charset="0"/>
                <a:buNone/>
                <a:defRPr/>
              </a:pPr>
              <a:endParaRPr lang="ru-RU">
                <a:ea typeface="+mn-ea"/>
                <a:cs typeface="Arial Unicode MS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rgbClr val="0070C0"/>
                </a:solidFill>
              </a:rPr>
              <a:t>Противоречие</a:t>
            </a:r>
            <a:endParaRPr lang="en-US" sz="3600" dirty="0">
              <a:solidFill>
                <a:srgbClr val="0070C0"/>
              </a:solidFill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714348" y="1071546"/>
            <a:ext cx="6858048" cy="1071569"/>
            <a:chOff x="912" y="1008"/>
            <a:chExt cx="3984" cy="912"/>
          </a:xfrm>
        </p:grpSpPr>
        <p:sp>
          <p:nvSpPr>
            <p:cNvPr id="88068" name="AutoShape 4"/>
            <p:cNvSpPr>
              <a:spLocks noChangeArrowheads="1"/>
            </p:cNvSpPr>
            <p:nvPr/>
          </p:nvSpPr>
          <p:spPr bwMode="gray">
            <a:xfrm>
              <a:off x="912" y="1008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6471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999" y="1092"/>
              <a:ext cx="768" cy="746"/>
              <a:chOff x="999" y="1092"/>
              <a:chExt cx="768" cy="746"/>
            </a:xfrm>
          </p:grpSpPr>
          <p:sp>
            <p:nvSpPr>
              <p:cNvPr id="88070" name="AutoShape 6"/>
              <p:cNvSpPr>
                <a:spLocks noChangeArrowheads="1"/>
              </p:cNvSpPr>
              <p:nvPr/>
            </p:nvSpPr>
            <p:spPr bwMode="gray">
              <a:xfrm>
                <a:off x="999" y="1092"/>
                <a:ext cx="768" cy="746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69804"/>
                      <a:invGamma/>
                    </a:schemeClr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8071" name="Freeform 7"/>
              <p:cNvSpPr>
                <a:spLocks/>
              </p:cNvSpPr>
              <p:nvPr/>
            </p:nvSpPr>
            <p:spPr bwMode="gray">
              <a:xfrm>
                <a:off x="1047" y="1140"/>
                <a:ext cx="383" cy="373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8072" name="Text Box 8"/>
              <p:cNvSpPr txBox="1">
                <a:spLocks noChangeArrowheads="1"/>
              </p:cNvSpPr>
              <p:nvPr/>
            </p:nvSpPr>
            <p:spPr bwMode="gray">
              <a:xfrm>
                <a:off x="1278" y="1295"/>
                <a:ext cx="193" cy="34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2800" dirty="0" smtClea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1</a:t>
                </a:r>
                <a:endParaRPr lang="en-US" sz="2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</p:grpSp>
      </p:grp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714348" y="2285992"/>
            <a:ext cx="6858048" cy="1143010"/>
            <a:chOff x="912" y="2016"/>
            <a:chExt cx="3984" cy="912"/>
          </a:xfrm>
        </p:grpSpPr>
        <p:sp>
          <p:nvSpPr>
            <p:cNvPr id="88075" name="AutoShape 11"/>
            <p:cNvSpPr>
              <a:spLocks noChangeArrowheads="1"/>
            </p:cNvSpPr>
            <p:nvPr/>
          </p:nvSpPr>
          <p:spPr bwMode="gray">
            <a:xfrm>
              <a:off x="912" y="2016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9216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5" name="Group 12"/>
            <p:cNvGrpSpPr>
              <a:grpSpLocks/>
            </p:cNvGrpSpPr>
            <p:nvPr/>
          </p:nvGrpSpPr>
          <p:grpSpPr bwMode="auto">
            <a:xfrm>
              <a:off x="999" y="2100"/>
              <a:ext cx="768" cy="746"/>
              <a:chOff x="999" y="2100"/>
              <a:chExt cx="768" cy="746"/>
            </a:xfrm>
          </p:grpSpPr>
          <p:sp>
            <p:nvSpPr>
              <p:cNvPr id="88077" name="AutoShape 13"/>
              <p:cNvSpPr>
                <a:spLocks noChangeArrowheads="1"/>
              </p:cNvSpPr>
              <p:nvPr/>
            </p:nvSpPr>
            <p:spPr bwMode="gray">
              <a:xfrm>
                <a:off x="999" y="2100"/>
                <a:ext cx="768" cy="746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hlink">
                      <a:gamma/>
                      <a:tint val="72549"/>
                      <a:invGamma/>
                    </a:schemeClr>
                  </a:gs>
                  <a:gs pos="100000">
                    <a:schemeClr val="hlink"/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8078" name="Freeform 14"/>
              <p:cNvSpPr>
                <a:spLocks/>
              </p:cNvSpPr>
              <p:nvPr/>
            </p:nvSpPr>
            <p:spPr bwMode="gray">
              <a:xfrm>
                <a:off x="1047" y="2148"/>
                <a:ext cx="383" cy="373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8079" name="Text Box 15"/>
              <p:cNvSpPr txBox="1">
                <a:spLocks noChangeArrowheads="1"/>
              </p:cNvSpPr>
              <p:nvPr/>
            </p:nvSpPr>
            <p:spPr bwMode="gray">
              <a:xfrm>
                <a:off x="1262" y="2304"/>
                <a:ext cx="225" cy="25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2800" dirty="0" smtClea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2</a:t>
                </a:r>
                <a:endParaRPr lang="en-US" sz="2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</p:grpSp>
        <p:sp>
          <p:nvSpPr>
            <p:cNvPr id="88080" name="Text Box 16"/>
            <p:cNvSpPr txBox="1">
              <a:spLocks noChangeArrowheads="1"/>
            </p:cNvSpPr>
            <p:nvPr/>
          </p:nvSpPr>
          <p:spPr bwMode="gray">
            <a:xfrm>
              <a:off x="1784" y="2130"/>
              <a:ext cx="2879" cy="56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lvl="2" algn="ctr"/>
              <a:r>
                <a:rPr lang="ru-RU" b="1" dirty="0" smtClean="0">
                  <a:solidFill>
                    <a:srgbClr val="002060"/>
                  </a:solidFill>
                </a:rPr>
                <a:t>Школа интерактивных</a:t>
              </a:r>
            </a:p>
            <a:p>
              <a:pPr lvl="2" algn="ctr"/>
              <a:r>
                <a:rPr lang="ru-RU" b="1" dirty="0" smtClean="0">
                  <a:solidFill>
                    <a:srgbClr val="002060"/>
                  </a:solidFill>
                </a:rPr>
                <a:t> групповых технологий,</a:t>
              </a:r>
            </a:p>
            <a:p>
              <a:pPr lvl="2" algn="ctr"/>
              <a:r>
                <a:rPr lang="ru-RU" b="1" dirty="0" smtClean="0">
                  <a:solidFill>
                    <a:srgbClr val="002060"/>
                  </a:solidFill>
                </a:rPr>
                <a:t>приобретения компетентностей</a:t>
              </a:r>
              <a:endParaRPr lang="ru-RU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6" name="Group 17"/>
          <p:cNvGrpSpPr>
            <a:grpSpLocks/>
          </p:cNvGrpSpPr>
          <p:nvPr/>
        </p:nvGrpSpPr>
        <p:grpSpPr bwMode="auto">
          <a:xfrm>
            <a:off x="714348" y="3571877"/>
            <a:ext cx="6858048" cy="1455045"/>
            <a:chOff x="912" y="3036"/>
            <a:chExt cx="3984" cy="1144"/>
          </a:xfrm>
        </p:grpSpPr>
        <p:sp>
          <p:nvSpPr>
            <p:cNvPr id="88082" name="AutoShape 18"/>
            <p:cNvSpPr>
              <a:spLocks noChangeArrowheads="1"/>
            </p:cNvSpPr>
            <p:nvPr/>
          </p:nvSpPr>
          <p:spPr bwMode="gray">
            <a:xfrm>
              <a:off x="912" y="3036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48627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7" name="Group 19"/>
            <p:cNvGrpSpPr>
              <a:grpSpLocks/>
            </p:cNvGrpSpPr>
            <p:nvPr/>
          </p:nvGrpSpPr>
          <p:grpSpPr bwMode="auto">
            <a:xfrm>
              <a:off x="999" y="3120"/>
              <a:ext cx="768" cy="746"/>
              <a:chOff x="999" y="3120"/>
              <a:chExt cx="768" cy="746"/>
            </a:xfrm>
          </p:grpSpPr>
          <p:sp>
            <p:nvSpPr>
              <p:cNvPr id="88084" name="AutoShape 20"/>
              <p:cNvSpPr>
                <a:spLocks noChangeArrowheads="1"/>
              </p:cNvSpPr>
              <p:nvPr/>
            </p:nvSpPr>
            <p:spPr bwMode="gray">
              <a:xfrm>
                <a:off x="999" y="3120"/>
                <a:ext cx="768" cy="746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2">
                      <a:gamma/>
                      <a:tint val="63529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8085" name="Freeform 21"/>
              <p:cNvSpPr>
                <a:spLocks/>
              </p:cNvSpPr>
              <p:nvPr/>
            </p:nvSpPr>
            <p:spPr bwMode="gray">
              <a:xfrm>
                <a:off x="1047" y="3168"/>
                <a:ext cx="383" cy="373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48627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8086" name="Text Box 22"/>
              <p:cNvSpPr txBox="1">
                <a:spLocks noChangeArrowheads="1"/>
              </p:cNvSpPr>
              <p:nvPr/>
            </p:nvSpPr>
            <p:spPr bwMode="gray">
              <a:xfrm>
                <a:off x="1260" y="3324"/>
                <a:ext cx="228" cy="29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2800" dirty="0" smtClea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3</a:t>
                </a:r>
                <a:endParaRPr lang="en-US" sz="2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</p:grpSp>
        <p:sp>
          <p:nvSpPr>
            <p:cNvPr id="88087" name="Text Box 23"/>
            <p:cNvSpPr txBox="1">
              <a:spLocks noChangeArrowheads="1"/>
            </p:cNvSpPr>
            <p:nvPr/>
          </p:nvSpPr>
          <p:spPr bwMode="gray">
            <a:xfrm>
              <a:off x="1339" y="3115"/>
              <a:ext cx="3486" cy="10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lvl="2" algn="ctr"/>
              <a:r>
                <a:rPr lang="ru-RU" b="1" dirty="0" smtClean="0">
                  <a:solidFill>
                    <a:srgbClr val="002060"/>
                  </a:solidFill>
                </a:rPr>
                <a:t>Школа </a:t>
              </a:r>
            </a:p>
            <a:p>
              <a:pPr lvl="2" algn="ctr"/>
              <a:r>
                <a:rPr lang="ru-RU" b="1" dirty="0" smtClean="0">
                  <a:solidFill>
                    <a:srgbClr val="002060"/>
                  </a:solidFill>
                </a:rPr>
                <a:t>партнерских отношений</a:t>
              </a:r>
            </a:p>
            <a:p>
              <a:pPr lvl="2" algn="ctr"/>
              <a:r>
                <a:rPr lang="ru-RU" b="1" dirty="0" smtClean="0">
                  <a:solidFill>
                    <a:srgbClr val="002060"/>
                  </a:solidFill>
                </a:rPr>
                <a:t>и нового социального опыта</a:t>
              </a:r>
            </a:p>
            <a:p>
              <a:pPr algn="just" eaLnBrk="0" hangingPunct="0">
                <a:buFont typeface="Arial" pitchFamily="34" charset="0"/>
                <a:buChar char="•"/>
              </a:pPr>
              <a:endParaRPr lang="en-US" sz="2800" b="1" dirty="0">
                <a:solidFill>
                  <a:srgbClr val="002060"/>
                </a:solidFill>
              </a:endParaRPr>
            </a:p>
          </p:txBody>
        </p:sp>
      </p:grp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214414" y="1357298"/>
            <a:ext cx="6572296" cy="656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914400" marR="0" lvl="2" indent="0" algn="ctr" defTabSz="914400" rtl="0" eaLnBrk="1" fontAlgn="base" latinLnBrk="0" hangingPunct="1">
              <a:lnSpc>
                <a:spcPts val="22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69875" algn="l"/>
              </a:tabLst>
            </a:pP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Школа неопределенности, </a:t>
            </a:r>
            <a:r>
              <a:rPr lang="ru-RU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нестандарта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вариативного образования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14282" y="6143644"/>
            <a:ext cx="8640960" cy="504056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602B"/>
                </a:solidFill>
              </a:rPr>
              <a:t>Система </a:t>
            </a:r>
            <a:r>
              <a:rPr lang="ru-RU" b="1" dirty="0" smtClean="0">
                <a:solidFill>
                  <a:srgbClr val="FF0000"/>
                </a:solidFill>
              </a:rPr>
              <a:t>мониторинга результатов </a:t>
            </a:r>
            <a:r>
              <a:rPr lang="ru-RU" b="1" dirty="0" smtClean="0">
                <a:solidFill>
                  <a:srgbClr val="00602B"/>
                </a:solidFill>
              </a:rPr>
              <a:t>– чужеродная этой школе модель!</a:t>
            </a:r>
            <a:endParaRPr lang="ru-RU" b="1" dirty="0">
              <a:solidFill>
                <a:srgbClr val="FF0000"/>
              </a:solidFill>
            </a:endParaRPr>
          </a:p>
        </p:txBody>
      </p:sp>
      <p:grpSp>
        <p:nvGrpSpPr>
          <p:cNvPr id="25" name="Group 3"/>
          <p:cNvGrpSpPr>
            <a:grpSpLocks/>
          </p:cNvGrpSpPr>
          <p:nvPr/>
        </p:nvGrpSpPr>
        <p:grpSpPr bwMode="auto">
          <a:xfrm>
            <a:off x="714348" y="4857760"/>
            <a:ext cx="6858048" cy="1071569"/>
            <a:chOff x="912" y="1008"/>
            <a:chExt cx="3984" cy="912"/>
          </a:xfrm>
        </p:grpSpPr>
        <p:sp>
          <p:nvSpPr>
            <p:cNvPr id="26" name="AutoShape 4"/>
            <p:cNvSpPr>
              <a:spLocks noChangeArrowheads="1"/>
            </p:cNvSpPr>
            <p:nvPr/>
          </p:nvSpPr>
          <p:spPr bwMode="gray">
            <a:xfrm>
              <a:off x="912" y="1008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6471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27" name="Group 5"/>
            <p:cNvGrpSpPr>
              <a:grpSpLocks/>
            </p:cNvGrpSpPr>
            <p:nvPr/>
          </p:nvGrpSpPr>
          <p:grpSpPr bwMode="auto">
            <a:xfrm>
              <a:off x="999" y="1092"/>
              <a:ext cx="768" cy="746"/>
              <a:chOff x="999" y="1092"/>
              <a:chExt cx="768" cy="746"/>
            </a:xfrm>
          </p:grpSpPr>
          <p:sp>
            <p:nvSpPr>
              <p:cNvPr id="28" name="AutoShape 6"/>
              <p:cNvSpPr>
                <a:spLocks noChangeArrowheads="1"/>
              </p:cNvSpPr>
              <p:nvPr/>
            </p:nvSpPr>
            <p:spPr bwMode="gray">
              <a:xfrm>
                <a:off x="999" y="1092"/>
                <a:ext cx="768" cy="746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69804"/>
                      <a:invGamma/>
                    </a:schemeClr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9" name="Freeform 7"/>
              <p:cNvSpPr>
                <a:spLocks/>
              </p:cNvSpPr>
              <p:nvPr/>
            </p:nvSpPr>
            <p:spPr bwMode="gray">
              <a:xfrm>
                <a:off x="1047" y="1140"/>
                <a:ext cx="383" cy="373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" name="Text Box 8"/>
              <p:cNvSpPr txBox="1">
                <a:spLocks noChangeArrowheads="1"/>
              </p:cNvSpPr>
              <p:nvPr/>
            </p:nvSpPr>
            <p:spPr bwMode="gray">
              <a:xfrm>
                <a:off x="1263" y="1295"/>
                <a:ext cx="224" cy="44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2800" dirty="0" smtClea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4</a:t>
                </a:r>
                <a:endParaRPr lang="en-US" sz="2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</p:grpSp>
      </p:grpSp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1142976" y="5143512"/>
            <a:ext cx="6572296" cy="66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914400" marR="0" lvl="2" indent="0" algn="ctr" defTabSz="914400" rtl="0" eaLnBrk="1" fontAlgn="base" latinLnBrk="0" hangingPunct="1">
              <a:lnSpc>
                <a:spcPts val="22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69875" algn="l"/>
              </a:tabLst>
            </a:pP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Школа с развернутым анализом, «разбором полётов», изменением проектов и стандартов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rgbClr val="0070C0"/>
                </a:solidFill>
              </a:rPr>
              <a:t>Эффективность </a:t>
            </a:r>
            <a:r>
              <a:rPr lang="ru-RU" sz="3200" dirty="0" err="1" smtClean="0">
                <a:solidFill>
                  <a:srgbClr val="0070C0"/>
                </a:solidFill>
              </a:rPr>
              <a:t>ШСОКО</a:t>
            </a:r>
            <a:endParaRPr lang="en-US" sz="1800" dirty="0">
              <a:solidFill>
                <a:srgbClr val="0070C0"/>
              </a:solidFill>
            </a:endParaRPr>
          </a:p>
        </p:txBody>
      </p:sp>
      <p:sp>
        <p:nvSpPr>
          <p:cNvPr id="73732" name="Line 4"/>
          <p:cNvSpPr>
            <a:spLocks noChangeShapeType="1"/>
          </p:cNvSpPr>
          <p:nvPr/>
        </p:nvSpPr>
        <p:spPr bwMode="gray">
          <a:xfrm flipH="1" flipV="1">
            <a:off x="1142976" y="3429000"/>
            <a:ext cx="2834779" cy="1706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3733" name="Line 5"/>
          <p:cNvSpPr>
            <a:spLocks noChangeShapeType="1"/>
          </p:cNvSpPr>
          <p:nvPr/>
        </p:nvSpPr>
        <p:spPr bwMode="gray">
          <a:xfrm flipH="1">
            <a:off x="928662" y="2714620"/>
            <a:ext cx="3352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3735" name="Line 7"/>
          <p:cNvSpPr>
            <a:spLocks noChangeShapeType="1"/>
          </p:cNvSpPr>
          <p:nvPr/>
        </p:nvSpPr>
        <p:spPr bwMode="gray">
          <a:xfrm flipH="1" flipV="1">
            <a:off x="857224" y="1857364"/>
            <a:ext cx="50339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3736" name="Line 8"/>
          <p:cNvSpPr>
            <a:spLocks noChangeShapeType="1"/>
          </p:cNvSpPr>
          <p:nvPr/>
        </p:nvSpPr>
        <p:spPr bwMode="gray">
          <a:xfrm>
            <a:off x="428596" y="1000108"/>
            <a:ext cx="0" cy="8715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3737" name="Line 9"/>
          <p:cNvSpPr>
            <a:spLocks noChangeShapeType="1"/>
          </p:cNvSpPr>
          <p:nvPr/>
        </p:nvSpPr>
        <p:spPr bwMode="gray">
          <a:xfrm>
            <a:off x="428596" y="1857364"/>
            <a:ext cx="0" cy="8175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3738" name="Line 10"/>
          <p:cNvSpPr>
            <a:spLocks noChangeShapeType="1"/>
          </p:cNvSpPr>
          <p:nvPr/>
        </p:nvSpPr>
        <p:spPr bwMode="gray">
          <a:xfrm>
            <a:off x="428596" y="2643182"/>
            <a:ext cx="0" cy="815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3740" name="Text Box 12"/>
          <p:cNvSpPr txBox="1">
            <a:spLocks noChangeArrowheads="1"/>
          </p:cNvSpPr>
          <p:nvPr/>
        </p:nvSpPr>
        <p:spPr bwMode="gray">
          <a:xfrm>
            <a:off x="857224" y="1142984"/>
            <a:ext cx="400052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b="1" dirty="0" smtClean="0"/>
              <a:t>Повторные расчёты</a:t>
            </a:r>
          </a:p>
          <a:p>
            <a:pPr eaLnBrk="0" hangingPunct="0"/>
            <a:r>
              <a:rPr lang="ru-RU" b="1" dirty="0" smtClean="0"/>
              <a:t> для долгосрочной успешности</a:t>
            </a:r>
            <a:endParaRPr lang="en-US" b="1" dirty="0">
              <a:solidFill>
                <a:schemeClr val="tx2"/>
              </a:solidFill>
              <a:latin typeface="Verdana" pitchFamily="34" charset="0"/>
            </a:endParaRPr>
          </a:p>
        </p:txBody>
      </p:sp>
      <p:sp>
        <p:nvSpPr>
          <p:cNvPr id="73743" name="Text Box 15"/>
          <p:cNvSpPr txBox="1">
            <a:spLocks noChangeArrowheads="1"/>
          </p:cNvSpPr>
          <p:nvPr/>
        </p:nvSpPr>
        <p:spPr bwMode="gray">
          <a:xfrm>
            <a:off x="571472" y="2928934"/>
            <a:ext cx="309693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b="1" dirty="0" smtClean="0"/>
              <a:t>Сканирование проблемы</a:t>
            </a:r>
            <a:endParaRPr lang="en-US" b="1" dirty="0">
              <a:solidFill>
                <a:schemeClr val="tx2"/>
              </a:solidFill>
              <a:latin typeface="Verdana" pitchFamily="34" charset="0"/>
            </a:endParaRPr>
          </a:p>
        </p:txBody>
      </p:sp>
      <p:sp>
        <p:nvSpPr>
          <p:cNvPr id="73741" name="Text Box 13"/>
          <p:cNvSpPr txBox="1">
            <a:spLocks noChangeArrowheads="1"/>
          </p:cNvSpPr>
          <p:nvPr/>
        </p:nvSpPr>
        <p:spPr bwMode="gray">
          <a:xfrm>
            <a:off x="500034" y="2214554"/>
            <a:ext cx="367440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b="1" dirty="0" smtClean="0"/>
              <a:t>Пересмотр норм и стандартов</a:t>
            </a:r>
            <a:endParaRPr lang="en-US" b="1" dirty="0">
              <a:solidFill>
                <a:schemeClr val="tx2"/>
              </a:solidFill>
              <a:latin typeface="Verdana" pitchFamily="34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5000628" y="1285860"/>
            <a:ext cx="3857652" cy="571504"/>
          </a:xfrm>
          <a:prstGeom prst="roundRect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rgbClr val="002060"/>
                </a:solidFill>
              </a:rPr>
              <a:t>Дейтеромониторинг</a:t>
            </a:r>
            <a:endParaRPr lang="ru-RU" sz="2400" b="1" dirty="0" smtClean="0">
              <a:solidFill>
                <a:srgbClr val="002060"/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4286248" y="2071678"/>
            <a:ext cx="4574882" cy="64807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Двухконтурный мониторинг</a:t>
            </a:r>
            <a:endParaRPr lang="ru-RU" sz="2000" b="1" dirty="0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4000496" y="2928934"/>
            <a:ext cx="4857784" cy="566944"/>
          </a:xfrm>
          <a:prstGeom prst="roundRect">
            <a:avLst/>
          </a:prstGeom>
          <a:solidFill>
            <a:srgbClr val="CC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Одноконтурный мониторинг</a:t>
            </a:r>
          </a:p>
          <a:p>
            <a:pPr algn="ctr"/>
            <a:endParaRPr lang="ru-RU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85720" y="3714752"/>
            <a:ext cx="2643206" cy="1080120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НАМЕРЕНИЕ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357950" y="3714752"/>
            <a:ext cx="2453972" cy="1080120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РЕЗУЛЬТАТ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0" name="Загнутый угол 19"/>
          <p:cNvSpPr/>
          <p:nvPr/>
        </p:nvSpPr>
        <p:spPr>
          <a:xfrm>
            <a:off x="3143240" y="3643314"/>
            <a:ext cx="3071834" cy="2928958"/>
          </a:xfrm>
          <a:prstGeom prst="foldedCorner">
            <a:avLst/>
          </a:prstGeom>
          <a:solidFill>
            <a:srgbClr val="FF9966"/>
          </a:solidFill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 smtClean="0"/>
          </a:p>
          <a:p>
            <a:pPr algn="ctr"/>
            <a:endParaRPr lang="ru-RU" sz="2800" b="1" dirty="0" smtClean="0"/>
          </a:p>
          <a:p>
            <a:pPr algn="ctr"/>
            <a:endParaRPr lang="ru-RU" sz="2800" b="1" dirty="0" smtClean="0"/>
          </a:p>
          <a:p>
            <a:pPr algn="ctr"/>
            <a:endParaRPr lang="ru-RU" sz="2800" b="1" dirty="0" smtClean="0"/>
          </a:p>
          <a:p>
            <a:pPr algn="ctr"/>
            <a:r>
              <a:rPr lang="ru-RU" sz="2800" b="1" dirty="0" smtClean="0"/>
              <a:t>МОНИТОРИНГ</a:t>
            </a:r>
          </a:p>
          <a:p>
            <a:pPr algn="ctr"/>
            <a:endParaRPr lang="ru-RU" sz="2800" b="1" dirty="0" smtClean="0"/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НЕСООТВЕТСТВИЕ</a:t>
            </a:r>
          </a:p>
          <a:p>
            <a:pPr algn="ctr"/>
            <a:endParaRPr lang="ru-RU" sz="2000" b="1" dirty="0" smtClean="0"/>
          </a:p>
          <a:p>
            <a:pPr algn="ctr"/>
            <a:r>
              <a:rPr lang="ru-RU" sz="2400" b="1" dirty="0" smtClean="0"/>
              <a:t>АНАЛИЗ</a:t>
            </a:r>
          </a:p>
          <a:p>
            <a:pPr algn="ctr"/>
            <a:endParaRPr lang="ru-RU" sz="2400" b="1" dirty="0" smtClean="0"/>
          </a:p>
          <a:p>
            <a:pPr algn="ctr"/>
            <a:r>
              <a:rPr lang="ru-RU" sz="2400" b="1" dirty="0" smtClean="0"/>
              <a:t>КОРРЕКТИРОВКА</a:t>
            </a:r>
          </a:p>
          <a:p>
            <a:pPr algn="ctr"/>
            <a:endParaRPr lang="ru-RU" sz="2400" b="1" dirty="0" smtClean="0"/>
          </a:p>
          <a:p>
            <a:pPr algn="ctr"/>
            <a:endParaRPr lang="ru-RU" sz="2400" b="1" dirty="0" smtClean="0"/>
          </a:p>
          <a:p>
            <a:pPr algn="ctr"/>
            <a:endParaRPr lang="ru-RU" sz="2800" b="1" dirty="0" smtClean="0"/>
          </a:p>
          <a:p>
            <a:pPr algn="ctr"/>
            <a:endParaRPr lang="ru-RU" sz="2800" b="1" dirty="0"/>
          </a:p>
        </p:txBody>
      </p:sp>
      <p:sp>
        <p:nvSpPr>
          <p:cNvPr id="17" name="Стрелка вниз 16"/>
          <p:cNvSpPr/>
          <p:nvPr/>
        </p:nvSpPr>
        <p:spPr>
          <a:xfrm rot="17544021">
            <a:off x="2692451" y="3911237"/>
            <a:ext cx="714380" cy="893905"/>
          </a:xfrm>
          <a:prstGeom prst="downArrow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 rot="3207001">
            <a:off x="5980980" y="3896551"/>
            <a:ext cx="648651" cy="832406"/>
          </a:xfrm>
          <a:prstGeom prst="downArrow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 стрелкой 21"/>
          <p:cNvCxnSpPr/>
          <p:nvPr/>
        </p:nvCxnSpPr>
        <p:spPr>
          <a:xfrm rot="5400000">
            <a:off x="4464843" y="4321975"/>
            <a:ext cx="357190" cy="1588"/>
          </a:xfrm>
          <a:prstGeom prst="straightConnector1">
            <a:avLst/>
          </a:prstGeom>
          <a:ln w="5715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5400000">
            <a:off x="4465637" y="5678503"/>
            <a:ext cx="357190" cy="1588"/>
          </a:xfrm>
          <a:prstGeom prst="straightConnector1">
            <a:avLst/>
          </a:prstGeom>
          <a:ln w="5715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5400000">
            <a:off x="4465637" y="4964123"/>
            <a:ext cx="357190" cy="1588"/>
          </a:xfrm>
          <a:prstGeom prst="straightConnector1">
            <a:avLst/>
          </a:prstGeom>
          <a:ln w="5715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Полилиния 28"/>
          <p:cNvSpPr/>
          <p:nvPr/>
        </p:nvSpPr>
        <p:spPr>
          <a:xfrm>
            <a:off x="2928926" y="3429000"/>
            <a:ext cx="3654744" cy="3264899"/>
          </a:xfrm>
          <a:custGeom>
            <a:avLst/>
            <a:gdLst>
              <a:gd name="connsiteX0" fmla="*/ 800100 w 1295288"/>
              <a:gd name="connsiteY0" fmla="*/ 480060 h 1464671"/>
              <a:gd name="connsiteX1" fmla="*/ 765810 w 1295288"/>
              <a:gd name="connsiteY1" fmla="*/ 457200 h 1464671"/>
              <a:gd name="connsiteX2" fmla="*/ 697230 w 1295288"/>
              <a:gd name="connsiteY2" fmla="*/ 400050 h 1464671"/>
              <a:gd name="connsiteX3" fmla="*/ 628650 w 1295288"/>
              <a:gd name="connsiteY3" fmla="*/ 377190 h 1464671"/>
              <a:gd name="connsiteX4" fmla="*/ 422910 w 1295288"/>
              <a:gd name="connsiteY4" fmla="*/ 388620 h 1464671"/>
              <a:gd name="connsiteX5" fmla="*/ 354330 w 1295288"/>
              <a:gd name="connsiteY5" fmla="*/ 434340 h 1464671"/>
              <a:gd name="connsiteX6" fmla="*/ 297180 w 1295288"/>
              <a:gd name="connsiteY6" fmla="*/ 605790 h 1464671"/>
              <a:gd name="connsiteX7" fmla="*/ 285750 w 1295288"/>
              <a:gd name="connsiteY7" fmla="*/ 640080 h 1464671"/>
              <a:gd name="connsiteX8" fmla="*/ 274320 w 1295288"/>
              <a:gd name="connsiteY8" fmla="*/ 674370 h 1464671"/>
              <a:gd name="connsiteX9" fmla="*/ 285750 w 1295288"/>
              <a:gd name="connsiteY9" fmla="*/ 834390 h 1464671"/>
              <a:gd name="connsiteX10" fmla="*/ 365760 w 1295288"/>
              <a:gd name="connsiteY10" fmla="*/ 925830 h 1464671"/>
              <a:gd name="connsiteX11" fmla="*/ 400050 w 1295288"/>
              <a:gd name="connsiteY11" fmla="*/ 937260 h 1464671"/>
              <a:gd name="connsiteX12" fmla="*/ 445770 w 1295288"/>
              <a:gd name="connsiteY12" fmla="*/ 960120 h 1464671"/>
              <a:gd name="connsiteX13" fmla="*/ 537210 w 1295288"/>
              <a:gd name="connsiteY13" fmla="*/ 982980 h 1464671"/>
              <a:gd name="connsiteX14" fmla="*/ 811530 w 1295288"/>
              <a:gd name="connsiteY14" fmla="*/ 971550 h 1464671"/>
              <a:gd name="connsiteX15" fmla="*/ 834390 w 1295288"/>
              <a:gd name="connsiteY15" fmla="*/ 937260 h 1464671"/>
              <a:gd name="connsiteX16" fmla="*/ 868680 w 1295288"/>
              <a:gd name="connsiteY16" fmla="*/ 925830 h 1464671"/>
              <a:gd name="connsiteX17" fmla="*/ 902970 w 1295288"/>
              <a:gd name="connsiteY17" fmla="*/ 891540 h 1464671"/>
              <a:gd name="connsiteX18" fmla="*/ 994410 w 1295288"/>
              <a:gd name="connsiteY18" fmla="*/ 811530 h 1464671"/>
              <a:gd name="connsiteX19" fmla="*/ 1017270 w 1295288"/>
              <a:gd name="connsiteY19" fmla="*/ 777240 h 1464671"/>
              <a:gd name="connsiteX20" fmla="*/ 1005840 w 1295288"/>
              <a:gd name="connsiteY20" fmla="*/ 468630 h 1464671"/>
              <a:gd name="connsiteX21" fmla="*/ 960120 w 1295288"/>
              <a:gd name="connsiteY21" fmla="*/ 400050 h 1464671"/>
              <a:gd name="connsiteX22" fmla="*/ 857250 w 1295288"/>
              <a:gd name="connsiteY22" fmla="*/ 320040 h 1464671"/>
              <a:gd name="connsiteX23" fmla="*/ 822960 w 1295288"/>
              <a:gd name="connsiteY23" fmla="*/ 297180 h 1464671"/>
              <a:gd name="connsiteX24" fmla="*/ 788670 w 1295288"/>
              <a:gd name="connsiteY24" fmla="*/ 285750 h 1464671"/>
              <a:gd name="connsiteX25" fmla="*/ 720090 w 1295288"/>
              <a:gd name="connsiteY25" fmla="*/ 274320 h 1464671"/>
              <a:gd name="connsiteX26" fmla="*/ 662940 w 1295288"/>
              <a:gd name="connsiteY26" fmla="*/ 262890 h 1464671"/>
              <a:gd name="connsiteX27" fmla="*/ 411480 w 1295288"/>
              <a:gd name="connsiteY27" fmla="*/ 274320 h 1464671"/>
              <a:gd name="connsiteX28" fmla="*/ 377190 w 1295288"/>
              <a:gd name="connsiteY28" fmla="*/ 285750 h 1464671"/>
              <a:gd name="connsiteX29" fmla="*/ 342900 w 1295288"/>
              <a:gd name="connsiteY29" fmla="*/ 320040 h 1464671"/>
              <a:gd name="connsiteX30" fmla="*/ 308610 w 1295288"/>
              <a:gd name="connsiteY30" fmla="*/ 342900 h 1464671"/>
              <a:gd name="connsiteX31" fmla="*/ 285750 w 1295288"/>
              <a:gd name="connsiteY31" fmla="*/ 377190 h 1464671"/>
              <a:gd name="connsiteX32" fmla="*/ 251460 w 1295288"/>
              <a:gd name="connsiteY32" fmla="*/ 400050 h 1464671"/>
              <a:gd name="connsiteX33" fmla="*/ 205740 w 1295288"/>
              <a:gd name="connsiteY33" fmla="*/ 468630 h 1464671"/>
              <a:gd name="connsiteX34" fmla="*/ 182880 w 1295288"/>
              <a:gd name="connsiteY34" fmla="*/ 502920 h 1464671"/>
              <a:gd name="connsiteX35" fmla="*/ 160020 w 1295288"/>
              <a:gd name="connsiteY35" fmla="*/ 571500 h 1464671"/>
              <a:gd name="connsiteX36" fmla="*/ 171450 w 1295288"/>
              <a:gd name="connsiteY36" fmla="*/ 811530 h 1464671"/>
              <a:gd name="connsiteX37" fmla="*/ 240030 w 1295288"/>
              <a:gd name="connsiteY37" fmla="*/ 982980 h 1464671"/>
              <a:gd name="connsiteX38" fmla="*/ 308610 w 1295288"/>
              <a:gd name="connsiteY38" fmla="*/ 1040130 h 1464671"/>
              <a:gd name="connsiteX39" fmla="*/ 342900 w 1295288"/>
              <a:gd name="connsiteY39" fmla="*/ 1051560 h 1464671"/>
              <a:gd name="connsiteX40" fmla="*/ 434340 w 1295288"/>
              <a:gd name="connsiteY40" fmla="*/ 1074420 h 1464671"/>
              <a:gd name="connsiteX41" fmla="*/ 788670 w 1295288"/>
              <a:gd name="connsiteY41" fmla="*/ 1062990 h 1464671"/>
              <a:gd name="connsiteX42" fmla="*/ 845820 w 1295288"/>
              <a:gd name="connsiteY42" fmla="*/ 1051560 h 1464671"/>
              <a:gd name="connsiteX43" fmla="*/ 880110 w 1295288"/>
              <a:gd name="connsiteY43" fmla="*/ 1028700 h 1464671"/>
              <a:gd name="connsiteX44" fmla="*/ 948690 w 1295288"/>
              <a:gd name="connsiteY44" fmla="*/ 994410 h 1464671"/>
              <a:gd name="connsiteX45" fmla="*/ 1005840 w 1295288"/>
              <a:gd name="connsiteY45" fmla="*/ 937260 h 1464671"/>
              <a:gd name="connsiteX46" fmla="*/ 1062990 w 1295288"/>
              <a:gd name="connsiteY46" fmla="*/ 880110 h 1464671"/>
              <a:gd name="connsiteX47" fmla="*/ 1085850 w 1295288"/>
              <a:gd name="connsiteY47" fmla="*/ 845820 h 1464671"/>
              <a:gd name="connsiteX48" fmla="*/ 1097280 w 1295288"/>
              <a:gd name="connsiteY48" fmla="*/ 800100 h 1464671"/>
              <a:gd name="connsiteX49" fmla="*/ 1108710 w 1295288"/>
              <a:gd name="connsiteY49" fmla="*/ 765810 h 1464671"/>
              <a:gd name="connsiteX50" fmla="*/ 1097280 w 1295288"/>
              <a:gd name="connsiteY50" fmla="*/ 388620 h 1464671"/>
              <a:gd name="connsiteX51" fmla="*/ 1074420 w 1295288"/>
              <a:gd name="connsiteY51" fmla="*/ 354330 h 1464671"/>
              <a:gd name="connsiteX52" fmla="*/ 1040130 w 1295288"/>
              <a:gd name="connsiteY52" fmla="*/ 331470 h 1464671"/>
              <a:gd name="connsiteX53" fmla="*/ 1017270 w 1295288"/>
              <a:gd name="connsiteY53" fmla="*/ 297180 h 1464671"/>
              <a:gd name="connsiteX54" fmla="*/ 948690 w 1295288"/>
              <a:gd name="connsiteY54" fmla="*/ 228600 h 1464671"/>
              <a:gd name="connsiteX55" fmla="*/ 822960 w 1295288"/>
              <a:gd name="connsiteY55" fmla="*/ 171450 h 1464671"/>
              <a:gd name="connsiteX56" fmla="*/ 788670 w 1295288"/>
              <a:gd name="connsiteY56" fmla="*/ 148590 h 1464671"/>
              <a:gd name="connsiteX57" fmla="*/ 708660 w 1295288"/>
              <a:gd name="connsiteY57" fmla="*/ 125730 h 1464671"/>
              <a:gd name="connsiteX58" fmla="*/ 617220 w 1295288"/>
              <a:gd name="connsiteY58" fmla="*/ 137160 h 1464671"/>
              <a:gd name="connsiteX59" fmla="*/ 434340 w 1295288"/>
              <a:gd name="connsiteY59" fmla="*/ 148590 h 1464671"/>
              <a:gd name="connsiteX60" fmla="*/ 331470 w 1295288"/>
              <a:gd name="connsiteY60" fmla="*/ 228600 h 1464671"/>
              <a:gd name="connsiteX61" fmla="*/ 308610 w 1295288"/>
              <a:gd name="connsiteY61" fmla="*/ 262890 h 1464671"/>
              <a:gd name="connsiteX62" fmla="*/ 274320 w 1295288"/>
              <a:gd name="connsiteY62" fmla="*/ 285750 h 1464671"/>
              <a:gd name="connsiteX63" fmla="*/ 217170 w 1295288"/>
              <a:gd name="connsiteY63" fmla="*/ 331470 h 1464671"/>
              <a:gd name="connsiteX64" fmla="*/ 148590 w 1295288"/>
              <a:gd name="connsiteY64" fmla="*/ 400050 h 1464671"/>
              <a:gd name="connsiteX65" fmla="*/ 125730 w 1295288"/>
              <a:gd name="connsiteY65" fmla="*/ 468630 h 1464671"/>
              <a:gd name="connsiteX66" fmla="*/ 91440 w 1295288"/>
              <a:gd name="connsiteY66" fmla="*/ 537210 h 1464671"/>
              <a:gd name="connsiteX67" fmla="*/ 102870 w 1295288"/>
              <a:gd name="connsiteY67" fmla="*/ 868680 h 1464671"/>
              <a:gd name="connsiteX68" fmla="*/ 125730 w 1295288"/>
              <a:gd name="connsiteY68" fmla="*/ 902970 h 1464671"/>
              <a:gd name="connsiteX69" fmla="*/ 148590 w 1295288"/>
              <a:gd name="connsiteY69" fmla="*/ 971550 h 1464671"/>
              <a:gd name="connsiteX70" fmla="*/ 160020 w 1295288"/>
              <a:gd name="connsiteY70" fmla="*/ 1005840 h 1464671"/>
              <a:gd name="connsiteX71" fmla="*/ 171450 w 1295288"/>
              <a:gd name="connsiteY71" fmla="*/ 1040130 h 1464671"/>
              <a:gd name="connsiteX72" fmla="*/ 251460 w 1295288"/>
              <a:gd name="connsiteY72" fmla="*/ 1108710 h 1464671"/>
              <a:gd name="connsiteX73" fmla="*/ 354330 w 1295288"/>
              <a:gd name="connsiteY73" fmla="*/ 1143000 h 1464671"/>
              <a:gd name="connsiteX74" fmla="*/ 422910 w 1295288"/>
              <a:gd name="connsiteY74" fmla="*/ 1165860 h 1464671"/>
              <a:gd name="connsiteX75" fmla="*/ 457200 w 1295288"/>
              <a:gd name="connsiteY75" fmla="*/ 1177290 h 1464671"/>
              <a:gd name="connsiteX76" fmla="*/ 525780 w 1295288"/>
              <a:gd name="connsiteY76" fmla="*/ 1188720 h 1464671"/>
              <a:gd name="connsiteX77" fmla="*/ 971550 w 1295288"/>
              <a:gd name="connsiteY77" fmla="*/ 1177290 h 1464671"/>
              <a:gd name="connsiteX78" fmla="*/ 1005840 w 1295288"/>
              <a:gd name="connsiteY78" fmla="*/ 1165860 h 1464671"/>
              <a:gd name="connsiteX79" fmla="*/ 1108710 w 1295288"/>
              <a:gd name="connsiteY79" fmla="*/ 1085850 h 1464671"/>
              <a:gd name="connsiteX80" fmla="*/ 1131570 w 1295288"/>
              <a:gd name="connsiteY80" fmla="*/ 1051560 h 1464671"/>
              <a:gd name="connsiteX81" fmla="*/ 1200150 w 1295288"/>
              <a:gd name="connsiteY81" fmla="*/ 982980 h 1464671"/>
              <a:gd name="connsiteX82" fmla="*/ 1223010 w 1295288"/>
              <a:gd name="connsiteY82" fmla="*/ 914400 h 1464671"/>
              <a:gd name="connsiteX83" fmla="*/ 1245870 w 1295288"/>
              <a:gd name="connsiteY83" fmla="*/ 880110 h 1464671"/>
              <a:gd name="connsiteX84" fmla="*/ 1268730 w 1295288"/>
              <a:gd name="connsiteY84" fmla="*/ 800100 h 1464671"/>
              <a:gd name="connsiteX85" fmla="*/ 1280160 w 1295288"/>
              <a:gd name="connsiteY85" fmla="*/ 765810 h 1464671"/>
              <a:gd name="connsiteX86" fmla="*/ 1268730 w 1295288"/>
              <a:gd name="connsiteY86" fmla="*/ 480060 h 1464671"/>
              <a:gd name="connsiteX87" fmla="*/ 1234440 w 1295288"/>
              <a:gd name="connsiteY87" fmla="*/ 411480 h 1464671"/>
              <a:gd name="connsiteX88" fmla="*/ 1200150 w 1295288"/>
              <a:gd name="connsiteY88" fmla="*/ 331470 h 1464671"/>
              <a:gd name="connsiteX89" fmla="*/ 1143000 w 1295288"/>
              <a:gd name="connsiteY89" fmla="*/ 262890 h 1464671"/>
              <a:gd name="connsiteX90" fmla="*/ 1051560 w 1295288"/>
              <a:gd name="connsiteY90" fmla="*/ 160020 h 1464671"/>
              <a:gd name="connsiteX91" fmla="*/ 948690 w 1295288"/>
              <a:gd name="connsiteY91" fmla="*/ 91440 h 1464671"/>
              <a:gd name="connsiteX92" fmla="*/ 914400 w 1295288"/>
              <a:gd name="connsiteY92" fmla="*/ 68580 h 1464671"/>
              <a:gd name="connsiteX93" fmla="*/ 880110 w 1295288"/>
              <a:gd name="connsiteY93" fmla="*/ 57150 h 1464671"/>
              <a:gd name="connsiteX94" fmla="*/ 845820 w 1295288"/>
              <a:gd name="connsiteY94" fmla="*/ 34290 h 1464671"/>
              <a:gd name="connsiteX95" fmla="*/ 777240 w 1295288"/>
              <a:gd name="connsiteY95" fmla="*/ 22860 h 1464671"/>
              <a:gd name="connsiteX96" fmla="*/ 674370 w 1295288"/>
              <a:gd name="connsiteY96" fmla="*/ 0 h 1464671"/>
              <a:gd name="connsiteX97" fmla="*/ 377190 w 1295288"/>
              <a:gd name="connsiteY97" fmla="*/ 11430 h 1464671"/>
              <a:gd name="connsiteX98" fmla="*/ 274320 w 1295288"/>
              <a:gd name="connsiteY98" fmla="*/ 57150 h 1464671"/>
              <a:gd name="connsiteX99" fmla="*/ 240030 w 1295288"/>
              <a:gd name="connsiteY99" fmla="*/ 91440 h 1464671"/>
              <a:gd name="connsiteX100" fmla="*/ 171450 w 1295288"/>
              <a:gd name="connsiteY100" fmla="*/ 182880 h 1464671"/>
              <a:gd name="connsiteX101" fmla="*/ 148590 w 1295288"/>
              <a:gd name="connsiteY101" fmla="*/ 217170 h 1464671"/>
              <a:gd name="connsiteX102" fmla="*/ 114300 w 1295288"/>
              <a:gd name="connsiteY102" fmla="*/ 251460 h 1464671"/>
              <a:gd name="connsiteX103" fmla="*/ 80010 w 1295288"/>
              <a:gd name="connsiteY103" fmla="*/ 320040 h 1464671"/>
              <a:gd name="connsiteX104" fmla="*/ 68580 w 1295288"/>
              <a:gd name="connsiteY104" fmla="*/ 354330 h 1464671"/>
              <a:gd name="connsiteX105" fmla="*/ 22860 w 1295288"/>
              <a:gd name="connsiteY105" fmla="*/ 422910 h 1464671"/>
              <a:gd name="connsiteX106" fmla="*/ 0 w 1295288"/>
              <a:gd name="connsiteY106" fmla="*/ 457200 h 1464671"/>
              <a:gd name="connsiteX107" fmla="*/ 11430 w 1295288"/>
              <a:gd name="connsiteY107" fmla="*/ 1120140 h 1464671"/>
              <a:gd name="connsiteX108" fmla="*/ 34290 w 1295288"/>
              <a:gd name="connsiteY108" fmla="*/ 1154430 h 1464671"/>
              <a:gd name="connsiteX109" fmla="*/ 45720 w 1295288"/>
              <a:gd name="connsiteY109" fmla="*/ 1188720 h 1464671"/>
              <a:gd name="connsiteX110" fmla="*/ 102870 w 1295288"/>
              <a:gd name="connsiteY110" fmla="*/ 1257300 h 1464671"/>
              <a:gd name="connsiteX111" fmla="*/ 137160 w 1295288"/>
              <a:gd name="connsiteY111" fmla="*/ 1268730 h 1464671"/>
              <a:gd name="connsiteX112" fmla="*/ 228600 w 1295288"/>
              <a:gd name="connsiteY112" fmla="*/ 1291590 h 1464671"/>
              <a:gd name="connsiteX113" fmla="*/ 365760 w 1295288"/>
              <a:gd name="connsiteY113" fmla="*/ 1325880 h 1464671"/>
              <a:gd name="connsiteX114" fmla="*/ 1040130 w 1295288"/>
              <a:gd name="connsiteY114" fmla="*/ 1280160 h 1464671"/>
              <a:gd name="connsiteX115" fmla="*/ 1051560 w 1295288"/>
              <a:gd name="connsiteY115" fmla="*/ 1257300 h 1464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</a:cxnLst>
            <a:rect l="l" t="t" r="r" b="b"/>
            <a:pathLst>
              <a:path w="1295288" h="1464671">
                <a:moveTo>
                  <a:pt x="800100" y="480060"/>
                </a:moveTo>
                <a:cubicBezTo>
                  <a:pt x="788670" y="472440"/>
                  <a:pt x="776363" y="465994"/>
                  <a:pt x="765810" y="457200"/>
                </a:cubicBezTo>
                <a:cubicBezTo>
                  <a:pt x="735048" y="431565"/>
                  <a:pt x="733717" y="416266"/>
                  <a:pt x="697230" y="400050"/>
                </a:cubicBezTo>
                <a:cubicBezTo>
                  <a:pt x="675210" y="390263"/>
                  <a:pt x="628650" y="377190"/>
                  <a:pt x="628650" y="377190"/>
                </a:cubicBezTo>
                <a:cubicBezTo>
                  <a:pt x="560070" y="381000"/>
                  <a:pt x="490152" y="374611"/>
                  <a:pt x="422910" y="388620"/>
                </a:cubicBezTo>
                <a:cubicBezTo>
                  <a:pt x="396013" y="394224"/>
                  <a:pt x="354330" y="434340"/>
                  <a:pt x="354330" y="434340"/>
                </a:cubicBezTo>
                <a:lnTo>
                  <a:pt x="297180" y="605790"/>
                </a:lnTo>
                <a:lnTo>
                  <a:pt x="285750" y="640080"/>
                </a:lnTo>
                <a:lnTo>
                  <a:pt x="274320" y="674370"/>
                </a:lnTo>
                <a:cubicBezTo>
                  <a:pt x="278130" y="727710"/>
                  <a:pt x="272780" y="782511"/>
                  <a:pt x="285750" y="834390"/>
                </a:cubicBezTo>
                <a:cubicBezTo>
                  <a:pt x="295547" y="873579"/>
                  <a:pt x="330381" y="908141"/>
                  <a:pt x="365760" y="925830"/>
                </a:cubicBezTo>
                <a:cubicBezTo>
                  <a:pt x="376536" y="931218"/>
                  <a:pt x="388976" y="932514"/>
                  <a:pt x="400050" y="937260"/>
                </a:cubicBezTo>
                <a:cubicBezTo>
                  <a:pt x="415711" y="943972"/>
                  <a:pt x="430109" y="953408"/>
                  <a:pt x="445770" y="960120"/>
                </a:cubicBezTo>
                <a:cubicBezTo>
                  <a:pt x="476524" y="973300"/>
                  <a:pt x="503666" y="976271"/>
                  <a:pt x="537210" y="982980"/>
                </a:cubicBezTo>
                <a:cubicBezTo>
                  <a:pt x="628650" y="979170"/>
                  <a:pt x="721075" y="985466"/>
                  <a:pt x="811530" y="971550"/>
                </a:cubicBezTo>
                <a:cubicBezTo>
                  <a:pt x="825107" y="969461"/>
                  <a:pt x="823663" y="945842"/>
                  <a:pt x="834390" y="937260"/>
                </a:cubicBezTo>
                <a:cubicBezTo>
                  <a:pt x="843798" y="929734"/>
                  <a:pt x="857250" y="929640"/>
                  <a:pt x="868680" y="925830"/>
                </a:cubicBezTo>
                <a:cubicBezTo>
                  <a:pt x="880110" y="914400"/>
                  <a:pt x="890805" y="902184"/>
                  <a:pt x="902970" y="891540"/>
                </a:cubicBezTo>
                <a:cubicBezTo>
                  <a:pt x="940975" y="858286"/>
                  <a:pt x="963918" y="848120"/>
                  <a:pt x="994410" y="811530"/>
                </a:cubicBezTo>
                <a:cubicBezTo>
                  <a:pt x="1003204" y="800977"/>
                  <a:pt x="1009650" y="788670"/>
                  <a:pt x="1017270" y="777240"/>
                </a:cubicBezTo>
                <a:cubicBezTo>
                  <a:pt x="1013460" y="674370"/>
                  <a:pt x="1021261" y="570409"/>
                  <a:pt x="1005840" y="468630"/>
                </a:cubicBezTo>
                <a:cubicBezTo>
                  <a:pt x="1001724" y="441466"/>
                  <a:pt x="979547" y="419477"/>
                  <a:pt x="960120" y="400050"/>
                </a:cubicBezTo>
                <a:cubicBezTo>
                  <a:pt x="906403" y="346333"/>
                  <a:pt x="939280" y="374726"/>
                  <a:pt x="857250" y="320040"/>
                </a:cubicBezTo>
                <a:cubicBezTo>
                  <a:pt x="845820" y="312420"/>
                  <a:pt x="835992" y="301524"/>
                  <a:pt x="822960" y="297180"/>
                </a:cubicBezTo>
                <a:cubicBezTo>
                  <a:pt x="811530" y="293370"/>
                  <a:pt x="800431" y="288364"/>
                  <a:pt x="788670" y="285750"/>
                </a:cubicBezTo>
                <a:cubicBezTo>
                  <a:pt x="766047" y="280723"/>
                  <a:pt x="742892" y="278466"/>
                  <a:pt x="720090" y="274320"/>
                </a:cubicBezTo>
                <a:cubicBezTo>
                  <a:pt x="700976" y="270845"/>
                  <a:pt x="681990" y="266700"/>
                  <a:pt x="662940" y="262890"/>
                </a:cubicBezTo>
                <a:cubicBezTo>
                  <a:pt x="579120" y="266700"/>
                  <a:pt x="495119" y="267629"/>
                  <a:pt x="411480" y="274320"/>
                </a:cubicBezTo>
                <a:cubicBezTo>
                  <a:pt x="399470" y="275281"/>
                  <a:pt x="387215" y="279067"/>
                  <a:pt x="377190" y="285750"/>
                </a:cubicBezTo>
                <a:cubicBezTo>
                  <a:pt x="363740" y="294716"/>
                  <a:pt x="355318" y="309692"/>
                  <a:pt x="342900" y="320040"/>
                </a:cubicBezTo>
                <a:cubicBezTo>
                  <a:pt x="332347" y="328834"/>
                  <a:pt x="320040" y="335280"/>
                  <a:pt x="308610" y="342900"/>
                </a:cubicBezTo>
                <a:cubicBezTo>
                  <a:pt x="300990" y="354330"/>
                  <a:pt x="295464" y="367476"/>
                  <a:pt x="285750" y="377190"/>
                </a:cubicBezTo>
                <a:cubicBezTo>
                  <a:pt x="276036" y="386904"/>
                  <a:pt x="260506" y="389712"/>
                  <a:pt x="251460" y="400050"/>
                </a:cubicBezTo>
                <a:cubicBezTo>
                  <a:pt x="233368" y="420727"/>
                  <a:pt x="220980" y="445770"/>
                  <a:pt x="205740" y="468630"/>
                </a:cubicBezTo>
                <a:cubicBezTo>
                  <a:pt x="198120" y="480060"/>
                  <a:pt x="187224" y="489888"/>
                  <a:pt x="182880" y="502920"/>
                </a:cubicBezTo>
                <a:lnTo>
                  <a:pt x="160020" y="571500"/>
                </a:lnTo>
                <a:cubicBezTo>
                  <a:pt x="163830" y="651510"/>
                  <a:pt x="165533" y="731648"/>
                  <a:pt x="171450" y="811530"/>
                </a:cubicBezTo>
                <a:cubicBezTo>
                  <a:pt x="176095" y="874244"/>
                  <a:pt x="193964" y="936914"/>
                  <a:pt x="240030" y="982980"/>
                </a:cubicBezTo>
                <a:cubicBezTo>
                  <a:pt x="265309" y="1008259"/>
                  <a:pt x="276784" y="1024217"/>
                  <a:pt x="308610" y="1040130"/>
                </a:cubicBezTo>
                <a:cubicBezTo>
                  <a:pt x="319386" y="1045518"/>
                  <a:pt x="331276" y="1048390"/>
                  <a:pt x="342900" y="1051560"/>
                </a:cubicBezTo>
                <a:cubicBezTo>
                  <a:pt x="373211" y="1059827"/>
                  <a:pt x="434340" y="1074420"/>
                  <a:pt x="434340" y="1074420"/>
                </a:cubicBezTo>
                <a:cubicBezTo>
                  <a:pt x="552450" y="1070610"/>
                  <a:pt x="670681" y="1069545"/>
                  <a:pt x="788670" y="1062990"/>
                </a:cubicBezTo>
                <a:cubicBezTo>
                  <a:pt x="808067" y="1061912"/>
                  <a:pt x="827630" y="1058381"/>
                  <a:pt x="845820" y="1051560"/>
                </a:cubicBezTo>
                <a:cubicBezTo>
                  <a:pt x="858682" y="1046737"/>
                  <a:pt x="867823" y="1034843"/>
                  <a:pt x="880110" y="1028700"/>
                </a:cubicBezTo>
                <a:cubicBezTo>
                  <a:pt x="974754" y="981378"/>
                  <a:pt x="850420" y="1059924"/>
                  <a:pt x="948690" y="994410"/>
                </a:cubicBezTo>
                <a:cubicBezTo>
                  <a:pt x="1009650" y="902970"/>
                  <a:pt x="929640" y="1013460"/>
                  <a:pt x="1005840" y="937260"/>
                </a:cubicBezTo>
                <a:cubicBezTo>
                  <a:pt x="1082040" y="861060"/>
                  <a:pt x="971550" y="941070"/>
                  <a:pt x="1062990" y="880110"/>
                </a:cubicBezTo>
                <a:cubicBezTo>
                  <a:pt x="1070610" y="868680"/>
                  <a:pt x="1080439" y="858446"/>
                  <a:pt x="1085850" y="845820"/>
                </a:cubicBezTo>
                <a:cubicBezTo>
                  <a:pt x="1092038" y="831381"/>
                  <a:pt x="1092964" y="815205"/>
                  <a:pt x="1097280" y="800100"/>
                </a:cubicBezTo>
                <a:cubicBezTo>
                  <a:pt x="1100590" y="788515"/>
                  <a:pt x="1104900" y="777240"/>
                  <a:pt x="1108710" y="765810"/>
                </a:cubicBezTo>
                <a:cubicBezTo>
                  <a:pt x="1104900" y="640080"/>
                  <a:pt x="1107726" y="513973"/>
                  <a:pt x="1097280" y="388620"/>
                </a:cubicBezTo>
                <a:cubicBezTo>
                  <a:pt x="1096139" y="374930"/>
                  <a:pt x="1084134" y="364044"/>
                  <a:pt x="1074420" y="354330"/>
                </a:cubicBezTo>
                <a:cubicBezTo>
                  <a:pt x="1064706" y="344616"/>
                  <a:pt x="1051560" y="339090"/>
                  <a:pt x="1040130" y="331470"/>
                </a:cubicBezTo>
                <a:cubicBezTo>
                  <a:pt x="1032510" y="320040"/>
                  <a:pt x="1026396" y="307447"/>
                  <a:pt x="1017270" y="297180"/>
                </a:cubicBezTo>
                <a:cubicBezTo>
                  <a:pt x="995792" y="273017"/>
                  <a:pt x="979360" y="238823"/>
                  <a:pt x="948690" y="228600"/>
                </a:cubicBezTo>
                <a:cubicBezTo>
                  <a:pt x="900141" y="212417"/>
                  <a:pt x="874068" y="205522"/>
                  <a:pt x="822960" y="171450"/>
                </a:cubicBezTo>
                <a:cubicBezTo>
                  <a:pt x="811530" y="163830"/>
                  <a:pt x="800957" y="154733"/>
                  <a:pt x="788670" y="148590"/>
                </a:cubicBezTo>
                <a:cubicBezTo>
                  <a:pt x="772272" y="140391"/>
                  <a:pt x="723309" y="129392"/>
                  <a:pt x="708660" y="125730"/>
                </a:cubicBezTo>
                <a:cubicBezTo>
                  <a:pt x="678180" y="129540"/>
                  <a:pt x="647831" y="134609"/>
                  <a:pt x="617220" y="137160"/>
                </a:cubicBezTo>
                <a:cubicBezTo>
                  <a:pt x="556352" y="142232"/>
                  <a:pt x="493900" y="135054"/>
                  <a:pt x="434340" y="148590"/>
                </a:cubicBezTo>
                <a:cubicBezTo>
                  <a:pt x="408137" y="154545"/>
                  <a:pt x="352342" y="203554"/>
                  <a:pt x="331470" y="228600"/>
                </a:cubicBezTo>
                <a:cubicBezTo>
                  <a:pt x="322676" y="239153"/>
                  <a:pt x="318324" y="253176"/>
                  <a:pt x="308610" y="262890"/>
                </a:cubicBezTo>
                <a:cubicBezTo>
                  <a:pt x="298896" y="272604"/>
                  <a:pt x="285750" y="278130"/>
                  <a:pt x="274320" y="285750"/>
                </a:cubicBezTo>
                <a:cubicBezTo>
                  <a:pt x="211573" y="379870"/>
                  <a:pt x="293614" y="272014"/>
                  <a:pt x="217170" y="331470"/>
                </a:cubicBezTo>
                <a:cubicBezTo>
                  <a:pt x="191651" y="351318"/>
                  <a:pt x="148590" y="400050"/>
                  <a:pt x="148590" y="400050"/>
                </a:cubicBezTo>
                <a:cubicBezTo>
                  <a:pt x="140970" y="422910"/>
                  <a:pt x="139096" y="448580"/>
                  <a:pt x="125730" y="468630"/>
                </a:cubicBezTo>
                <a:cubicBezTo>
                  <a:pt x="96187" y="512945"/>
                  <a:pt x="107214" y="489888"/>
                  <a:pt x="91440" y="537210"/>
                </a:cubicBezTo>
                <a:cubicBezTo>
                  <a:pt x="95250" y="647700"/>
                  <a:pt x="92551" y="758607"/>
                  <a:pt x="102870" y="868680"/>
                </a:cubicBezTo>
                <a:cubicBezTo>
                  <a:pt x="104152" y="882357"/>
                  <a:pt x="120151" y="890417"/>
                  <a:pt x="125730" y="902970"/>
                </a:cubicBezTo>
                <a:cubicBezTo>
                  <a:pt x="135517" y="924990"/>
                  <a:pt x="140970" y="948690"/>
                  <a:pt x="148590" y="971550"/>
                </a:cubicBezTo>
                <a:lnTo>
                  <a:pt x="160020" y="1005840"/>
                </a:lnTo>
                <a:cubicBezTo>
                  <a:pt x="163830" y="1017270"/>
                  <a:pt x="162931" y="1031611"/>
                  <a:pt x="171450" y="1040130"/>
                </a:cubicBezTo>
                <a:cubicBezTo>
                  <a:pt x="194327" y="1063007"/>
                  <a:pt x="222134" y="1094047"/>
                  <a:pt x="251460" y="1108710"/>
                </a:cubicBezTo>
                <a:lnTo>
                  <a:pt x="354330" y="1143000"/>
                </a:lnTo>
                <a:lnTo>
                  <a:pt x="422910" y="1165860"/>
                </a:lnTo>
                <a:cubicBezTo>
                  <a:pt x="434340" y="1169670"/>
                  <a:pt x="445316" y="1175309"/>
                  <a:pt x="457200" y="1177290"/>
                </a:cubicBezTo>
                <a:lnTo>
                  <a:pt x="525780" y="1188720"/>
                </a:lnTo>
                <a:cubicBezTo>
                  <a:pt x="674370" y="1184910"/>
                  <a:pt x="823079" y="1184360"/>
                  <a:pt x="971550" y="1177290"/>
                </a:cubicBezTo>
                <a:cubicBezTo>
                  <a:pt x="983585" y="1176717"/>
                  <a:pt x="995308" y="1171711"/>
                  <a:pt x="1005840" y="1165860"/>
                </a:cubicBezTo>
                <a:cubicBezTo>
                  <a:pt x="1045392" y="1143887"/>
                  <a:pt x="1079985" y="1120320"/>
                  <a:pt x="1108710" y="1085850"/>
                </a:cubicBezTo>
                <a:cubicBezTo>
                  <a:pt x="1117504" y="1075297"/>
                  <a:pt x="1121856" y="1061274"/>
                  <a:pt x="1131570" y="1051560"/>
                </a:cubicBezTo>
                <a:cubicBezTo>
                  <a:pt x="1231851" y="951279"/>
                  <a:pt x="1088085" y="1132400"/>
                  <a:pt x="1200150" y="982980"/>
                </a:cubicBezTo>
                <a:cubicBezTo>
                  <a:pt x="1207770" y="960120"/>
                  <a:pt x="1209644" y="934450"/>
                  <a:pt x="1223010" y="914400"/>
                </a:cubicBezTo>
                <a:cubicBezTo>
                  <a:pt x="1230630" y="902970"/>
                  <a:pt x="1239727" y="892397"/>
                  <a:pt x="1245870" y="880110"/>
                </a:cubicBezTo>
                <a:cubicBezTo>
                  <a:pt x="1255005" y="861840"/>
                  <a:pt x="1263847" y="817190"/>
                  <a:pt x="1268730" y="800100"/>
                </a:cubicBezTo>
                <a:cubicBezTo>
                  <a:pt x="1272040" y="788515"/>
                  <a:pt x="1276350" y="777240"/>
                  <a:pt x="1280160" y="765810"/>
                </a:cubicBezTo>
                <a:cubicBezTo>
                  <a:pt x="1276350" y="670560"/>
                  <a:pt x="1275522" y="575144"/>
                  <a:pt x="1268730" y="480060"/>
                </a:cubicBezTo>
                <a:cubicBezTo>
                  <a:pt x="1266336" y="446542"/>
                  <a:pt x="1248728" y="440055"/>
                  <a:pt x="1234440" y="411480"/>
                </a:cubicBezTo>
                <a:cubicBezTo>
                  <a:pt x="1170324" y="283247"/>
                  <a:pt x="1295288" y="497961"/>
                  <a:pt x="1200150" y="331470"/>
                </a:cubicBezTo>
                <a:cubicBezTo>
                  <a:pt x="1169192" y="277293"/>
                  <a:pt x="1185982" y="314469"/>
                  <a:pt x="1143000" y="262890"/>
                </a:cubicBezTo>
                <a:cubicBezTo>
                  <a:pt x="1100054" y="211355"/>
                  <a:pt x="1134921" y="215594"/>
                  <a:pt x="1051560" y="160020"/>
                </a:cubicBezTo>
                <a:lnTo>
                  <a:pt x="948690" y="91440"/>
                </a:lnTo>
                <a:cubicBezTo>
                  <a:pt x="937260" y="83820"/>
                  <a:pt x="927432" y="72924"/>
                  <a:pt x="914400" y="68580"/>
                </a:cubicBezTo>
                <a:cubicBezTo>
                  <a:pt x="902970" y="64770"/>
                  <a:pt x="890886" y="62538"/>
                  <a:pt x="880110" y="57150"/>
                </a:cubicBezTo>
                <a:cubicBezTo>
                  <a:pt x="867823" y="51007"/>
                  <a:pt x="858852" y="38634"/>
                  <a:pt x="845820" y="34290"/>
                </a:cubicBezTo>
                <a:cubicBezTo>
                  <a:pt x="823834" y="26961"/>
                  <a:pt x="799965" y="27405"/>
                  <a:pt x="777240" y="22860"/>
                </a:cubicBezTo>
                <a:cubicBezTo>
                  <a:pt x="742796" y="15971"/>
                  <a:pt x="708660" y="7620"/>
                  <a:pt x="674370" y="0"/>
                </a:cubicBezTo>
                <a:cubicBezTo>
                  <a:pt x="575310" y="3810"/>
                  <a:pt x="475890" y="2177"/>
                  <a:pt x="377190" y="11430"/>
                </a:cubicBezTo>
                <a:cubicBezTo>
                  <a:pt x="343496" y="14589"/>
                  <a:pt x="301342" y="34632"/>
                  <a:pt x="274320" y="57150"/>
                </a:cubicBezTo>
                <a:cubicBezTo>
                  <a:pt x="261902" y="67498"/>
                  <a:pt x="250266" y="78929"/>
                  <a:pt x="240030" y="91440"/>
                </a:cubicBezTo>
                <a:cubicBezTo>
                  <a:pt x="215904" y="120928"/>
                  <a:pt x="192584" y="151179"/>
                  <a:pt x="171450" y="182880"/>
                </a:cubicBezTo>
                <a:cubicBezTo>
                  <a:pt x="163830" y="194310"/>
                  <a:pt x="157384" y="206617"/>
                  <a:pt x="148590" y="217170"/>
                </a:cubicBezTo>
                <a:cubicBezTo>
                  <a:pt x="138242" y="229588"/>
                  <a:pt x="125730" y="240030"/>
                  <a:pt x="114300" y="251460"/>
                </a:cubicBezTo>
                <a:cubicBezTo>
                  <a:pt x="85570" y="337649"/>
                  <a:pt x="124325" y="231410"/>
                  <a:pt x="80010" y="320040"/>
                </a:cubicBezTo>
                <a:cubicBezTo>
                  <a:pt x="74622" y="330816"/>
                  <a:pt x="74431" y="343798"/>
                  <a:pt x="68580" y="354330"/>
                </a:cubicBezTo>
                <a:cubicBezTo>
                  <a:pt x="55237" y="378347"/>
                  <a:pt x="38100" y="400050"/>
                  <a:pt x="22860" y="422910"/>
                </a:cubicBezTo>
                <a:lnTo>
                  <a:pt x="0" y="457200"/>
                </a:lnTo>
                <a:cubicBezTo>
                  <a:pt x="3810" y="678180"/>
                  <a:pt x="574" y="899394"/>
                  <a:pt x="11430" y="1120140"/>
                </a:cubicBezTo>
                <a:cubicBezTo>
                  <a:pt x="12105" y="1133861"/>
                  <a:pt x="28147" y="1142143"/>
                  <a:pt x="34290" y="1154430"/>
                </a:cubicBezTo>
                <a:cubicBezTo>
                  <a:pt x="39678" y="1165206"/>
                  <a:pt x="40332" y="1177944"/>
                  <a:pt x="45720" y="1188720"/>
                </a:cubicBezTo>
                <a:cubicBezTo>
                  <a:pt x="56263" y="1209805"/>
                  <a:pt x="83911" y="1244661"/>
                  <a:pt x="102870" y="1257300"/>
                </a:cubicBezTo>
                <a:cubicBezTo>
                  <a:pt x="112895" y="1263983"/>
                  <a:pt x="125536" y="1265560"/>
                  <a:pt x="137160" y="1268730"/>
                </a:cubicBezTo>
                <a:cubicBezTo>
                  <a:pt x="167471" y="1276997"/>
                  <a:pt x="198794" y="1281655"/>
                  <a:pt x="228600" y="1291590"/>
                </a:cubicBezTo>
                <a:cubicBezTo>
                  <a:pt x="319166" y="1321779"/>
                  <a:pt x="273411" y="1310489"/>
                  <a:pt x="365760" y="1325880"/>
                </a:cubicBezTo>
                <a:cubicBezTo>
                  <a:pt x="525981" y="1323019"/>
                  <a:pt x="892521" y="1464671"/>
                  <a:pt x="1040130" y="1280160"/>
                </a:cubicBezTo>
                <a:cubicBezTo>
                  <a:pt x="1045452" y="1273507"/>
                  <a:pt x="1047750" y="1264920"/>
                  <a:pt x="1051560" y="1257300"/>
                </a:cubicBezTo>
              </a:path>
            </a:pathLst>
          </a:cu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rgbClr val="0070C0"/>
                </a:solidFill>
              </a:rPr>
              <a:t>Положение о </a:t>
            </a:r>
            <a:r>
              <a:rPr lang="ru-RU" sz="3200" dirty="0" err="1" smtClean="0">
                <a:solidFill>
                  <a:srgbClr val="0070C0"/>
                </a:solidFill>
              </a:rPr>
              <a:t>ШСОКО</a:t>
            </a:r>
            <a:endParaRPr lang="en-US" sz="1800" dirty="0">
              <a:solidFill>
                <a:srgbClr val="0070C0"/>
              </a:solidFill>
            </a:endParaRPr>
          </a:p>
        </p:txBody>
      </p:sp>
      <p:sp>
        <p:nvSpPr>
          <p:cNvPr id="74755" name="AutoShape 3"/>
          <p:cNvSpPr>
            <a:spLocks noChangeArrowheads="1"/>
          </p:cNvSpPr>
          <p:nvPr/>
        </p:nvSpPr>
        <p:spPr bwMode="ltGray">
          <a:xfrm>
            <a:off x="857224" y="857232"/>
            <a:ext cx="7929618" cy="5715040"/>
          </a:xfrm>
          <a:prstGeom prst="rightArrow">
            <a:avLst>
              <a:gd name="adj1" fmla="val 79306"/>
              <a:gd name="adj2" fmla="val 32395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4756" name="AutoShape 4"/>
          <p:cNvSpPr>
            <a:spLocks noChangeArrowheads="1"/>
          </p:cNvSpPr>
          <p:nvPr/>
        </p:nvSpPr>
        <p:spPr bwMode="blackWhite">
          <a:xfrm>
            <a:off x="785786" y="1071546"/>
            <a:ext cx="4038600" cy="428628"/>
          </a:xfrm>
          <a:prstGeom prst="roundRect">
            <a:avLst>
              <a:gd name="adj" fmla="val 9106"/>
            </a:avLst>
          </a:prstGeom>
          <a:solidFill>
            <a:srgbClr val="E8CA7E"/>
          </a:solidFill>
          <a:ln w="25400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 eaLnBrk="0" hangingPunct="0"/>
            <a:r>
              <a:rPr lang="ru-RU" b="1" dirty="0" smtClean="0"/>
              <a:t>Общие положения</a:t>
            </a:r>
            <a:endParaRPr lang="en-US" b="1" dirty="0"/>
          </a:p>
        </p:txBody>
      </p:sp>
      <p:sp>
        <p:nvSpPr>
          <p:cNvPr id="74757" name="AutoShape 5"/>
          <p:cNvSpPr>
            <a:spLocks noChangeArrowheads="1"/>
          </p:cNvSpPr>
          <p:nvPr/>
        </p:nvSpPr>
        <p:spPr bwMode="blackWhite">
          <a:xfrm>
            <a:off x="785786" y="1571612"/>
            <a:ext cx="4038600" cy="500066"/>
          </a:xfrm>
          <a:prstGeom prst="roundRect">
            <a:avLst>
              <a:gd name="adj" fmla="val 9106"/>
            </a:avLst>
          </a:prstGeom>
          <a:solidFill>
            <a:srgbClr val="82EC7A"/>
          </a:solidFill>
          <a:ln w="25400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 eaLnBrk="0" hangingPunct="0"/>
            <a:r>
              <a:rPr lang="ru-RU" b="1" dirty="0" smtClean="0"/>
              <a:t>Организационная структура</a:t>
            </a:r>
            <a:endParaRPr lang="en-US" b="1" dirty="0"/>
          </a:p>
        </p:txBody>
      </p:sp>
      <p:sp>
        <p:nvSpPr>
          <p:cNvPr id="74758" name="AutoShape 6"/>
          <p:cNvSpPr>
            <a:spLocks noChangeArrowheads="1"/>
          </p:cNvSpPr>
          <p:nvPr/>
        </p:nvSpPr>
        <p:spPr bwMode="blackWhite">
          <a:xfrm>
            <a:off x="785786" y="2143116"/>
            <a:ext cx="4038600" cy="500066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69804"/>
                  <a:invGamma/>
                </a:schemeClr>
              </a:gs>
            </a:gsLst>
            <a:lin ang="5400000" scaled="1"/>
          </a:gradFill>
          <a:ln w="25400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 eaLnBrk="0" hangingPunct="0"/>
            <a:r>
              <a:rPr lang="ru-RU" b="1" dirty="0" smtClean="0"/>
              <a:t>Глоссарий</a:t>
            </a:r>
            <a:endParaRPr lang="en-US" b="1" dirty="0"/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blackWhite">
          <a:xfrm>
            <a:off x="785786" y="2714620"/>
            <a:ext cx="4038600" cy="500066"/>
          </a:xfrm>
          <a:prstGeom prst="roundRect">
            <a:avLst>
              <a:gd name="adj" fmla="val 9106"/>
            </a:avLst>
          </a:prstGeom>
          <a:solidFill>
            <a:schemeClr val="accent2">
              <a:lumMod val="60000"/>
              <a:lumOff val="40000"/>
            </a:schemeClr>
          </a:solidFill>
          <a:ln w="25400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 eaLnBrk="0" hangingPunct="0"/>
            <a:r>
              <a:rPr lang="ru-RU" b="1" dirty="0" smtClean="0"/>
              <a:t>Пользователи</a:t>
            </a:r>
            <a:endParaRPr lang="en-US" b="1" dirty="0"/>
          </a:p>
        </p:txBody>
      </p:sp>
      <p:sp>
        <p:nvSpPr>
          <p:cNvPr id="11" name="AutoShape 6"/>
          <p:cNvSpPr>
            <a:spLocks noChangeArrowheads="1"/>
          </p:cNvSpPr>
          <p:nvPr/>
        </p:nvSpPr>
        <p:spPr bwMode="blackWhite">
          <a:xfrm>
            <a:off x="785786" y="3286124"/>
            <a:ext cx="4038600" cy="500066"/>
          </a:xfrm>
          <a:prstGeom prst="roundRect">
            <a:avLst>
              <a:gd name="adj" fmla="val 9106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 eaLnBrk="0" hangingPunct="0"/>
            <a:r>
              <a:rPr lang="ru-RU" b="1" dirty="0" smtClean="0"/>
              <a:t>Принципы</a:t>
            </a:r>
            <a:endParaRPr lang="en-US" b="1" dirty="0"/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blackWhite">
          <a:xfrm>
            <a:off x="785786" y="3857628"/>
            <a:ext cx="4038600" cy="500066"/>
          </a:xfrm>
          <a:prstGeom prst="roundRect">
            <a:avLst>
              <a:gd name="adj" fmla="val 9106"/>
            </a:avLst>
          </a:prstGeom>
          <a:solidFill>
            <a:schemeClr val="accent5">
              <a:lumMod val="60000"/>
              <a:lumOff val="40000"/>
            </a:schemeClr>
          </a:solidFill>
          <a:ln w="25400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 eaLnBrk="0" hangingPunct="0"/>
            <a:r>
              <a:rPr lang="ru-RU" b="1" dirty="0" smtClean="0"/>
              <a:t>Цель, задачи</a:t>
            </a:r>
            <a:endParaRPr lang="en-US" b="1" dirty="0"/>
          </a:p>
        </p:txBody>
      </p:sp>
      <p:sp>
        <p:nvSpPr>
          <p:cNvPr id="13" name="AutoShape 6"/>
          <p:cNvSpPr>
            <a:spLocks noChangeArrowheads="1"/>
          </p:cNvSpPr>
          <p:nvPr/>
        </p:nvSpPr>
        <p:spPr bwMode="blackWhite">
          <a:xfrm>
            <a:off x="785786" y="4429132"/>
            <a:ext cx="4071966" cy="500066"/>
          </a:xfrm>
          <a:prstGeom prst="roundRect">
            <a:avLst>
              <a:gd name="adj" fmla="val 9106"/>
            </a:avLst>
          </a:prstGeom>
          <a:solidFill>
            <a:srgbClr val="FF9966"/>
          </a:solidFill>
          <a:ln w="25400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 eaLnBrk="0" hangingPunct="0"/>
            <a:r>
              <a:rPr lang="ru-RU" b="1" dirty="0" smtClean="0"/>
              <a:t>Объекты, предметы оценки</a:t>
            </a:r>
            <a:endParaRPr lang="en-US" b="1" dirty="0"/>
          </a:p>
        </p:txBody>
      </p:sp>
      <p:sp>
        <p:nvSpPr>
          <p:cNvPr id="14" name="AutoShape 6"/>
          <p:cNvSpPr>
            <a:spLocks noChangeArrowheads="1"/>
          </p:cNvSpPr>
          <p:nvPr/>
        </p:nvSpPr>
        <p:spPr bwMode="blackWhite">
          <a:xfrm>
            <a:off x="785786" y="5000636"/>
            <a:ext cx="4038600" cy="500066"/>
          </a:xfrm>
          <a:prstGeom prst="roundRect">
            <a:avLst>
              <a:gd name="adj" fmla="val 9106"/>
            </a:avLst>
          </a:prstGeom>
          <a:solidFill>
            <a:srgbClr val="CCFF33"/>
          </a:solidFill>
          <a:ln w="25400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 eaLnBrk="0" hangingPunct="0"/>
            <a:r>
              <a:rPr lang="ru-RU" b="1" dirty="0" smtClean="0"/>
              <a:t>Инструменты, процедуры</a:t>
            </a:r>
            <a:endParaRPr lang="en-US" b="1" dirty="0"/>
          </a:p>
        </p:txBody>
      </p:sp>
      <p:sp>
        <p:nvSpPr>
          <p:cNvPr id="15" name="AutoShape 6"/>
          <p:cNvSpPr>
            <a:spLocks noChangeArrowheads="1"/>
          </p:cNvSpPr>
          <p:nvPr/>
        </p:nvSpPr>
        <p:spPr bwMode="blackWhite">
          <a:xfrm>
            <a:off x="785786" y="5572140"/>
            <a:ext cx="4038600" cy="500066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69804"/>
                  <a:invGamma/>
                </a:schemeClr>
              </a:gs>
            </a:gsLst>
            <a:lin ang="5400000" scaled="1"/>
          </a:gradFill>
          <a:ln w="25400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 eaLnBrk="0" hangingPunct="0"/>
            <a:r>
              <a:rPr lang="ru-RU" b="1" dirty="0" smtClean="0"/>
              <a:t>Разделение ответственности</a:t>
            </a:r>
            <a:endParaRPr lang="en-US" b="1" dirty="0"/>
          </a:p>
        </p:txBody>
      </p:sp>
      <p:pic>
        <p:nvPicPr>
          <p:cNvPr id="1026" name="Picture 2" descr="C:\Documents and Settings\Admin\Мои документы\Мои рисунки\65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2786058"/>
            <a:ext cx="2438400" cy="1828800"/>
          </a:xfrm>
          <a:prstGeom prst="rect">
            <a:avLst/>
          </a:prstGeom>
          <a:noFill/>
        </p:spPr>
      </p:pic>
      <p:sp>
        <p:nvSpPr>
          <p:cNvPr id="16" name="AutoShape 6"/>
          <p:cNvSpPr>
            <a:spLocks noChangeArrowheads="1"/>
          </p:cNvSpPr>
          <p:nvPr/>
        </p:nvSpPr>
        <p:spPr bwMode="blackWhite">
          <a:xfrm>
            <a:off x="785786" y="6143644"/>
            <a:ext cx="5715040" cy="500066"/>
          </a:xfrm>
          <a:prstGeom prst="roundRect">
            <a:avLst>
              <a:gd name="adj" fmla="val 9106"/>
            </a:avLst>
          </a:prstGeom>
          <a:solidFill>
            <a:schemeClr val="accent2">
              <a:lumMod val="60000"/>
              <a:lumOff val="40000"/>
            </a:schemeClr>
          </a:solidFill>
          <a:ln w="25400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 eaLnBrk="0" hangingPunct="0"/>
            <a:r>
              <a:rPr lang="ru-RU" b="1" dirty="0" smtClean="0"/>
              <a:t>Описание критериев, показателей, индикаторов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0" name="WordArt 4"/>
          <p:cNvSpPr>
            <a:spLocks noChangeArrowheads="1" noChangeShapeType="1" noTextEdit="1"/>
          </p:cNvSpPr>
          <p:nvPr/>
        </p:nvSpPr>
        <p:spPr bwMode="gray">
          <a:xfrm>
            <a:off x="1571604" y="357166"/>
            <a:ext cx="6335713" cy="107157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870"/>
              </a:avLst>
            </a:prstTxWarp>
          </a:bodyPr>
          <a:lstStyle/>
          <a:p>
            <a:pPr algn="ctr"/>
            <a:r>
              <a:rPr lang="ru-RU" sz="3600" b="1" kern="10" dirty="0" smtClean="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accent1"/>
                    </a:gs>
                    <a:gs pos="100000">
                      <a:schemeClr val="tx1"/>
                    </a:gs>
                  </a:gsLst>
                  <a:lin ang="0" scaled="1"/>
                </a:gradFill>
                <a:effectLst>
                  <a:outerShdw dist="53882" dir="2700000" algn="ctr" rotWithShape="0">
                    <a:srgbClr val="868686">
                      <a:alpha val="50000"/>
                    </a:srgbClr>
                  </a:outerShdw>
                </a:effectLst>
                <a:latin typeface="Arial"/>
                <a:cs typeface="Arial"/>
              </a:rPr>
              <a:t>Проектное задание</a:t>
            </a:r>
            <a:endParaRPr lang="ru-RU" sz="3600" b="1" kern="10" dirty="0">
              <a:ln w="28575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accent1"/>
                  </a:gs>
                  <a:gs pos="100000">
                    <a:schemeClr val="tx1"/>
                  </a:gs>
                </a:gsLst>
                <a:lin ang="0" scaled="1"/>
              </a:gradFill>
              <a:effectLst>
                <a:outerShdw dist="53882" dir="2700000" algn="ctr" rotWithShape="0">
                  <a:srgbClr val="868686">
                    <a:alpha val="50000"/>
                  </a:srgbClr>
                </a:outerShdw>
              </a:effectLst>
              <a:latin typeface="Arial"/>
              <a:cs typeface="Arial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843808" y="1484784"/>
          <a:ext cx="5572164" cy="3221024"/>
        </p:xfrm>
        <a:graphic>
          <a:graphicData uri="http://schemas.openxmlformats.org/drawingml/2006/table">
            <a:tbl>
              <a:tblPr/>
              <a:tblGrid>
                <a:gridCol w="1857388"/>
                <a:gridCol w="1928826"/>
                <a:gridCol w="1785950"/>
              </a:tblGrid>
              <a:tr h="1052629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800080"/>
                          </a:solidFill>
                          <a:latin typeface="+mj-lt"/>
                        </a:rPr>
                        <a:t>ИЗЪЯТЬ, УДАЛИТЬ, ИСКЛЮЧИТЬ</a:t>
                      </a:r>
                      <a:endParaRPr lang="ru-RU" b="1" dirty="0">
                        <a:solidFill>
                          <a:srgbClr val="800080"/>
                        </a:solidFill>
                        <a:latin typeface="+mj-lt"/>
                      </a:endParaRPr>
                    </a:p>
                  </a:txBody>
                  <a:tcPr marL="63177" marR="63177" marT="0" marB="0">
                    <a:lnL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u="sng" dirty="0" smtClean="0">
                        <a:solidFill>
                          <a:srgbClr val="FF0000"/>
                        </a:solidFill>
                        <a:latin typeface="+mj-lt"/>
                      </a:endParaRPr>
                    </a:p>
                    <a:p>
                      <a:pPr algn="ctr"/>
                      <a:endParaRPr lang="ru-RU" sz="1050" b="1" u="sng" dirty="0" smtClean="0">
                        <a:solidFill>
                          <a:srgbClr val="FF0000"/>
                        </a:solidFill>
                        <a:latin typeface="+mj-lt"/>
                      </a:endParaRPr>
                    </a:p>
                    <a:p>
                      <a:pPr algn="ctr"/>
                      <a:r>
                        <a:rPr lang="ru-RU" b="1" u="sng" dirty="0" err="1" smtClean="0">
                          <a:solidFill>
                            <a:srgbClr val="FF0000"/>
                          </a:solidFill>
                          <a:latin typeface="+mj-lt"/>
                        </a:rPr>
                        <a:t>ОТКОРРЕКТИ</a:t>
                      </a:r>
                      <a:endParaRPr lang="ru-RU" b="1" u="sng" dirty="0" smtClean="0">
                        <a:solidFill>
                          <a:srgbClr val="FF0000"/>
                        </a:solidFill>
                        <a:latin typeface="+mj-lt"/>
                      </a:endParaRPr>
                    </a:p>
                    <a:p>
                      <a:pPr algn="ctr"/>
                      <a:r>
                        <a:rPr lang="ru-RU" b="1" u="sng" dirty="0" err="1" smtClean="0">
                          <a:solidFill>
                            <a:srgbClr val="FF0000"/>
                          </a:solidFill>
                          <a:latin typeface="+mj-lt"/>
                        </a:rPr>
                        <a:t>РОВАТЬ</a:t>
                      </a:r>
                      <a:endParaRPr lang="ru-RU" b="1" u="sng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 marL="63177" marR="63177" marT="0" marB="0">
                    <a:lnL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u="sng" dirty="0" smtClean="0">
                        <a:solidFill>
                          <a:srgbClr val="FF0000"/>
                        </a:solidFill>
                        <a:latin typeface="+mj-lt"/>
                      </a:endParaRPr>
                    </a:p>
                    <a:p>
                      <a:pPr algn="ctr"/>
                      <a:endParaRPr lang="ru-RU" sz="1050" b="1" u="sng" dirty="0" smtClean="0">
                        <a:solidFill>
                          <a:srgbClr val="FF0000"/>
                        </a:solidFill>
                        <a:latin typeface="+mj-lt"/>
                      </a:endParaRPr>
                    </a:p>
                    <a:p>
                      <a:pPr algn="ctr"/>
                      <a:r>
                        <a:rPr lang="ru-RU" b="1" u="sng" dirty="0" smtClean="0">
                          <a:solidFill>
                            <a:srgbClr val="FF0000"/>
                          </a:solidFill>
                          <a:latin typeface="+mj-lt"/>
                        </a:rPr>
                        <a:t>ЧТО ИМЕННО</a:t>
                      </a:r>
                      <a:endParaRPr lang="ru-RU" b="1" u="sng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 marL="63177" marR="63177" marT="0" marB="0">
                    <a:lnL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6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1.6.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3177" marR="63177" marT="0" marB="0">
                    <a:lnL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+mj-lt"/>
                        </a:rPr>
                        <a:t>1.7.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 marL="63177" marR="63177" marT="0" marB="0">
                    <a:lnL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+mj-lt"/>
                        </a:rPr>
                        <a:t>Число</a:t>
                      </a:r>
                      <a:r>
                        <a:rPr lang="ru-RU" sz="2000" b="1" baseline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 уровней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 marL="63177" marR="63177" marT="0" marB="0">
                    <a:lnL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70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3177" marR="63177" marT="0" marB="0">
                    <a:lnL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3177" marR="63177" marT="0" marB="0">
                    <a:lnL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3177" marR="63177" marT="0" marB="0">
                    <a:lnL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6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3177" marR="63177" marT="0" marB="0">
                    <a:lnL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3177" marR="63177" marT="0" marB="0">
                    <a:lnL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3177" marR="63177" marT="0" marB="0">
                    <a:lnL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971600" y="1484785"/>
          <a:ext cx="1857388" cy="3240973"/>
        </p:xfrm>
        <a:graphic>
          <a:graphicData uri="http://schemas.openxmlformats.org/drawingml/2006/table">
            <a:tbl>
              <a:tblPr/>
              <a:tblGrid>
                <a:gridCol w="1857388"/>
              </a:tblGrid>
              <a:tr h="108012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602B"/>
                          </a:solidFill>
                          <a:latin typeface="+mj-lt"/>
                        </a:rPr>
                        <a:t>НАДО ПОДУМАТЬ</a:t>
                      </a:r>
                      <a:endParaRPr lang="ru-RU" b="1" dirty="0">
                        <a:solidFill>
                          <a:srgbClr val="00602B"/>
                        </a:solidFill>
                        <a:latin typeface="+mj-lt"/>
                      </a:endParaRPr>
                    </a:p>
                  </a:txBody>
                  <a:tcPr marL="63177" marR="63177" marT="0" marB="0">
                    <a:lnL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79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+mj-lt"/>
                        </a:rPr>
                        <a:t>1.9.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 marL="63177" marR="63177" marT="0" marB="0">
                    <a:lnL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kern="1200" dirty="0" smtClean="0">
                          <a:solidFill>
                            <a:srgbClr val="00206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1.8.</a:t>
                      </a:r>
                    </a:p>
                  </a:txBody>
                  <a:tcPr marL="63177" marR="63177" marT="0" marB="0">
                    <a:lnL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6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3177" marR="63177" marT="0" marB="0">
                    <a:lnL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6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56356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Место аудита как оценки качества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71546"/>
            <a:ext cx="8229600" cy="5105400"/>
          </a:xfrm>
        </p:spPr>
        <p:txBody>
          <a:bodyPr>
            <a:normAutofit fontScale="25000" lnSpcReduction="20000"/>
          </a:bodyPr>
          <a:lstStyle/>
          <a:p>
            <a:pPr lvl="0" algn="just">
              <a:buBlip>
                <a:blip r:embed="rId2"/>
              </a:buBlip>
            </a:pPr>
            <a:r>
              <a:rPr lang="ru-RU" sz="5600" b="1" dirty="0" smtClean="0">
                <a:solidFill>
                  <a:srgbClr val="1F5281"/>
                </a:solidFill>
                <a:latin typeface="+mj-lt"/>
              </a:rPr>
              <a:t>процедур лицензирования и аккредитации учреждения;</a:t>
            </a:r>
          </a:p>
          <a:p>
            <a:pPr lvl="0" algn="just">
              <a:buBlip>
                <a:blip r:embed="rId2"/>
              </a:buBlip>
            </a:pPr>
            <a:r>
              <a:rPr lang="ru-RU" sz="5600" b="1" dirty="0" smtClean="0">
                <a:solidFill>
                  <a:srgbClr val="1F5281"/>
                </a:solidFill>
                <a:latin typeface="+mj-lt"/>
              </a:rPr>
              <a:t>системы внутришкольного контроля; </a:t>
            </a:r>
            <a:r>
              <a:rPr lang="ru-RU" sz="6400" b="1" dirty="0" smtClean="0">
                <a:solidFill>
                  <a:srgbClr val="FF0000"/>
                </a:solidFill>
                <a:latin typeface="+mj-lt"/>
              </a:rPr>
              <a:t>+</a:t>
            </a:r>
            <a:endParaRPr lang="ru-RU" sz="5600" b="1" dirty="0" smtClean="0">
              <a:solidFill>
                <a:srgbClr val="FF0000"/>
              </a:solidFill>
              <a:latin typeface="+mj-lt"/>
            </a:endParaRPr>
          </a:p>
          <a:p>
            <a:pPr lvl="0" algn="just">
              <a:buBlip>
                <a:blip r:embed="rId2"/>
              </a:buBlip>
            </a:pPr>
            <a:r>
              <a:rPr lang="ru-RU" sz="5600" b="1" dirty="0" smtClean="0">
                <a:solidFill>
                  <a:srgbClr val="1F5281"/>
                </a:solidFill>
                <a:latin typeface="+mj-lt"/>
              </a:rPr>
              <a:t>общественной экспертизы качества образования, которая организуется силами общественных организаций и объединений, родителей учащихся; </a:t>
            </a:r>
            <a:r>
              <a:rPr lang="ru-RU" sz="6400" b="1" dirty="0" smtClean="0">
                <a:solidFill>
                  <a:srgbClr val="FF0000"/>
                </a:solidFill>
                <a:latin typeface="+mj-lt"/>
              </a:rPr>
              <a:t>+</a:t>
            </a:r>
            <a:endParaRPr lang="ru-RU" sz="5600" b="1" dirty="0" smtClean="0">
              <a:solidFill>
                <a:srgbClr val="FF0000"/>
              </a:solidFill>
              <a:latin typeface="+mj-lt"/>
            </a:endParaRPr>
          </a:p>
          <a:p>
            <a:pPr lvl="0" algn="just">
              <a:buBlip>
                <a:blip r:embed="rId2"/>
              </a:buBlip>
            </a:pPr>
            <a:r>
              <a:rPr lang="ru-RU" sz="5600" b="1" dirty="0" smtClean="0">
                <a:solidFill>
                  <a:srgbClr val="1F5281"/>
                </a:solidFill>
                <a:latin typeface="+mj-lt"/>
              </a:rPr>
              <a:t>профессиональной экспертизы качества образования, организуемой профессиональным образовательным сообществом (внешний аудит).</a:t>
            </a:r>
          </a:p>
          <a:p>
            <a:pPr lvl="0" algn="just">
              <a:buBlip>
                <a:blip r:embed="rId2"/>
              </a:buBlip>
            </a:pPr>
            <a:r>
              <a:rPr lang="ru-RU" sz="5600" b="1" dirty="0" smtClean="0">
                <a:solidFill>
                  <a:srgbClr val="1F5281"/>
                </a:solidFill>
                <a:latin typeface="+mj-lt"/>
              </a:rPr>
              <a:t>мониторинга образовательных достижений обучающихся на 2 и 3 ступенях обучения;</a:t>
            </a:r>
          </a:p>
          <a:p>
            <a:pPr lvl="0" algn="just">
              <a:buBlip>
                <a:blip r:embed="rId2"/>
              </a:buBlip>
            </a:pPr>
            <a:r>
              <a:rPr lang="ru-RU" sz="5600" b="1" dirty="0" smtClean="0">
                <a:solidFill>
                  <a:srgbClr val="1F5281"/>
                </a:solidFill>
                <a:latin typeface="+mj-lt"/>
              </a:rPr>
              <a:t>анализа результатов ЕГЭ и ГИА;</a:t>
            </a:r>
          </a:p>
          <a:p>
            <a:pPr lvl="0" algn="just">
              <a:buBlip>
                <a:blip r:embed="rId2"/>
              </a:buBlip>
            </a:pPr>
            <a:r>
              <a:rPr lang="ru-RU" sz="5600" b="1" dirty="0" smtClean="0">
                <a:solidFill>
                  <a:srgbClr val="1F5281"/>
                </a:solidFill>
                <a:latin typeface="+mj-lt"/>
              </a:rPr>
              <a:t>анализа творческих достижений школьников;</a:t>
            </a:r>
          </a:p>
          <a:p>
            <a:pPr lvl="0" algn="just">
              <a:buBlip>
                <a:blip r:embed="rId2"/>
              </a:buBlip>
            </a:pPr>
            <a:r>
              <a:rPr lang="ru-RU" sz="5600" b="1" dirty="0" smtClean="0">
                <a:solidFill>
                  <a:srgbClr val="1F5281"/>
                </a:solidFill>
                <a:latin typeface="+mj-lt"/>
              </a:rPr>
              <a:t>анализа результатов аттестации педагогических и руководящих работников;</a:t>
            </a:r>
          </a:p>
          <a:p>
            <a:pPr lvl="0" algn="just">
              <a:buBlip>
                <a:blip r:embed="rId2"/>
              </a:buBlip>
            </a:pPr>
            <a:r>
              <a:rPr lang="ru-RU" sz="5600" b="1" dirty="0" smtClean="0">
                <a:solidFill>
                  <a:srgbClr val="1F5281"/>
                </a:solidFill>
                <a:latin typeface="+mj-lt"/>
              </a:rPr>
              <a:t>анализа результатов паспортизации учебных кабинетов школы; </a:t>
            </a:r>
          </a:p>
          <a:p>
            <a:pPr lvl="0" algn="just">
              <a:buBlip>
                <a:blip r:embed="rId2"/>
              </a:buBlip>
            </a:pPr>
            <a:r>
              <a:rPr lang="ru-RU" sz="5600" b="1" dirty="0" smtClean="0">
                <a:solidFill>
                  <a:srgbClr val="1F5281"/>
                </a:solidFill>
                <a:latin typeface="+mj-lt"/>
              </a:rPr>
              <a:t>самоанализа результатов в процессе государственной аккредитации школы;</a:t>
            </a:r>
          </a:p>
          <a:p>
            <a:pPr lvl="0" algn="just">
              <a:buBlip>
                <a:blip r:embed="rId2"/>
              </a:buBlip>
            </a:pPr>
            <a:r>
              <a:rPr lang="ru-RU" sz="5600" b="1" dirty="0" smtClean="0">
                <a:solidFill>
                  <a:srgbClr val="1F5281"/>
                </a:solidFill>
                <a:latin typeface="+mj-lt"/>
              </a:rPr>
              <a:t>анализа результатов статистических (проведенных по инициативе администра­ции и общественных органов управления школой) и социологических исследований;</a:t>
            </a:r>
          </a:p>
          <a:p>
            <a:pPr lvl="0" algn="just">
              <a:buBlip>
                <a:blip r:embed="rId2"/>
              </a:buBlip>
            </a:pPr>
            <a:r>
              <a:rPr lang="ru-RU" sz="5600" b="1" dirty="0" smtClean="0">
                <a:solidFill>
                  <a:srgbClr val="1F5281"/>
                </a:solidFill>
                <a:latin typeface="+mj-lt"/>
              </a:rPr>
              <a:t>системы медицинских исследований школьников, проводимых по инициативе школьной медицинской службы, администрации и органов общественного управления школой;</a:t>
            </a:r>
          </a:p>
          <a:p>
            <a:pPr lvl="0" algn="just">
              <a:buBlip>
                <a:blip r:embed="rId2"/>
              </a:buBlip>
            </a:pPr>
            <a:r>
              <a:rPr lang="ru-RU" sz="5600" b="1" dirty="0" smtClean="0">
                <a:solidFill>
                  <a:srgbClr val="1F5281"/>
                </a:solidFill>
                <a:latin typeface="+mj-lt"/>
              </a:rPr>
              <a:t>иных психолого-педагогическими, медицинскими и социологическими исследованиями, проведенными по инициативе субъектов образовательного про­цесса.</a:t>
            </a:r>
          </a:p>
          <a:p>
            <a:pPr lvl="0" algn="just">
              <a:buBlip>
                <a:blip r:embed="rId2"/>
              </a:buBlip>
            </a:pPr>
            <a:r>
              <a:rPr lang="ru-RU" sz="5600" b="1" dirty="0" smtClean="0">
                <a:solidFill>
                  <a:srgbClr val="1F5281"/>
                </a:solidFill>
                <a:latin typeface="+mj-lt"/>
              </a:rPr>
              <a:t>анализа рейтинга образовательных учреждений микрорайона, города, области;</a:t>
            </a:r>
          </a:p>
          <a:p>
            <a:pPr lvl="0" algn="just">
              <a:buBlip>
                <a:blip r:embed="rId2"/>
              </a:buBlip>
            </a:pPr>
            <a:r>
              <a:rPr lang="ru-RU" sz="5600" b="1" dirty="0" smtClean="0">
                <a:solidFill>
                  <a:srgbClr val="1F5281"/>
                </a:solidFill>
                <a:latin typeface="+mj-lt"/>
              </a:rPr>
              <a:t>системы конкурсов, грантов.</a:t>
            </a:r>
          </a:p>
          <a:p>
            <a:endParaRPr lang="ru-RU" dirty="0">
              <a:solidFill>
                <a:srgbClr val="1F5281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rgbClr val="0070C0"/>
                </a:solidFill>
              </a:rPr>
              <a:t>ВНУТРЕННИЙ АУДИТ В СИСТЕМЕ КАЧЕСТВА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6" name="Прямоугольная выноска 5"/>
          <p:cNvSpPr/>
          <p:nvPr/>
        </p:nvSpPr>
        <p:spPr>
          <a:xfrm>
            <a:off x="428596" y="1142984"/>
            <a:ext cx="4000528" cy="2357454"/>
          </a:xfrm>
          <a:prstGeom prst="wedgeRectCallout">
            <a:avLst/>
          </a:prstGeom>
          <a:solidFill>
            <a:schemeClr val="tx2">
              <a:lumMod val="20000"/>
              <a:lumOff val="80000"/>
            </a:schemeClr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solidFill>
                  <a:srgbClr val="FF0000"/>
                </a:solidFill>
                <a:latin typeface="+mj-lt"/>
              </a:rPr>
              <a:t>АУДИТ - </a:t>
            </a:r>
            <a:r>
              <a:rPr lang="ru-RU" b="1" dirty="0" smtClean="0">
                <a:solidFill>
                  <a:srgbClr val="005EA4"/>
                </a:solidFill>
                <a:latin typeface="+mj-lt"/>
              </a:rPr>
              <a:t>деятельность по предоставлению независимых и объективных гарантий, оценок и консультаций, направленных на  совершенствование деятельности организации.</a:t>
            </a:r>
            <a:endParaRPr lang="ru-RU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7" name="Загнутый угол 6"/>
          <p:cNvSpPr/>
          <p:nvPr/>
        </p:nvSpPr>
        <p:spPr>
          <a:xfrm>
            <a:off x="4857752" y="1214422"/>
            <a:ext cx="3714776" cy="4286280"/>
          </a:xfrm>
          <a:prstGeom prst="foldedCorner">
            <a:avLst/>
          </a:prstGeom>
          <a:solidFill>
            <a:srgbClr val="DEF8D4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rgbClr val="FF0000"/>
              </a:solidFill>
              <a:latin typeface="+mj-lt"/>
            </a:endParaRPr>
          </a:p>
          <a:p>
            <a:pPr algn="ctr"/>
            <a:endParaRPr lang="ru-RU" b="1" dirty="0" smtClean="0">
              <a:solidFill>
                <a:srgbClr val="FF0000"/>
              </a:solidFill>
              <a:latin typeface="+mj-lt"/>
            </a:endParaRP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+mj-lt"/>
              </a:rPr>
              <a:t>ДОКУМЕНТЫ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b="1" dirty="0" smtClean="0">
                <a:solidFill>
                  <a:srgbClr val="005EA4"/>
                </a:solidFill>
                <a:latin typeface="+mj-lt"/>
              </a:rPr>
              <a:t>Программа аудита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b="1" dirty="0" smtClean="0">
                <a:solidFill>
                  <a:srgbClr val="005EA4"/>
                </a:solidFill>
                <a:latin typeface="+mj-lt"/>
              </a:rPr>
              <a:t>План аудиторской проверки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b="1" dirty="0" smtClean="0">
                <a:solidFill>
                  <a:srgbClr val="005EA4"/>
                </a:solidFill>
                <a:latin typeface="+mj-lt"/>
              </a:rPr>
              <a:t>Опросные листы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b="1" dirty="0" smtClean="0">
                <a:solidFill>
                  <a:srgbClr val="005EA4"/>
                </a:solidFill>
                <a:latin typeface="+mj-lt"/>
              </a:rPr>
              <a:t>Протоколы несоответствий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b="1" dirty="0" smtClean="0">
                <a:solidFill>
                  <a:srgbClr val="005EA4"/>
                </a:solidFill>
                <a:latin typeface="+mj-lt"/>
              </a:rPr>
              <a:t>Листы регистрации изменений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b="1" dirty="0" smtClean="0">
                <a:solidFill>
                  <a:srgbClr val="005EA4"/>
                </a:solidFill>
                <a:latin typeface="+mj-lt"/>
              </a:rPr>
              <a:t>Отчеты 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b="1" dirty="0" smtClean="0">
                <a:solidFill>
                  <a:srgbClr val="005EA4"/>
                </a:solidFill>
                <a:latin typeface="+mj-lt"/>
              </a:rPr>
              <a:t>План корректирующих и предупреждающих действий</a:t>
            </a:r>
          </a:p>
          <a:p>
            <a:pPr marL="342900" indent="-342900" algn="just">
              <a:buFont typeface="+mj-lt"/>
              <a:buAutoNum type="arabicPeriod"/>
            </a:pPr>
            <a:endParaRPr lang="ru-RU" b="1" dirty="0" smtClean="0">
              <a:solidFill>
                <a:srgbClr val="005EA4"/>
              </a:solidFill>
              <a:latin typeface="+mj-lt"/>
            </a:endParaRPr>
          </a:p>
        </p:txBody>
      </p:sp>
      <p:sp>
        <p:nvSpPr>
          <p:cNvPr id="8" name="Выноска со стрелкой вверх 7"/>
          <p:cNvSpPr/>
          <p:nvPr/>
        </p:nvSpPr>
        <p:spPr>
          <a:xfrm>
            <a:off x="285720" y="3571876"/>
            <a:ext cx="4286280" cy="2928958"/>
          </a:xfrm>
          <a:prstGeom prst="upArrowCallout">
            <a:avLst/>
          </a:prstGeom>
          <a:solidFill>
            <a:srgbClr val="FFFF99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+mj-lt"/>
              </a:rPr>
              <a:t>Журнал «Справочник заместителя директора» </a:t>
            </a:r>
          </a:p>
          <a:p>
            <a:pPr algn="ctr"/>
            <a:r>
              <a:rPr lang="ru-RU" b="1" dirty="0" smtClean="0">
                <a:solidFill>
                  <a:srgbClr val="005EA4"/>
                </a:solidFill>
                <a:latin typeface="+mj-lt"/>
              </a:rPr>
              <a:t>№ 2, </a:t>
            </a:r>
            <a:r>
              <a:rPr lang="ru-RU" b="1" dirty="0" err="1" smtClean="0">
                <a:solidFill>
                  <a:srgbClr val="005EA4"/>
                </a:solidFill>
                <a:latin typeface="+mj-lt"/>
              </a:rPr>
              <a:t>2012г</a:t>
            </a:r>
            <a:r>
              <a:rPr lang="ru-RU" b="1" dirty="0" smtClean="0">
                <a:solidFill>
                  <a:srgbClr val="005EA4"/>
                </a:solidFill>
                <a:latin typeface="+mj-lt"/>
              </a:rPr>
              <a:t>., стр. 17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+mj-lt"/>
              </a:rPr>
              <a:t>«Внутренний аудит в системе управления качеством образования», </a:t>
            </a:r>
          </a:p>
          <a:p>
            <a:pPr algn="ctr"/>
            <a:r>
              <a:rPr lang="ru-RU" b="1" dirty="0" smtClean="0">
                <a:solidFill>
                  <a:srgbClr val="005EA4"/>
                </a:solidFill>
                <a:latin typeface="+mj-lt"/>
              </a:rPr>
              <a:t>автор  С.Н. Белова</a:t>
            </a:r>
            <a:endParaRPr lang="ru-RU" b="1" dirty="0">
              <a:solidFill>
                <a:srgbClr val="005EA4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rgbClr val="0070C0"/>
                </a:solidFill>
              </a:rPr>
              <a:t>Глоссарий</a:t>
            </a:r>
            <a:endParaRPr lang="ru-RU" sz="3600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142984"/>
            <a:ext cx="8229600" cy="5105400"/>
          </a:xfrm>
        </p:spPr>
        <p:txBody>
          <a:bodyPr/>
          <a:lstStyle/>
          <a:p>
            <a:pPr algn="just">
              <a:buClr>
                <a:srgbClr val="C00000"/>
              </a:buClr>
              <a:buFont typeface="Wingdings" pitchFamily="2" charset="2"/>
              <a:buChar char="ü"/>
            </a:pPr>
            <a:r>
              <a:rPr lang="ru-RU" sz="1600" b="1" i="1" dirty="0" smtClean="0">
                <a:solidFill>
                  <a:srgbClr val="FF0000"/>
                </a:solidFill>
              </a:rPr>
              <a:t>Качество образования</a:t>
            </a:r>
            <a:r>
              <a:rPr lang="ru-RU" sz="1600" b="1" dirty="0" smtClean="0">
                <a:solidFill>
                  <a:srgbClr val="FF0000"/>
                </a:solidFill>
              </a:rPr>
              <a:t> </a:t>
            </a:r>
            <a:r>
              <a:rPr lang="ru-RU" sz="1600" dirty="0" smtClean="0">
                <a:solidFill>
                  <a:srgbClr val="002060"/>
                </a:solidFill>
              </a:rPr>
              <a:t>– интегральная характеристика системы образования, отражающая степень соответствия реальных достигаемых образовательных результатов, условий образовательного процесса нормативным требованиям, социальным и личностным ожиданиям;</a:t>
            </a:r>
          </a:p>
          <a:p>
            <a:pPr algn="just">
              <a:buClr>
                <a:srgbClr val="C00000"/>
              </a:buClr>
              <a:buFont typeface="Wingdings" pitchFamily="2" charset="2"/>
              <a:buChar char="ü"/>
            </a:pPr>
            <a:r>
              <a:rPr lang="ru-RU" sz="1600" b="1" i="1" dirty="0" smtClean="0">
                <a:solidFill>
                  <a:srgbClr val="FF0000"/>
                </a:solidFill>
              </a:rPr>
              <a:t>Оценка качества общего образования</a:t>
            </a:r>
            <a:r>
              <a:rPr lang="ru-RU" sz="1600" dirty="0" smtClean="0">
                <a:solidFill>
                  <a:srgbClr val="002060"/>
                </a:solidFill>
              </a:rPr>
              <a:t> - процедура (процесс) установления соответствия образовательных достижений обучающихся, качества общеобразовательной программы, деятельности образовательной системы на уровне образовательного учреждения государственному образовательному стандарту общего образования, показателям результативности целевых программ и проектов в области общего образования, ожиданиям местного сообщества, обучающихся, родителей (законных представителей).</a:t>
            </a:r>
          </a:p>
          <a:p>
            <a:pPr algn="just">
              <a:buClr>
                <a:srgbClr val="C00000"/>
              </a:buClr>
              <a:buFont typeface="Wingdings" pitchFamily="2" charset="2"/>
              <a:buChar char="ü"/>
            </a:pPr>
            <a:r>
              <a:rPr lang="ru-RU" sz="1600" b="1" i="1" dirty="0" err="1" smtClean="0">
                <a:solidFill>
                  <a:srgbClr val="FF0000"/>
                </a:solidFill>
              </a:rPr>
              <a:t>Внутришкольная</a:t>
            </a:r>
            <a:r>
              <a:rPr lang="ru-RU" sz="1600" b="1" i="1" dirty="0" smtClean="0">
                <a:solidFill>
                  <a:srgbClr val="FF0000"/>
                </a:solidFill>
              </a:rPr>
              <a:t> система оценки качества образования </a:t>
            </a:r>
            <a:r>
              <a:rPr lang="ru-RU" sz="1600" dirty="0" smtClean="0">
                <a:solidFill>
                  <a:srgbClr val="002060"/>
                </a:solidFill>
              </a:rPr>
              <a:t>- целостная система диагностических и оценочных процедур, реализуемых различными субъектами государственно-общественного управления школой, которым делегированы отдельные полномочия по оценке качества образования, а также совокупность организационных структур и нормативных правовых материалов, обеспечивающих управление качеством образования;</a:t>
            </a:r>
          </a:p>
          <a:p>
            <a:pPr algn="just">
              <a:buClr>
                <a:srgbClr val="C00000"/>
              </a:buClr>
              <a:buFont typeface="Wingdings" pitchFamily="2" charset="2"/>
              <a:buChar char="ü"/>
            </a:pPr>
            <a:r>
              <a:rPr lang="ru-RU" sz="1600" b="1" i="1" dirty="0" smtClean="0">
                <a:solidFill>
                  <a:srgbClr val="FF0000"/>
                </a:solidFill>
              </a:rPr>
              <a:t>Мониторинг -</a:t>
            </a:r>
            <a:r>
              <a:rPr lang="ru-RU" sz="1600" i="1" dirty="0" smtClean="0">
                <a:solidFill>
                  <a:srgbClr val="002060"/>
                </a:solidFill>
              </a:rPr>
              <a:t> </a:t>
            </a:r>
            <a:r>
              <a:rPr lang="ru-RU" sz="1600" dirty="0" smtClean="0">
                <a:solidFill>
                  <a:srgbClr val="002060"/>
                </a:solidFill>
              </a:rPr>
              <a:t> целенаправленная деятельность ,  связанная с постоянным или периодическим наблюдением,  оценкой и прогнозом состояния наблюдаемого объекта  ( процесса ,  явления, системы) в целях его развития в желаемом направлении.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571472" y="0"/>
            <a:ext cx="8229600" cy="796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Картирование- отображение взаимосвязей</a:t>
            </a:r>
          </a:p>
        </p:txBody>
      </p:sp>
      <p:graphicFrame>
        <p:nvGraphicFramePr>
          <p:cNvPr id="10" name="Схема 9"/>
          <p:cNvGraphicFramePr/>
          <p:nvPr/>
        </p:nvGraphicFramePr>
        <p:xfrm>
          <a:off x="357158" y="1000108"/>
          <a:ext cx="7920880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Скругленный прямоугольник 6"/>
          <p:cNvSpPr/>
          <p:nvPr/>
        </p:nvSpPr>
        <p:spPr>
          <a:xfrm>
            <a:off x="6000760" y="714356"/>
            <a:ext cx="2786082" cy="107157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СФЕРА ИСПОЛЬЗОВАНИЯ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071802" y="928670"/>
            <a:ext cx="2786082" cy="107157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ОТВЕТСТВЕННЫЙ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ЗА МОНИТОРИНГ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929322" y="4286256"/>
            <a:ext cx="2786082" cy="107157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МЕСТО, ФОРМАТ ХРАНЕНИЯ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572000" y="3071810"/>
            <a:ext cx="2786082" cy="107157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ОЦЕНКА, АНАЛИЗ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072198" y="1928802"/>
            <a:ext cx="2786082" cy="107157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КОРРЕКТИРУЮЩЕЕ ДЕЙСТВИЕ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143636" y="5500702"/>
            <a:ext cx="2786082" cy="107157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ДОЛГОСРОЧНЫЙ ПРОГНОЗ, СТРАТЕГИЯ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Company Logo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 smtClean="0"/>
              <a:t>www.themegallery.com</a:t>
            </a:r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0209" t="23200" r="19942" b="14641"/>
          <a:stretch>
            <a:fillRect/>
          </a:stretch>
        </p:blipFill>
        <p:spPr bwMode="auto">
          <a:xfrm>
            <a:off x="-1" y="0"/>
            <a:ext cx="916510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Company Logo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 smtClean="0"/>
              <a:t>www.themegallery.com</a:t>
            </a:r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19684" t="26040" r="21517" b="10121"/>
          <a:stretch>
            <a:fillRect/>
          </a:stretch>
        </p:blipFill>
        <p:spPr bwMode="auto">
          <a:xfrm>
            <a:off x="-1" y="0"/>
            <a:ext cx="908571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C:\Documents and Settings\metod\Рабочий стол\двенадцать человечков.jpg"/>
          <p:cNvPicPr/>
          <p:nvPr/>
        </p:nvPicPr>
        <p:blipFill>
          <a:blip r:embed="rId3" cstate="print">
            <a:lum/>
          </a:blip>
          <a:srcRect l="30144" t="16647" r="17905" b="33877"/>
          <a:stretch>
            <a:fillRect/>
          </a:stretch>
        </p:blipFill>
        <p:spPr bwMode="auto">
          <a:xfrm>
            <a:off x="2159224" y="0"/>
            <a:ext cx="6984776" cy="6669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214282" y="1714488"/>
            <a:ext cx="2071702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225" algn="r"/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…я поднимаюсь: </a:t>
            </a:r>
          </a:p>
          <a:p>
            <a:pPr lvl="0" indent="22225" algn="r" eaLnBrk="0" hangingPunct="0"/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надо мною небо, всё небо моё…</a:t>
            </a:r>
            <a:endParaRPr lang="ru-RU" i="1" dirty="0" smtClean="0">
              <a:solidFill>
                <a:srgbClr val="0070C0"/>
              </a:solidFill>
              <a:latin typeface="Arial" pitchFamily="34" charset="0"/>
              <a:ea typeface="Times New Roman" pitchFamily="18" charset="0"/>
            </a:endParaRPr>
          </a:p>
          <a:p>
            <a:pPr lvl="0" indent="22225" algn="r" eaLnBrk="0" hangingPunct="0"/>
            <a:r>
              <a:rPr lang="ru-RU" sz="1200" b="1" i="1" dirty="0" smtClean="0">
                <a:solidFill>
                  <a:srgbClr val="002060"/>
                </a:solidFill>
                <a:latin typeface="+mj-lt"/>
              </a:rPr>
              <a:t>М. Пришвин</a:t>
            </a:r>
            <a:endParaRPr lang="ru-RU" sz="1200" b="1" dirty="0" smtClean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323528" y="6165304"/>
            <a:ext cx="3168352" cy="393129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              </a:t>
            </a:r>
            <a:r>
              <a:rPr kumimoji="0" lang="ru-RU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было                             стало</a:t>
            </a:r>
            <a:endParaRPr kumimoji="0" lang="ru-RU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467544" y="6237312"/>
            <a:ext cx="288032" cy="288032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2051720" y="6093296"/>
            <a:ext cx="567680" cy="51244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2195736" y="6237312"/>
            <a:ext cx="288032" cy="288032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8662" y="5286388"/>
            <a:ext cx="7757864" cy="1319210"/>
          </a:xfrm>
          <a:solidFill>
            <a:srgbClr val="96B3EE"/>
          </a:solidFill>
        </p:spPr>
        <p:txBody>
          <a:bodyPr/>
          <a:lstStyle/>
          <a:p>
            <a:r>
              <a:rPr lang="en-US" sz="1600" dirty="0"/>
              <a:t/>
            </a:r>
            <a:br>
              <a:rPr lang="en-US" sz="1600" dirty="0"/>
            </a:br>
            <a:r>
              <a:rPr lang="ru-RU" sz="2800" i="0" dirty="0" smtClean="0">
                <a:solidFill>
                  <a:srgbClr val="002060"/>
                </a:solidFill>
              </a:rPr>
              <a:t>Управление качеством образования</a:t>
            </a:r>
            <a:br>
              <a:rPr lang="ru-RU" sz="2800" i="0" dirty="0" smtClean="0">
                <a:solidFill>
                  <a:srgbClr val="002060"/>
                </a:solidFill>
              </a:rPr>
            </a:br>
            <a:r>
              <a:rPr lang="ru-RU" sz="2800" i="0" dirty="0" smtClean="0">
                <a:solidFill>
                  <a:srgbClr val="002060"/>
                </a:solidFill>
              </a:rPr>
              <a:t>Построение </a:t>
            </a:r>
            <a:r>
              <a:rPr lang="ru-RU" sz="2800" i="0" dirty="0" err="1" smtClean="0">
                <a:solidFill>
                  <a:srgbClr val="002060"/>
                </a:solidFill>
              </a:rPr>
              <a:t>ШСОКО</a:t>
            </a:r>
            <a:endParaRPr lang="en-US" sz="1600" i="0" dirty="0">
              <a:solidFill>
                <a:srgbClr val="002060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Опорная школа «Лицей № 2» </a:t>
            </a:r>
            <a:endParaRPr lang="en-US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87624" y="1556792"/>
            <a:ext cx="6912768" cy="309634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Ответственность – способность расширять поле активности, не сопротивляться требованиям, «нести желание» решать </a:t>
            </a:r>
          </a:p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любую проблему.</a:t>
            </a:r>
            <a:endParaRPr lang="ru-RU" sz="2800" dirty="0" smtClean="0">
              <a:solidFill>
                <a:srgbClr val="0070C0"/>
              </a:solidFill>
            </a:endParaRPr>
          </a:p>
          <a:p>
            <a:pPr algn="ctr">
              <a:lnSpc>
                <a:spcPts val="2160"/>
              </a:lnSpc>
            </a:pP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rgbClr val="0070C0"/>
                </a:solidFill>
              </a:rPr>
              <a:t>Глоссарий</a:t>
            </a:r>
            <a:endParaRPr lang="ru-RU" sz="3600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00108"/>
            <a:ext cx="8229600" cy="5105400"/>
          </a:xfrm>
        </p:spPr>
        <p:txBody>
          <a:bodyPr/>
          <a:lstStyle/>
          <a:p>
            <a:pPr algn="just">
              <a:buClr>
                <a:srgbClr val="C00000"/>
              </a:buClr>
              <a:buFont typeface="Wingdings" pitchFamily="2" charset="2"/>
              <a:buChar char="ü"/>
            </a:pPr>
            <a:r>
              <a:rPr lang="ru-RU" sz="1600" b="1" i="1" dirty="0" smtClean="0">
                <a:solidFill>
                  <a:srgbClr val="FF0000"/>
                </a:solidFill>
              </a:rPr>
              <a:t>Объект мониторинга</a:t>
            </a:r>
            <a:r>
              <a:rPr lang="ru-RU" sz="1600" b="1" dirty="0" smtClean="0">
                <a:solidFill>
                  <a:srgbClr val="FF0000"/>
                </a:solidFill>
              </a:rPr>
              <a:t> </a:t>
            </a:r>
            <a:r>
              <a:rPr lang="ru-RU" sz="1600" dirty="0" smtClean="0">
                <a:solidFill>
                  <a:srgbClr val="002060"/>
                </a:solidFill>
              </a:rPr>
              <a:t>- люди, здания и помещения, оборудование, процессы.</a:t>
            </a:r>
          </a:p>
          <a:p>
            <a:pPr algn="just">
              <a:buClr>
                <a:srgbClr val="C00000"/>
              </a:buClr>
              <a:buFont typeface="Wingdings" pitchFamily="2" charset="2"/>
              <a:buChar char="ü"/>
            </a:pPr>
            <a:r>
              <a:rPr lang="ru-RU" sz="1600" i="1" dirty="0" smtClean="0">
                <a:solidFill>
                  <a:srgbClr val="002060"/>
                </a:solidFill>
              </a:rPr>
              <a:t>Предмет мониторинга</a:t>
            </a:r>
            <a:r>
              <a:rPr lang="ru-RU" sz="1600" dirty="0" smtClean="0">
                <a:solidFill>
                  <a:srgbClr val="002060"/>
                </a:solidFill>
              </a:rPr>
              <a:t> - свойства этих объектов. При этом свойство объекта само по себе не существует, оно неотделимо от объекта</a:t>
            </a:r>
            <a:r>
              <a:rPr lang="ru-RU" sz="1600" baseline="30000" dirty="0" smtClean="0">
                <a:solidFill>
                  <a:srgbClr val="002060"/>
                </a:solidFill>
              </a:rPr>
              <a:t>.</a:t>
            </a:r>
            <a:endParaRPr lang="ru-RU" sz="1600" dirty="0" smtClean="0">
              <a:solidFill>
                <a:srgbClr val="002060"/>
              </a:solidFill>
            </a:endParaRPr>
          </a:p>
          <a:p>
            <a:pPr algn="just">
              <a:buClr>
                <a:srgbClr val="C00000"/>
              </a:buClr>
              <a:buFont typeface="Wingdings" pitchFamily="2" charset="2"/>
              <a:buChar char="ü"/>
            </a:pPr>
            <a:r>
              <a:rPr lang="ru-RU" sz="1600" b="1" i="1" dirty="0" smtClean="0">
                <a:solidFill>
                  <a:srgbClr val="FF0000"/>
                </a:solidFill>
              </a:rPr>
              <a:t>Экспертиза </a:t>
            </a:r>
            <a:r>
              <a:rPr lang="ru-RU" sz="1600" dirty="0" smtClean="0">
                <a:solidFill>
                  <a:srgbClr val="002060"/>
                </a:solidFill>
              </a:rPr>
              <a:t>– всестороннее изучение состояния образовательных процессов, условий и результатов образовательной деятельности;</a:t>
            </a:r>
          </a:p>
          <a:p>
            <a:pPr algn="just">
              <a:buClr>
                <a:srgbClr val="C00000"/>
              </a:buClr>
              <a:buFont typeface="Wingdings" pitchFamily="2" charset="2"/>
              <a:buChar char="ü"/>
            </a:pPr>
            <a:r>
              <a:rPr lang="ru-RU" sz="1600" b="1" i="1" dirty="0" smtClean="0">
                <a:solidFill>
                  <a:srgbClr val="FF0000"/>
                </a:solidFill>
              </a:rPr>
              <a:t>Измерения</a:t>
            </a:r>
            <a:r>
              <a:rPr lang="ru-RU" sz="1600" i="1" dirty="0" smtClean="0">
                <a:solidFill>
                  <a:srgbClr val="FF0000"/>
                </a:solidFill>
              </a:rPr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–</a:t>
            </a:r>
            <a:r>
              <a:rPr lang="ru-RU" sz="1600" dirty="0" smtClean="0">
                <a:solidFill>
                  <a:srgbClr val="002060"/>
                </a:solidFill>
              </a:rPr>
              <a:t> оценка уровня образовательных достижений с помощью контрольных измерительных материалов (традиционных контрольных работ, тестов, анкет и др.), имеющих стандартизированную форму и содержание которых соответствует реализуемым образовательным программам.</a:t>
            </a:r>
          </a:p>
          <a:p>
            <a:pPr algn="just">
              <a:buClr>
                <a:srgbClr val="C00000"/>
              </a:buClr>
              <a:buFont typeface="Wingdings" pitchFamily="2" charset="2"/>
              <a:buChar char="ü"/>
            </a:pPr>
            <a:r>
              <a:rPr lang="ru-RU" sz="1600" b="1" i="1" dirty="0" smtClean="0">
                <a:solidFill>
                  <a:srgbClr val="FF0000"/>
                </a:solidFill>
              </a:rPr>
              <a:t>Анализ </a:t>
            </a:r>
            <a:r>
              <a:rPr lang="ru-RU" sz="1600" i="1" dirty="0" smtClean="0">
                <a:solidFill>
                  <a:srgbClr val="002060"/>
                </a:solidFill>
              </a:rPr>
              <a:t>–</a:t>
            </a:r>
            <a:r>
              <a:rPr lang="ru-RU" sz="1600" dirty="0" smtClean="0">
                <a:solidFill>
                  <a:srgbClr val="002060"/>
                </a:solidFill>
              </a:rPr>
              <a:t>это процесс разложения на составные части одного целого объекта или явления с целью его более подробного и тщательного изучения</a:t>
            </a:r>
          </a:p>
          <a:p>
            <a:pPr algn="just">
              <a:buClr>
                <a:srgbClr val="C00000"/>
              </a:buClr>
              <a:buFont typeface="Wingdings" pitchFamily="2" charset="2"/>
              <a:buChar char="ü"/>
            </a:pPr>
            <a:r>
              <a:rPr lang="ru-RU" sz="1600" b="1" i="1" dirty="0" smtClean="0">
                <a:solidFill>
                  <a:srgbClr val="FF0000"/>
                </a:solidFill>
              </a:rPr>
              <a:t>Анализ качества </a:t>
            </a:r>
            <a:r>
              <a:rPr lang="ru-RU" sz="1600" dirty="0" smtClean="0">
                <a:solidFill>
                  <a:srgbClr val="002060"/>
                </a:solidFill>
              </a:rPr>
              <a:t>- изучение динамики показателей, выполнение плана по их уровню, причины их изменения и оценка выполнения плана по уровню качества. Сущность балльного метода оценки состоит в определении средневзвешенного балла качества продукции; путем сравнения его фактического и планового уровней находят процент выполнения плана по качеству.</a:t>
            </a:r>
          </a:p>
          <a:p>
            <a:pPr algn="just">
              <a:buClr>
                <a:srgbClr val="C00000"/>
              </a:buClr>
              <a:buFont typeface="Wingdings" pitchFamily="2" charset="2"/>
              <a:buChar char="ü"/>
            </a:pPr>
            <a:r>
              <a:rPr lang="ru-RU" sz="1600" b="1" i="1" dirty="0" smtClean="0">
                <a:solidFill>
                  <a:srgbClr val="FF0000"/>
                </a:solidFill>
              </a:rPr>
              <a:t>Улучшение </a:t>
            </a:r>
            <a:r>
              <a:rPr lang="ru-RU" sz="1600" i="1" dirty="0" smtClean="0">
                <a:solidFill>
                  <a:srgbClr val="002060"/>
                </a:solidFill>
              </a:rPr>
              <a:t>-</a:t>
            </a:r>
            <a:r>
              <a:rPr lang="ru-RU" sz="1600" dirty="0" smtClean="0">
                <a:solidFill>
                  <a:srgbClr val="002060"/>
                </a:solidFill>
              </a:rPr>
              <a:t> часть менеджмента качества, направленная на увеличение способности выполнить требования к качеству. Требования могут относиться к любым аспектам, таким, как результативность, эффективность или </a:t>
            </a:r>
            <a:r>
              <a:rPr lang="ru-RU" sz="1600" dirty="0" err="1" smtClean="0">
                <a:solidFill>
                  <a:srgbClr val="002060"/>
                </a:solidFill>
              </a:rPr>
              <a:t>прослеживаемость</a:t>
            </a:r>
            <a:r>
              <a:rPr lang="ru-RU" sz="1600" dirty="0" smtClean="0">
                <a:solidFill>
                  <a:srgbClr val="002060"/>
                </a:solidFill>
              </a:rPr>
              <a:t>. 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rgbClr val="0070C0"/>
                </a:solidFill>
              </a:rPr>
              <a:t>Компетентность ОУ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357298"/>
            <a:ext cx="8001056" cy="4252926"/>
          </a:xfrm>
          <a:ln w="57150">
            <a:solidFill>
              <a:srgbClr val="0070C0"/>
            </a:solidFill>
          </a:ln>
        </p:spPr>
        <p:txBody>
          <a:bodyPr>
            <a:normAutofit fontScale="92500" lnSpcReduction="10000"/>
          </a:bodyPr>
          <a:lstStyle/>
          <a:p>
            <a:pPr>
              <a:buBlip>
                <a:blip r:embed="rId2"/>
              </a:buBlip>
            </a:pPr>
            <a:r>
              <a:rPr lang="ru-RU" b="1" dirty="0" smtClean="0">
                <a:solidFill>
                  <a:srgbClr val="1F5281"/>
                </a:solidFill>
              </a:rPr>
              <a:t>Закон об образовании, ст. 32</a:t>
            </a:r>
          </a:p>
          <a:p>
            <a:pPr>
              <a:buNone/>
            </a:pPr>
            <a:endParaRPr lang="ru-RU" b="1" dirty="0" smtClean="0">
              <a:solidFill>
                <a:srgbClr val="1F5281"/>
              </a:solidFill>
            </a:endParaRPr>
          </a:p>
          <a:p>
            <a:pPr algn="just">
              <a:buBlip>
                <a:blip r:embed="rId2"/>
              </a:buBlip>
            </a:pPr>
            <a:r>
              <a:rPr lang="ru-RU" b="1" dirty="0" smtClean="0">
                <a:solidFill>
                  <a:srgbClr val="1F5281"/>
                </a:solidFill>
              </a:rPr>
              <a:t>ФЗ № 293 от 08.11. 2010г. «О внесении изменений в отдельные законодательные акты России в связи с совершенствованием контрольно-надзорных функций и оптимизации в предоставлении государственных услуг в сфере образования»</a:t>
            </a:r>
            <a:endParaRPr lang="ru-RU" b="1" dirty="0">
              <a:solidFill>
                <a:srgbClr val="1F528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571472" y="2928934"/>
            <a:ext cx="2527303" cy="3786214"/>
            <a:chOff x="720" y="1296"/>
            <a:chExt cx="1367" cy="2542"/>
          </a:xfrm>
        </p:grpSpPr>
        <p:sp>
          <p:nvSpPr>
            <p:cNvPr id="96260" name="AutoShape 4"/>
            <p:cNvSpPr>
              <a:spLocks noChangeArrowheads="1"/>
            </p:cNvSpPr>
            <p:nvPr/>
          </p:nvSpPr>
          <p:spPr bwMode="gray">
            <a:xfrm>
              <a:off x="720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261" name="AutoShape 5"/>
            <p:cNvSpPr>
              <a:spLocks noChangeArrowheads="1"/>
            </p:cNvSpPr>
            <p:nvPr/>
          </p:nvSpPr>
          <p:spPr bwMode="gray">
            <a:xfrm>
              <a:off x="741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262" name="AutoShape 6"/>
            <p:cNvSpPr>
              <a:spLocks noChangeArrowheads="1"/>
            </p:cNvSpPr>
            <p:nvPr/>
          </p:nvSpPr>
          <p:spPr bwMode="gray">
            <a:xfrm>
              <a:off x="752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alpha val="0"/>
                  </a:srgbClr>
                </a:gs>
                <a:gs pos="100000">
                  <a:srgbClr val="3CA1E6">
                    <a:gamma/>
                    <a:tint val="51373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263" name="AutoShape 7"/>
            <p:cNvSpPr>
              <a:spLocks noChangeArrowheads="1"/>
            </p:cNvSpPr>
            <p:nvPr/>
          </p:nvSpPr>
          <p:spPr bwMode="gray">
            <a:xfrm>
              <a:off x="752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gamma/>
                    <a:tint val="33333"/>
                    <a:invGamma/>
                  </a:srgbClr>
                </a:gs>
                <a:gs pos="100000">
                  <a:srgbClr val="3CA1E6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264" name="AutoShape 8"/>
            <p:cNvSpPr>
              <a:spLocks noChangeArrowheads="1"/>
            </p:cNvSpPr>
            <p:nvPr/>
          </p:nvSpPr>
          <p:spPr bwMode="gray">
            <a:xfrm>
              <a:off x="724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729EB4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265" name="AutoShape 9"/>
            <p:cNvSpPr>
              <a:spLocks noChangeArrowheads="1"/>
            </p:cNvSpPr>
            <p:nvPr/>
          </p:nvSpPr>
          <p:spPr bwMode="gray">
            <a:xfrm>
              <a:off x="752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DAFD4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1189" y="1296"/>
              <a:ext cx="405" cy="405"/>
              <a:chOff x="1289" y="582"/>
              <a:chExt cx="668" cy="668"/>
            </a:xfrm>
          </p:grpSpPr>
          <p:sp>
            <p:nvSpPr>
              <p:cNvPr id="96267" name="Oval 11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96268" name="Oval 12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96269" name="Oval 13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96270" name="Oval 14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96271" name="Oval 15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  <p:sp>
          <p:nvSpPr>
            <p:cNvPr id="96272" name="Text Box 16"/>
            <p:cNvSpPr txBox="1">
              <a:spLocks noChangeArrowheads="1"/>
            </p:cNvSpPr>
            <p:nvPr/>
          </p:nvSpPr>
          <p:spPr bwMode="gray">
            <a:xfrm>
              <a:off x="1276" y="1354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2400">
                  <a:solidFill>
                    <a:srgbClr val="000000"/>
                  </a:solidFill>
                </a:rPr>
                <a:t>1</a:t>
              </a:r>
              <a:endParaRPr lang="en-US"/>
            </a:p>
          </p:txBody>
        </p:sp>
        <p:sp>
          <p:nvSpPr>
            <p:cNvPr id="96273" name="Text Box 17"/>
            <p:cNvSpPr txBox="1">
              <a:spLocks noChangeArrowheads="1"/>
            </p:cNvSpPr>
            <p:nvPr/>
          </p:nvSpPr>
          <p:spPr bwMode="gray">
            <a:xfrm>
              <a:off x="759" y="2015"/>
              <a:ext cx="1296" cy="26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ru-RU" sz="2000" b="1" dirty="0" smtClean="0"/>
                <a:t>Обязательность</a:t>
              </a:r>
            </a:p>
          </p:txBody>
        </p:sp>
      </p:grpSp>
      <p:grpSp>
        <p:nvGrpSpPr>
          <p:cNvPr id="4" name="Group 18"/>
          <p:cNvGrpSpPr>
            <a:grpSpLocks/>
          </p:cNvGrpSpPr>
          <p:nvPr/>
        </p:nvGrpSpPr>
        <p:grpSpPr bwMode="auto">
          <a:xfrm>
            <a:off x="3286116" y="2285992"/>
            <a:ext cx="2571768" cy="3786214"/>
            <a:chOff x="2208" y="1296"/>
            <a:chExt cx="1402" cy="2544"/>
          </a:xfrm>
        </p:grpSpPr>
        <p:sp>
          <p:nvSpPr>
            <p:cNvPr id="96275" name="AutoShape 19"/>
            <p:cNvSpPr>
              <a:spLocks noChangeArrowheads="1"/>
            </p:cNvSpPr>
            <p:nvPr/>
          </p:nvSpPr>
          <p:spPr bwMode="gray">
            <a:xfrm>
              <a:off x="2208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276" name="AutoShape 20"/>
            <p:cNvSpPr>
              <a:spLocks noChangeArrowheads="1"/>
            </p:cNvSpPr>
            <p:nvPr/>
          </p:nvSpPr>
          <p:spPr bwMode="gray">
            <a:xfrm>
              <a:off x="2229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96277" name="AutoShape 21"/>
            <p:cNvSpPr>
              <a:spLocks noChangeArrowheads="1"/>
            </p:cNvSpPr>
            <p:nvPr/>
          </p:nvSpPr>
          <p:spPr bwMode="gray">
            <a:xfrm>
              <a:off x="2240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73E77E">
                    <a:gamma/>
                    <a:tint val="54510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278" name="AutoShape 22"/>
            <p:cNvSpPr>
              <a:spLocks noChangeArrowheads="1"/>
            </p:cNvSpPr>
            <p:nvPr/>
          </p:nvSpPr>
          <p:spPr bwMode="gray">
            <a:xfrm>
              <a:off x="2240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>
                    <a:gamma/>
                    <a:tint val="33333"/>
                    <a:invGamma/>
                  </a:srgbClr>
                </a:gs>
                <a:gs pos="100000">
                  <a:srgbClr val="73E77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279" name="Oval 23"/>
            <p:cNvSpPr>
              <a:spLocks noChangeArrowheads="1"/>
            </p:cNvSpPr>
            <p:nvPr/>
          </p:nvSpPr>
          <p:spPr bwMode="gray">
            <a:xfrm>
              <a:off x="2677" y="1296"/>
              <a:ext cx="405" cy="405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96280" name="Oval 24"/>
            <p:cNvSpPr>
              <a:spLocks noChangeArrowheads="1"/>
            </p:cNvSpPr>
            <p:nvPr/>
          </p:nvSpPr>
          <p:spPr bwMode="gray">
            <a:xfrm>
              <a:off x="2681" y="1299"/>
              <a:ext cx="392" cy="39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96281" name="Oval 25"/>
            <p:cNvSpPr>
              <a:spLocks noChangeArrowheads="1"/>
            </p:cNvSpPr>
            <p:nvPr/>
          </p:nvSpPr>
          <p:spPr bwMode="gray">
            <a:xfrm>
              <a:off x="2686" y="1301"/>
              <a:ext cx="383" cy="383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96282" name="Oval 26"/>
            <p:cNvSpPr>
              <a:spLocks noChangeArrowheads="1"/>
            </p:cNvSpPr>
            <p:nvPr/>
          </p:nvSpPr>
          <p:spPr bwMode="gray">
            <a:xfrm>
              <a:off x="2690" y="1305"/>
              <a:ext cx="364" cy="357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96283" name="Oval 27"/>
            <p:cNvSpPr>
              <a:spLocks noChangeArrowheads="1"/>
            </p:cNvSpPr>
            <p:nvPr/>
          </p:nvSpPr>
          <p:spPr bwMode="gray">
            <a:xfrm>
              <a:off x="2712" y="1315"/>
              <a:ext cx="323" cy="290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96284" name="Text Box 28"/>
            <p:cNvSpPr txBox="1">
              <a:spLocks noChangeArrowheads="1"/>
            </p:cNvSpPr>
            <p:nvPr/>
          </p:nvSpPr>
          <p:spPr bwMode="gray">
            <a:xfrm>
              <a:off x="2764" y="1354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2400">
                  <a:solidFill>
                    <a:srgbClr val="000000"/>
                  </a:solidFill>
                </a:rPr>
                <a:t>2</a:t>
              </a:r>
              <a:endParaRPr lang="en-US"/>
            </a:p>
          </p:txBody>
        </p:sp>
        <p:sp>
          <p:nvSpPr>
            <p:cNvPr id="96285" name="Text Box 29"/>
            <p:cNvSpPr txBox="1">
              <a:spLocks noChangeArrowheads="1"/>
            </p:cNvSpPr>
            <p:nvPr/>
          </p:nvSpPr>
          <p:spPr bwMode="gray">
            <a:xfrm>
              <a:off x="2247" y="1791"/>
              <a:ext cx="1296" cy="8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ru-RU" sz="2000" b="1" dirty="0" smtClean="0"/>
                <a:t>Полнота, достоверность, оперативность информации</a:t>
              </a:r>
              <a:endParaRPr lang="en-US" sz="2800" b="1" dirty="0"/>
            </a:p>
          </p:txBody>
        </p:sp>
        <p:sp>
          <p:nvSpPr>
            <p:cNvPr id="96286" name="AutoShape 30"/>
            <p:cNvSpPr>
              <a:spLocks noChangeArrowheads="1"/>
            </p:cNvSpPr>
            <p:nvPr/>
          </p:nvSpPr>
          <p:spPr bwMode="gray">
            <a:xfrm>
              <a:off x="2247" y="3292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58A4AE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287" name="AutoShape 31"/>
            <p:cNvSpPr>
              <a:spLocks noChangeArrowheads="1"/>
            </p:cNvSpPr>
            <p:nvPr/>
          </p:nvSpPr>
          <p:spPr bwMode="gray">
            <a:xfrm>
              <a:off x="2238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2B2BB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" name="Group 32"/>
          <p:cNvGrpSpPr>
            <a:grpSpLocks/>
          </p:cNvGrpSpPr>
          <p:nvPr/>
        </p:nvGrpSpPr>
        <p:grpSpPr bwMode="auto">
          <a:xfrm>
            <a:off x="5929322" y="1428736"/>
            <a:ext cx="2649007" cy="3786213"/>
            <a:chOff x="3692" y="1296"/>
            <a:chExt cx="1370" cy="2542"/>
          </a:xfrm>
        </p:grpSpPr>
        <p:sp>
          <p:nvSpPr>
            <p:cNvPr id="96289" name="AutoShape 33"/>
            <p:cNvSpPr>
              <a:spLocks noChangeArrowheads="1"/>
            </p:cNvSpPr>
            <p:nvPr/>
          </p:nvSpPr>
          <p:spPr bwMode="gray">
            <a:xfrm>
              <a:off x="3696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B59F43"/>
                </a:gs>
                <a:gs pos="100000">
                  <a:srgbClr val="8F8849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290" name="AutoShape 34"/>
            <p:cNvSpPr>
              <a:spLocks noChangeArrowheads="1"/>
            </p:cNvSpPr>
            <p:nvPr/>
          </p:nvSpPr>
          <p:spPr bwMode="gray">
            <a:xfrm>
              <a:off x="3717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E9E065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291" name="AutoShape 35"/>
            <p:cNvSpPr>
              <a:spLocks noChangeArrowheads="1"/>
            </p:cNvSpPr>
            <p:nvPr/>
          </p:nvSpPr>
          <p:spPr bwMode="gray">
            <a:xfrm>
              <a:off x="3728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/>
                </a:gs>
                <a:gs pos="100000">
                  <a:srgbClr val="E9E065">
                    <a:gamma/>
                    <a:tint val="57647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292" name="AutoShape 36"/>
            <p:cNvSpPr>
              <a:spLocks noChangeArrowheads="1"/>
            </p:cNvSpPr>
            <p:nvPr/>
          </p:nvSpPr>
          <p:spPr bwMode="gray">
            <a:xfrm>
              <a:off x="3728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>
                    <a:gamma/>
                    <a:tint val="33333"/>
                    <a:invGamma/>
                  </a:srgbClr>
                </a:gs>
                <a:gs pos="100000">
                  <a:srgbClr val="E9E065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6" name="Group 37"/>
            <p:cNvGrpSpPr>
              <a:grpSpLocks/>
            </p:cNvGrpSpPr>
            <p:nvPr/>
          </p:nvGrpSpPr>
          <p:grpSpPr bwMode="auto">
            <a:xfrm>
              <a:off x="4165" y="1296"/>
              <a:ext cx="405" cy="405"/>
              <a:chOff x="1289" y="582"/>
              <a:chExt cx="668" cy="668"/>
            </a:xfrm>
          </p:grpSpPr>
          <p:sp>
            <p:nvSpPr>
              <p:cNvPr id="96294" name="Oval 38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96295" name="Oval 39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96296" name="Oval 40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96297" name="Oval 41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96298" name="Oval 42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  <p:sp>
          <p:nvSpPr>
            <p:cNvPr id="96299" name="Text Box 43"/>
            <p:cNvSpPr txBox="1">
              <a:spLocks noChangeArrowheads="1"/>
            </p:cNvSpPr>
            <p:nvPr/>
          </p:nvSpPr>
          <p:spPr bwMode="gray">
            <a:xfrm>
              <a:off x="4252" y="1354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2400">
                  <a:solidFill>
                    <a:srgbClr val="000000"/>
                  </a:solidFill>
                </a:rPr>
                <a:t>3</a:t>
              </a:r>
              <a:endParaRPr lang="en-US"/>
            </a:p>
          </p:txBody>
        </p:sp>
        <p:sp>
          <p:nvSpPr>
            <p:cNvPr id="96300" name="Text Box 44"/>
            <p:cNvSpPr txBox="1">
              <a:spLocks noChangeArrowheads="1"/>
            </p:cNvSpPr>
            <p:nvPr/>
          </p:nvSpPr>
          <p:spPr bwMode="gray">
            <a:xfrm>
              <a:off x="3766" y="2015"/>
              <a:ext cx="1296" cy="68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ru-RU" sz="2000" b="1" dirty="0" smtClean="0"/>
                <a:t>Специфика, уникальность</a:t>
              </a:r>
            </a:p>
            <a:p>
              <a:pPr algn="ctr"/>
              <a:r>
                <a:rPr lang="ru-RU" sz="2000" b="1" dirty="0" err="1" smtClean="0"/>
                <a:t>ОУ</a:t>
              </a:r>
              <a:r>
                <a:rPr lang="ru-RU" sz="2000" b="1" dirty="0" smtClean="0"/>
                <a:t> </a:t>
              </a:r>
              <a:endParaRPr lang="ru-RU" sz="2000" b="1" dirty="0"/>
            </a:p>
          </p:txBody>
        </p:sp>
        <p:sp>
          <p:nvSpPr>
            <p:cNvPr id="96301" name="AutoShape 45"/>
            <p:cNvSpPr>
              <a:spLocks noChangeArrowheads="1"/>
            </p:cNvSpPr>
            <p:nvPr/>
          </p:nvSpPr>
          <p:spPr bwMode="gray">
            <a:xfrm>
              <a:off x="3692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99BACC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302" name="AutoShape 46"/>
            <p:cNvSpPr>
              <a:spLocks noChangeArrowheads="1"/>
            </p:cNvSpPr>
            <p:nvPr/>
          </p:nvSpPr>
          <p:spPr bwMode="gray">
            <a:xfrm>
              <a:off x="3720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8DAD4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59" name="Заголовок 1"/>
          <p:cNvSpPr txBox="1">
            <a:spLocks/>
          </p:cNvSpPr>
          <p:nvPr/>
        </p:nvSpPr>
        <p:spPr bwMode="black">
          <a:xfrm>
            <a:off x="642910" y="285728"/>
            <a:ext cx="82296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Внутренний мониторинг.</a:t>
            </a:r>
            <a:b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Требования к системе</a:t>
            </a:r>
            <a:endParaRPr kumimoji="0" lang="ru-RU" sz="2400" b="1" i="1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0070C0"/>
                </a:solidFill>
              </a:rPr>
              <a:t>Правила организации ШСОКО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dirty="0" smtClean="0"/>
              <a:t>           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412776"/>
            <a:ext cx="8286808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800" b="1" dirty="0" smtClean="0">
                <a:solidFill>
                  <a:srgbClr val="1F5281"/>
                </a:solidFill>
              </a:rPr>
              <a:t>Систематическое, стандартизованное и самостоятельное изучение состояния основных и обеспечивающих процессов, условий  и результатов.</a:t>
            </a:r>
          </a:p>
          <a:p>
            <a:pPr algn="just"/>
            <a:endParaRPr lang="ru-RU" sz="2800" dirty="0" smtClean="0"/>
          </a:p>
          <a:p>
            <a:pPr algn="just"/>
            <a:endParaRPr lang="ru-RU" sz="2800" dirty="0" smtClean="0"/>
          </a:p>
          <a:p>
            <a:pPr algn="just"/>
            <a:endParaRPr lang="ru-RU" sz="2800" dirty="0" smtClean="0"/>
          </a:p>
          <a:p>
            <a:pPr algn="just"/>
            <a:endParaRPr lang="ru-RU" sz="2800" dirty="0" smtClean="0"/>
          </a:p>
          <a:p>
            <a:pPr algn="just"/>
            <a:endParaRPr lang="ru-RU" sz="2800" dirty="0"/>
          </a:p>
        </p:txBody>
      </p: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2928926" y="3643314"/>
            <a:ext cx="3429024" cy="2693981"/>
            <a:chOff x="1655" y="1647"/>
            <a:chExt cx="2490" cy="2327"/>
          </a:xfrm>
        </p:grpSpPr>
        <p:sp>
          <p:nvSpPr>
            <p:cNvPr id="6" name="Freeform 4"/>
            <p:cNvSpPr>
              <a:spLocks/>
            </p:cNvSpPr>
            <p:nvPr/>
          </p:nvSpPr>
          <p:spPr bwMode="gray">
            <a:xfrm>
              <a:off x="1660" y="2336"/>
              <a:ext cx="912" cy="1231"/>
            </a:xfrm>
            <a:custGeom>
              <a:avLst/>
              <a:gdLst/>
              <a:ahLst/>
              <a:cxnLst>
                <a:cxn ang="0">
                  <a:pos x="1233" y="343"/>
                </a:cxn>
                <a:cxn ang="0">
                  <a:pos x="413" y="1764"/>
                </a:cxn>
                <a:cxn ang="0">
                  <a:pos x="0" y="1226"/>
                </a:cxn>
                <a:cxn ang="0">
                  <a:pos x="6" y="1098"/>
                </a:cxn>
                <a:cxn ang="0">
                  <a:pos x="638" y="0"/>
                </a:cxn>
                <a:cxn ang="0">
                  <a:pos x="1233" y="343"/>
                </a:cxn>
                <a:cxn ang="0">
                  <a:pos x="1233" y="343"/>
                </a:cxn>
              </a:cxnLst>
              <a:rect l="0" t="0" r="r" b="b"/>
              <a:pathLst>
                <a:path w="1233" h="1764">
                  <a:moveTo>
                    <a:pt x="1233" y="343"/>
                  </a:moveTo>
                  <a:lnTo>
                    <a:pt x="413" y="1764"/>
                  </a:lnTo>
                  <a:lnTo>
                    <a:pt x="0" y="1226"/>
                  </a:lnTo>
                  <a:lnTo>
                    <a:pt x="6" y="1098"/>
                  </a:lnTo>
                  <a:lnTo>
                    <a:pt x="638" y="0"/>
                  </a:lnTo>
                  <a:lnTo>
                    <a:pt x="1233" y="343"/>
                  </a:lnTo>
                  <a:lnTo>
                    <a:pt x="1233" y="343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alpha val="92000"/>
                  </a:schemeClr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gray">
            <a:xfrm rot="7200000">
              <a:off x="2726" y="1655"/>
              <a:ext cx="860" cy="1305"/>
            </a:xfrm>
            <a:custGeom>
              <a:avLst/>
              <a:gdLst/>
              <a:ahLst/>
              <a:cxnLst>
                <a:cxn ang="0">
                  <a:pos x="1233" y="343"/>
                </a:cxn>
                <a:cxn ang="0">
                  <a:pos x="413" y="1764"/>
                </a:cxn>
                <a:cxn ang="0">
                  <a:pos x="0" y="1226"/>
                </a:cxn>
                <a:cxn ang="0">
                  <a:pos x="6" y="1098"/>
                </a:cxn>
                <a:cxn ang="0">
                  <a:pos x="638" y="0"/>
                </a:cxn>
                <a:cxn ang="0">
                  <a:pos x="1233" y="343"/>
                </a:cxn>
                <a:cxn ang="0">
                  <a:pos x="1233" y="343"/>
                </a:cxn>
              </a:cxnLst>
              <a:rect l="0" t="0" r="r" b="b"/>
              <a:pathLst>
                <a:path w="1233" h="1764">
                  <a:moveTo>
                    <a:pt x="1233" y="343"/>
                  </a:moveTo>
                  <a:lnTo>
                    <a:pt x="413" y="1764"/>
                  </a:lnTo>
                  <a:lnTo>
                    <a:pt x="0" y="1226"/>
                  </a:lnTo>
                  <a:lnTo>
                    <a:pt x="6" y="1098"/>
                  </a:lnTo>
                  <a:lnTo>
                    <a:pt x="638" y="0"/>
                  </a:lnTo>
                  <a:lnTo>
                    <a:pt x="1233" y="343"/>
                  </a:lnTo>
                  <a:lnTo>
                    <a:pt x="1233" y="343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1712" y="1647"/>
              <a:ext cx="1480" cy="1302"/>
              <a:chOff x="1712" y="1389"/>
              <a:chExt cx="1480" cy="1302"/>
            </a:xfrm>
          </p:grpSpPr>
          <p:sp>
            <p:nvSpPr>
              <p:cNvPr id="18" name="AutoShape 7"/>
              <p:cNvSpPr>
                <a:spLocks noChangeArrowheads="1"/>
              </p:cNvSpPr>
              <p:nvPr/>
            </p:nvSpPr>
            <p:spPr bwMode="gray">
              <a:xfrm rot="12600000">
                <a:off x="1712" y="2311"/>
                <a:ext cx="908" cy="380"/>
              </a:xfrm>
              <a:prstGeom prst="triangle">
                <a:avLst>
                  <a:gd name="adj" fmla="val 50000"/>
                </a:avLst>
              </a:prstGeom>
              <a:solidFill>
                <a:schemeClr val="accent1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9" name="Freeform 8"/>
              <p:cNvSpPr>
                <a:spLocks/>
              </p:cNvSpPr>
              <p:nvPr/>
            </p:nvSpPr>
            <p:spPr bwMode="gray">
              <a:xfrm rot="7200000">
                <a:off x="1961" y="1810"/>
                <a:ext cx="948" cy="508"/>
              </a:xfrm>
              <a:custGeom>
                <a:avLst/>
                <a:gdLst/>
                <a:ahLst/>
                <a:cxnLst>
                  <a:cxn ang="0">
                    <a:pos x="750" y="0"/>
                  </a:cxn>
                  <a:cxn ang="0">
                    <a:pos x="0" y="0"/>
                  </a:cxn>
                  <a:cxn ang="0">
                    <a:pos x="2" y="194"/>
                  </a:cxn>
                  <a:cxn ang="0">
                    <a:pos x="28" y="378"/>
                  </a:cxn>
                  <a:cxn ang="0">
                    <a:pos x="750" y="378"/>
                  </a:cxn>
                  <a:cxn ang="0">
                    <a:pos x="750" y="0"/>
                  </a:cxn>
                  <a:cxn ang="0">
                    <a:pos x="750" y="0"/>
                  </a:cxn>
                </a:cxnLst>
                <a:rect l="0" t="0" r="r" b="b"/>
                <a:pathLst>
                  <a:path w="750" h="378">
                    <a:moveTo>
                      <a:pt x="750" y="0"/>
                    </a:moveTo>
                    <a:lnTo>
                      <a:pt x="0" y="0"/>
                    </a:lnTo>
                    <a:lnTo>
                      <a:pt x="2" y="194"/>
                    </a:lnTo>
                    <a:lnTo>
                      <a:pt x="28" y="378"/>
                    </a:lnTo>
                    <a:lnTo>
                      <a:pt x="750" y="378"/>
                    </a:lnTo>
                    <a:lnTo>
                      <a:pt x="750" y="0"/>
                    </a:lnTo>
                    <a:lnTo>
                      <a:pt x="75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" name="Freeform 9"/>
              <p:cNvSpPr>
                <a:spLocks/>
              </p:cNvSpPr>
              <p:nvPr/>
            </p:nvSpPr>
            <p:spPr bwMode="gray">
              <a:xfrm rot="7200000">
                <a:off x="2637" y="1226"/>
                <a:ext cx="392" cy="718"/>
              </a:xfrm>
              <a:custGeom>
                <a:avLst/>
                <a:gdLst/>
                <a:ahLst/>
                <a:cxnLst>
                  <a:cxn ang="0">
                    <a:pos x="495" y="285"/>
                  </a:cxn>
                  <a:cxn ang="0">
                    <a:pos x="495" y="971"/>
                  </a:cxn>
                  <a:cxn ang="0">
                    <a:pos x="462" y="964"/>
                  </a:cxn>
                  <a:cxn ang="0">
                    <a:pos x="430" y="953"/>
                  </a:cxn>
                  <a:cxn ang="0">
                    <a:pos x="401" y="931"/>
                  </a:cxn>
                  <a:cxn ang="0">
                    <a:pos x="372" y="898"/>
                  </a:cxn>
                  <a:cxn ang="0">
                    <a:pos x="339" y="855"/>
                  </a:cxn>
                  <a:cxn ang="0">
                    <a:pos x="306" y="801"/>
                  </a:cxn>
                  <a:cxn ang="0">
                    <a:pos x="270" y="732"/>
                  </a:cxn>
                  <a:cxn ang="0">
                    <a:pos x="227" y="648"/>
                  </a:cxn>
                  <a:cxn ang="0">
                    <a:pos x="183" y="554"/>
                  </a:cxn>
                  <a:cxn ang="0">
                    <a:pos x="129" y="438"/>
                  </a:cxn>
                  <a:cxn ang="0">
                    <a:pos x="96" y="369"/>
                  </a:cxn>
                  <a:cxn ang="0">
                    <a:pos x="29" y="211"/>
                  </a:cxn>
                  <a:cxn ang="0">
                    <a:pos x="2" y="127"/>
                  </a:cxn>
                  <a:cxn ang="0">
                    <a:pos x="0" y="60"/>
                  </a:cxn>
                  <a:cxn ang="0">
                    <a:pos x="15" y="0"/>
                  </a:cxn>
                  <a:cxn ang="0">
                    <a:pos x="15" y="43"/>
                  </a:cxn>
                  <a:cxn ang="0">
                    <a:pos x="15" y="72"/>
                  </a:cxn>
                  <a:cxn ang="0">
                    <a:pos x="15" y="99"/>
                  </a:cxn>
                  <a:cxn ang="0">
                    <a:pos x="18" y="126"/>
                  </a:cxn>
                  <a:cxn ang="0">
                    <a:pos x="29" y="162"/>
                  </a:cxn>
                  <a:cxn ang="0">
                    <a:pos x="53" y="198"/>
                  </a:cxn>
                  <a:cxn ang="0">
                    <a:pos x="85" y="231"/>
                  </a:cxn>
                  <a:cxn ang="0">
                    <a:pos x="125" y="260"/>
                  </a:cxn>
                  <a:cxn ang="0">
                    <a:pos x="180" y="278"/>
                  </a:cxn>
                  <a:cxn ang="0">
                    <a:pos x="245" y="282"/>
                  </a:cxn>
                  <a:cxn ang="0">
                    <a:pos x="495" y="285"/>
                  </a:cxn>
                </a:cxnLst>
                <a:rect l="0" t="0" r="r" b="b"/>
                <a:pathLst>
                  <a:path w="495" h="971">
                    <a:moveTo>
                      <a:pt x="495" y="285"/>
                    </a:moveTo>
                    <a:lnTo>
                      <a:pt x="495" y="971"/>
                    </a:lnTo>
                    <a:lnTo>
                      <a:pt x="462" y="964"/>
                    </a:lnTo>
                    <a:lnTo>
                      <a:pt x="430" y="953"/>
                    </a:lnTo>
                    <a:lnTo>
                      <a:pt x="401" y="931"/>
                    </a:lnTo>
                    <a:lnTo>
                      <a:pt x="372" y="898"/>
                    </a:lnTo>
                    <a:lnTo>
                      <a:pt x="339" y="855"/>
                    </a:lnTo>
                    <a:lnTo>
                      <a:pt x="306" y="801"/>
                    </a:lnTo>
                    <a:lnTo>
                      <a:pt x="270" y="732"/>
                    </a:lnTo>
                    <a:lnTo>
                      <a:pt x="227" y="648"/>
                    </a:lnTo>
                    <a:lnTo>
                      <a:pt x="183" y="554"/>
                    </a:lnTo>
                    <a:lnTo>
                      <a:pt x="129" y="438"/>
                    </a:lnTo>
                    <a:lnTo>
                      <a:pt x="96" y="369"/>
                    </a:lnTo>
                    <a:lnTo>
                      <a:pt x="29" y="211"/>
                    </a:lnTo>
                    <a:lnTo>
                      <a:pt x="2" y="127"/>
                    </a:lnTo>
                    <a:lnTo>
                      <a:pt x="0" y="60"/>
                    </a:lnTo>
                    <a:lnTo>
                      <a:pt x="15" y="0"/>
                    </a:lnTo>
                    <a:lnTo>
                      <a:pt x="15" y="43"/>
                    </a:lnTo>
                    <a:lnTo>
                      <a:pt x="15" y="72"/>
                    </a:lnTo>
                    <a:lnTo>
                      <a:pt x="15" y="99"/>
                    </a:lnTo>
                    <a:lnTo>
                      <a:pt x="18" y="126"/>
                    </a:lnTo>
                    <a:lnTo>
                      <a:pt x="29" y="162"/>
                    </a:lnTo>
                    <a:lnTo>
                      <a:pt x="53" y="198"/>
                    </a:lnTo>
                    <a:lnTo>
                      <a:pt x="85" y="231"/>
                    </a:lnTo>
                    <a:lnTo>
                      <a:pt x="125" y="260"/>
                    </a:lnTo>
                    <a:lnTo>
                      <a:pt x="180" y="278"/>
                    </a:lnTo>
                    <a:lnTo>
                      <a:pt x="245" y="282"/>
                    </a:lnTo>
                    <a:lnTo>
                      <a:pt x="495" y="285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" name="Freeform 10"/>
            <p:cNvSpPr>
              <a:spLocks/>
            </p:cNvSpPr>
            <p:nvPr/>
          </p:nvSpPr>
          <p:spPr bwMode="gray">
            <a:xfrm rot="14400000">
              <a:off x="2798" y="2823"/>
              <a:ext cx="860" cy="1305"/>
            </a:xfrm>
            <a:custGeom>
              <a:avLst/>
              <a:gdLst/>
              <a:ahLst/>
              <a:cxnLst>
                <a:cxn ang="0">
                  <a:pos x="1233" y="343"/>
                </a:cxn>
                <a:cxn ang="0">
                  <a:pos x="413" y="1764"/>
                </a:cxn>
                <a:cxn ang="0">
                  <a:pos x="0" y="1226"/>
                </a:cxn>
                <a:cxn ang="0">
                  <a:pos x="6" y="1098"/>
                </a:cxn>
                <a:cxn ang="0">
                  <a:pos x="638" y="0"/>
                </a:cxn>
                <a:cxn ang="0">
                  <a:pos x="1233" y="343"/>
                </a:cxn>
                <a:cxn ang="0">
                  <a:pos x="1233" y="343"/>
                </a:cxn>
              </a:cxnLst>
              <a:rect l="0" t="0" r="r" b="b"/>
              <a:pathLst>
                <a:path w="1233" h="1764">
                  <a:moveTo>
                    <a:pt x="1233" y="343"/>
                  </a:moveTo>
                  <a:lnTo>
                    <a:pt x="413" y="1764"/>
                  </a:lnTo>
                  <a:lnTo>
                    <a:pt x="0" y="1226"/>
                  </a:lnTo>
                  <a:lnTo>
                    <a:pt x="6" y="1098"/>
                  </a:lnTo>
                  <a:lnTo>
                    <a:pt x="638" y="0"/>
                  </a:lnTo>
                  <a:lnTo>
                    <a:pt x="1233" y="343"/>
                  </a:lnTo>
                  <a:lnTo>
                    <a:pt x="1233" y="343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0" name="Group 11"/>
            <p:cNvGrpSpPr>
              <a:grpSpLocks/>
            </p:cNvGrpSpPr>
            <p:nvPr/>
          </p:nvGrpSpPr>
          <p:grpSpPr bwMode="auto">
            <a:xfrm>
              <a:off x="2849" y="2249"/>
              <a:ext cx="1296" cy="1381"/>
              <a:chOff x="2854" y="1996"/>
              <a:chExt cx="1296" cy="1381"/>
            </a:xfrm>
          </p:grpSpPr>
          <p:sp>
            <p:nvSpPr>
              <p:cNvPr id="15" name="AutoShape 12"/>
              <p:cNvSpPr>
                <a:spLocks noChangeArrowheads="1"/>
              </p:cNvSpPr>
              <p:nvPr/>
            </p:nvSpPr>
            <p:spPr bwMode="gray">
              <a:xfrm rot="19800000">
                <a:off x="2854" y="1996"/>
                <a:ext cx="906" cy="380"/>
              </a:xfrm>
              <a:prstGeom prst="triangle">
                <a:avLst>
                  <a:gd name="adj" fmla="val 50000"/>
                </a:avLst>
              </a:prstGeom>
              <a:solidFill>
                <a:schemeClr val="folHlink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6" name="Freeform 13"/>
              <p:cNvSpPr>
                <a:spLocks/>
              </p:cNvSpPr>
              <p:nvPr/>
            </p:nvSpPr>
            <p:spPr bwMode="gray">
              <a:xfrm rot="14400000">
                <a:off x="3102" y="2371"/>
                <a:ext cx="948" cy="507"/>
              </a:xfrm>
              <a:custGeom>
                <a:avLst/>
                <a:gdLst/>
                <a:ahLst/>
                <a:cxnLst>
                  <a:cxn ang="0">
                    <a:pos x="750" y="0"/>
                  </a:cxn>
                  <a:cxn ang="0">
                    <a:pos x="0" y="0"/>
                  </a:cxn>
                  <a:cxn ang="0">
                    <a:pos x="2" y="194"/>
                  </a:cxn>
                  <a:cxn ang="0">
                    <a:pos x="28" y="378"/>
                  </a:cxn>
                  <a:cxn ang="0">
                    <a:pos x="750" y="378"/>
                  </a:cxn>
                  <a:cxn ang="0">
                    <a:pos x="750" y="0"/>
                  </a:cxn>
                  <a:cxn ang="0">
                    <a:pos x="750" y="0"/>
                  </a:cxn>
                </a:cxnLst>
                <a:rect l="0" t="0" r="r" b="b"/>
                <a:pathLst>
                  <a:path w="750" h="378">
                    <a:moveTo>
                      <a:pt x="750" y="0"/>
                    </a:moveTo>
                    <a:lnTo>
                      <a:pt x="0" y="0"/>
                    </a:lnTo>
                    <a:lnTo>
                      <a:pt x="2" y="194"/>
                    </a:lnTo>
                    <a:lnTo>
                      <a:pt x="28" y="378"/>
                    </a:lnTo>
                    <a:lnTo>
                      <a:pt x="750" y="378"/>
                    </a:lnTo>
                    <a:lnTo>
                      <a:pt x="750" y="0"/>
                    </a:lnTo>
                    <a:lnTo>
                      <a:pt x="75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" name="Freeform 14"/>
              <p:cNvSpPr>
                <a:spLocks/>
              </p:cNvSpPr>
              <p:nvPr/>
            </p:nvSpPr>
            <p:spPr bwMode="gray">
              <a:xfrm rot="14400000">
                <a:off x="3618" y="2845"/>
                <a:ext cx="346" cy="718"/>
              </a:xfrm>
              <a:custGeom>
                <a:avLst/>
                <a:gdLst/>
                <a:ahLst/>
                <a:cxnLst>
                  <a:cxn ang="0">
                    <a:pos x="495" y="285"/>
                  </a:cxn>
                  <a:cxn ang="0">
                    <a:pos x="495" y="971"/>
                  </a:cxn>
                  <a:cxn ang="0">
                    <a:pos x="462" y="964"/>
                  </a:cxn>
                  <a:cxn ang="0">
                    <a:pos x="430" y="953"/>
                  </a:cxn>
                  <a:cxn ang="0">
                    <a:pos x="401" y="931"/>
                  </a:cxn>
                  <a:cxn ang="0">
                    <a:pos x="372" y="898"/>
                  </a:cxn>
                  <a:cxn ang="0">
                    <a:pos x="339" y="855"/>
                  </a:cxn>
                  <a:cxn ang="0">
                    <a:pos x="306" y="801"/>
                  </a:cxn>
                  <a:cxn ang="0">
                    <a:pos x="270" y="732"/>
                  </a:cxn>
                  <a:cxn ang="0">
                    <a:pos x="227" y="648"/>
                  </a:cxn>
                  <a:cxn ang="0">
                    <a:pos x="183" y="554"/>
                  </a:cxn>
                  <a:cxn ang="0">
                    <a:pos x="129" y="438"/>
                  </a:cxn>
                  <a:cxn ang="0">
                    <a:pos x="96" y="369"/>
                  </a:cxn>
                  <a:cxn ang="0">
                    <a:pos x="29" y="211"/>
                  </a:cxn>
                  <a:cxn ang="0">
                    <a:pos x="2" y="127"/>
                  </a:cxn>
                  <a:cxn ang="0">
                    <a:pos x="0" y="60"/>
                  </a:cxn>
                  <a:cxn ang="0">
                    <a:pos x="15" y="0"/>
                  </a:cxn>
                  <a:cxn ang="0">
                    <a:pos x="15" y="43"/>
                  </a:cxn>
                  <a:cxn ang="0">
                    <a:pos x="15" y="72"/>
                  </a:cxn>
                  <a:cxn ang="0">
                    <a:pos x="15" y="99"/>
                  </a:cxn>
                  <a:cxn ang="0">
                    <a:pos x="18" y="126"/>
                  </a:cxn>
                  <a:cxn ang="0">
                    <a:pos x="29" y="162"/>
                  </a:cxn>
                  <a:cxn ang="0">
                    <a:pos x="53" y="198"/>
                  </a:cxn>
                  <a:cxn ang="0">
                    <a:pos x="85" y="231"/>
                  </a:cxn>
                  <a:cxn ang="0">
                    <a:pos x="125" y="260"/>
                  </a:cxn>
                  <a:cxn ang="0">
                    <a:pos x="180" y="278"/>
                  </a:cxn>
                  <a:cxn ang="0">
                    <a:pos x="245" y="282"/>
                  </a:cxn>
                  <a:cxn ang="0">
                    <a:pos x="495" y="285"/>
                  </a:cxn>
                </a:cxnLst>
                <a:rect l="0" t="0" r="r" b="b"/>
                <a:pathLst>
                  <a:path w="495" h="971">
                    <a:moveTo>
                      <a:pt x="495" y="285"/>
                    </a:moveTo>
                    <a:lnTo>
                      <a:pt x="495" y="971"/>
                    </a:lnTo>
                    <a:lnTo>
                      <a:pt x="462" y="964"/>
                    </a:lnTo>
                    <a:lnTo>
                      <a:pt x="430" y="953"/>
                    </a:lnTo>
                    <a:lnTo>
                      <a:pt x="401" y="931"/>
                    </a:lnTo>
                    <a:lnTo>
                      <a:pt x="372" y="898"/>
                    </a:lnTo>
                    <a:lnTo>
                      <a:pt x="339" y="855"/>
                    </a:lnTo>
                    <a:lnTo>
                      <a:pt x="306" y="801"/>
                    </a:lnTo>
                    <a:lnTo>
                      <a:pt x="270" y="732"/>
                    </a:lnTo>
                    <a:lnTo>
                      <a:pt x="227" y="648"/>
                    </a:lnTo>
                    <a:lnTo>
                      <a:pt x="183" y="554"/>
                    </a:lnTo>
                    <a:lnTo>
                      <a:pt x="129" y="438"/>
                    </a:lnTo>
                    <a:lnTo>
                      <a:pt x="96" y="369"/>
                    </a:lnTo>
                    <a:lnTo>
                      <a:pt x="29" y="211"/>
                    </a:lnTo>
                    <a:lnTo>
                      <a:pt x="2" y="127"/>
                    </a:lnTo>
                    <a:lnTo>
                      <a:pt x="0" y="60"/>
                    </a:lnTo>
                    <a:lnTo>
                      <a:pt x="15" y="0"/>
                    </a:lnTo>
                    <a:lnTo>
                      <a:pt x="15" y="43"/>
                    </a:lnTo>
                    <a:lnTo>
                      <a:pt x="15" y="72"/>
                    </a:lnTo>
                    <a:lnTo>
                      <a:pt x="15" y="99"/>
                    </a:lnTo>
                    <a:lnTo>
                      <a:pt x="18" y="126"/>
                    </a:lnTo>
                    <a:lnTo>
                      <a:pt x="29" y="162"/>
                    </a:lnTo>
                    <a:lnTo>
                      <a:pt x="53" y="198"/>
                    </a:lnTo>
                    <a:lnTo>
                      <a:pt x="85" y="231"/>
                    </a:lnTo>
                    <a:lnTo>
                      <a:pt x="125" y="260"/>
                    </a:lnTo>
                    <a:lnTo>
                      <a:pt x="180" y="278"/>
                    </a:lnTo>
                    <a:lnTo>
                      <a:pt x="245" y="282"/>
                    </a:lnTo>
                    <a:lnTo>
                      <a:pt x="495" y="285"/>
                    </a:lnTo>
                    <a:close/>
                  </a:path>
                </a:pathLst>
              </a:custGeom>
              <a:solidFill>
                <a:schemeClr val="folHlink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1" name="Group 15"/>
            <p:cNvGrpSpPr>
              <a:grpSpLocks/>
            </p:cNvGrpSpPr>
            <p:nvPr/>
          </p:nvGrpSpPr>
          <p:grpSpPr bwMode="auto">
            <a:xfrm>
              <a:off x="1655" y="3095"/>
              <a:ext cx="1571" cy="879"/>
              <a:chOff x="1655" y="2837"/>
              <a:chExt cx="1571" cy="879"/>
            </a:xfrm>
          </p:grpSpPr>
          <p:sp>
            <p:nvSpPr>
              <p:cNvPr id="12" name="Freeform 16"/>
              <p:cNvSpPr>
                <a:spLocks/>
              </p:cNvSpPr>
              <p:nvPr/>
            </p:nvSpPr>
            <p:spPr bwMode="gray">
              <a:xfrm>
                <a:off x="1655" y="2837"/>
                <a:ext cx="366" cy="692"/>
              </a:xfrm>
              <a:custGeom>
                <a:avLst/>
                <a:gdLst/>
                <a:ahLst/>
                <a:cxnLst>
                  <a:cxn ang="0">
                    <a:pos x="495" y="285"/>
                  </a:cxn>
                  <a:cxn ang="0">
                    <a:pos x="495" y="971"/>
                  </a:cxn>
                  <a:cxn ang="0">
                    <a:pos x="462" y="964"/>
                  </a:cxn>
                  <a:cxn ang="0">
                    <a:pos x="430" y="953"/>
                  </a:cxn>
                  <a:cxn ang="0">
                    <a:pos x="401" y="931"/>
                  </a:cxn>
                  <a:cxn ang="0">
                    <a:pos x="372" y="898"/>
                  </a:cxn>
                  <a:cxn ang="0">
                    <a:pos x="339" y="855"/>
                  </a:cxn>
                  <a:cxn ang="0">
                    <a:pos x="306" y="801"/>
                  </a:cxn>
                  <a:cxn ang="0">
                    <a:pos x="270" y="732"/>
                  </a:cxn>
                  <a:cxn ang="0">
                    <a:pos x="227" y="648"/>
                  </a:cxn>
                  <a:cxn ang="0">
                    <a:pos x="183" y="554"/>
                  </a:cxn>
                  <a:cxn ang="0">
                    <a:pos x="129" y="438"/>
                  </a:cxn>
                  <a:cxn ang="0">
                    <a:pos x="96" y="369"/>
                  </a:cxn>
                  <a:cxn ang="0">
                    <a:pos x="29" y="211"/>
                  </a:cxn>
                  <a:cxn ang="0">
                    <a:pos x="2" y="127"/>
                  </a:cxn>
                  <a:cxn ang="0">
                    <a:pos x="0" y="60"/>
                  </a:cxn>
                  <a:cxn ang="0">
                    <a:pos x="15" y="0"/>
                  </a:cxn>
                  <a:cxn ang="0">
                    <a:pos x="15" y="43"/>
                  </a:cxn>
                  <a:cxn ang="0">
                    <a:pos x="15" y="72"/>
                  </a:cxn>
                  <a:cxn ang="0">
                    <a:pos x="15" y="99"/>
                  </a:cxn>
                  <a:cxn ang="0">
                    <a:pos x="18" y="126"/>
                  </a:cxn>
                  <a:cxn ang="0">
                    <a:pos x="29" y="162"/>
                  </a:cxn>
                  <a:cxn ang="0">
                    <a:pos x="53" y="198"/>
                  </a:cxn>
                  <a:cxn ang="0">
                    <a:pos x="85" y="231"/>
                  </a:cxn>
                  <a:cxn ang="0">
                    <a:pos x="125" y="260"/>
                  </a:cxn>
                  <a:cxn ang="0">
                    <a:pos x="180" y="278"/>
                  </a:cxn>
                  <a:cxn ang="0">
                    <a:pos x="245" y="282"/>
                  </a:cxn>
                  <a:cxn ang="0">
                    <a:pos x="495" y="285"/>
                  </a:cxn>
                </a:cxnLst>
                <a:rect l="0" t="0" r="r" b="b"/>
                <a:pathLst>
                  <a:path w="495" h="971">
                    <a:moveTo>
                      <a:pt x="495" y="285"/>
                    </a:moveTo>
                    <a:lnTo>
                      <a:pt x="495" y="971"/>
                    </a:lnTo>
                    <a:lnTo>
                      <a:pt x="462" y="964"/>
                    </a:lnTo>
                    <a:lnTo>
                      <a:pt x="430" y="953"/>
                    </a:lnTo>
                    <a:lnTo>
                      <a:pt x="401" y="931"/>
                    </a:lnTo>
                    <a:lnTo>
                      <a:pt x="372" y="898"/>
                    </a:lnTo>
                    <a:lnTo>
                      <a:pt x="339" y="855"/>
                    </a:lnTo>
                    <a:lnTo>
                      <a:pt x="306" y="801"/>
                    </a:lnTo>
                    <a:lnTo>
                      <a:pt x="270" y="732"/>
                    </a:lnTo>
                    <a:lnTo>
                      <a:pt x="227" y="648"/>
                    </a:lnTo>
                    <a:lnTo>
                      <a:pt x="183" y="554"/>
                    </a:lnTo>
                    <a:lnTo>
                      <a:pt x="129" y="438"/>
                    </a:lnTo>
                    <a:lnTo>
                      <a:pt x="96" y="369"/>
                    </a:lnTo>
                    <a:lnTo>
                      <a:pt x="29" y="211"/>
                    </a:lnTo>
                    <a:lnTo>
                      <a:pt x="2" y="127"/>
                    </a:lnTo>
                    <a:lnTo>
                      <a:pt x="0" y="60"/>
                    </a:lnTo>
                    <a:lnTo>
                      <a:pt x="15" y="0"/>
                    </a:lnTo>
                    <a:lnTo>
                      <a:pt x="15" y="43"/>
                    </a:lnTo>
                    <a:lnTo>
                      <a:pt x="15" y="72"/>
                    </a:lnTo>
                    <a:lnTo>
                      <a:pt x="15" y="99"/>
                    </a:lnTo>
                    <a:lnTo>
                      <a:pt x="18" y="126"/>
                    </a:lnTo>
                    <a:lnTo>
                      <a:pt x="29" y="162"/>
                    </a:lnTo>
                    <a:lnTo>
                      <a:pt x="53" y="198"/>
                    </a:lnTo>
                    <a:lnTo>
                      <a:pt x="85" y="231"/>
                    </a:lnTo>
                    <a:lnTo>
                      <a:pt x="125" y="260"/>
                    </a:lnTo>
                    <a:lnTo>
                      <a:pt x="180" y="278"/>
                    </a:lnTo>
                    <a:lnTo>
                      <a:pt x="245" y="282"/>
                    </a:lnTo>
                    <a:lnTo>
                      <a:pt x="495" y="285"/>
                    </a:lnTo>
                    <a:close/>
                  </a:path>
                </a:pathLst>
              </a:custGeom>
              <a:solidFill>
                <a:schemeClr val="hlink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AutoShape 17"/>
              <p:cNvSpPr>
                <a:spLocks noChangeArrowheads="1"/>
              </p:cNvSpPr>
              <p:nvPr/>
            </p:nvSpPr>
            <p:spPr bwMode="gray">
              <a:xfrm rot="5400000">
                <a:off x="2589" y="3078"/>
                <a:ext cx="872" cy="403"/>
              </a:xfrm>
              <a:prstGeom prst="triangle">
                <a:avLst>
                  <a:gd name="adj" fmla="val 50000"/>
                </a:avLst>
              </a:prstGeom>
              <a:solidFill>
                <a:schemeClr val="hlink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4" name="Freeform 18"/>
              <p:cNvSpPr>
                <a:spLocks/>
              </p:cNvSpPr>
              <p:nvPr/>
            </p:nvSpPr>
            <p:spPr bwMode="gray">
              <a:xfrm>
                <a:off x="1985" y="3040"/>
                <a:ext cx="1005" cy="489"/>
              </a:xfrm>
              <a:custGeom>
                <a:avLst/>
                <a:gdLst/>
                <a:ahLst/>
                <a:cxnLst>
                  <a:cxn ang="0">
                    <a:pos x="750" y="0"/>
                  </a:cxn>
                  <a:cxn ang="0">
                    <a:pos x="0" y="0"/>
                  </a:cxn>
                  <a:cxn ang="0">
                    <a:pos x="2" y="194"/>
                  </a:cxn>
                  <a:cxn ang="0">
                    <a:pos x="28" y="378"/>
                  </a:cxn>
                  <a:cxn ang="0">
                    <a:pos x="750" y="378"/>
                  </a:cxn>
                  <a:cxn ang="0">
                    <a:pos x="750" y="0"/>
                  </a:cxn>
                  <a:cxn ang="0">
                    <a:pos x="750" y="0"/>
                  </a:cxn>
                </a:cxnLst>
                <a:rect l="0" t="0" r="r" b="b"/>
                <a:pathLst>
                  <a:path w="750" h="378">
                    <a:moveTo>
                      <a:pt x="750" y="0"/>
                    </a:moveTo>
                    <a:lnTo>
                      <a:pt x="0" y="0"/>
                    </a:lnTo>
                    <a:lnTo>
                      <a:pt x="2" y="194"/>
                    </a:lnTo>
                    <a:lnTo>
                      <a:pt x="28" y="378"/>
                    </a:lnTo>
                    <a:lnTo>
                      <a:pt x="750" y="378"/>
                    </a:lnTo>
                    <a:lnTo>
                      <a:pt x="750" y="0"/>
                    </a:lnTo>
                    <a:lnTo>
                      <a:pt x="750" y="0"/>
                    </a:lnTo>
                    <a:close/>
                  </a:path>
                </a:pathLst>
              </a:custGeom>
              <a:solidFill>
                <a:schemeClr val="hlink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21" name="Скругленный прямоугольник 20"/>
          <p:cNvSpPr/>
          <p:nvPr/>
        </p:nvSpPr>
        <p:spPr>
          <a:xfrm>
            <a:off x="2928926" y="3286124"/>
            <a:ext cx="3143272" cy="42862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СИСТЕМНОСТЬ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 rot="18573342">
            <a:off x="5121285" y="4810765"/>
            <a:ext cx="3786214" cy="42862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САМОСТОЯТЕЛЬНОСТЬ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 rot="3390434">
            <a:off x="219539" y="4709267"/>
            <a:ext cx="3643338" cy="42862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rgbClr val="FF0000"/>
                </a:solidFill>
              </a:rPr>
              <a:t>СТАНДАРТИЗИРОВАННОСТЬ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rgbClr val="0070C0"/>
                </a:solidFill>
              </a:rPr>
              <a:t>Процессы (пример)</a:t>
            </a:r>
            <a:endParaRPr lang="ru-RU" sz="3600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525963"/>
          </a:xfrm>
        </p:spPr>
        <p:txBody>
          <a:bodyPr>
            <a:normAutofit/>
          </a:bodyPr>
          <a:lstStyle/>
          <a:p>
            <a:pPr lvl="0">
              <a:buClr>
                <a:srgbClr val="C00000"/>
              </a:buClr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002060"/>
                </a:solidFill>
              </a:rPr>
              <a:t>управление</a:t>
            </a:r>
          </a:p>
          <a:p>
            <a:pPr lvl="0">
              <a:buClr>
                <a:srgbClr val="C00000"/>
              </a:buClr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002060"/>
                </a:solidFill>
              </a:rPr>
              <a:t>учебный</a:t>
            </a:r>
          </a:p>
          <a:p>
            <a:pPr lvl="0">
              <a:buClr>
                <a:srgbClr val="C00000"/>
              </a:buClr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002060"/>
                </a:solidFill>
              </a:rPr>
              <a:t> воспитательный </a:t>
            </a:r>
          </a:p>
          <a:p>
            <a:pPr lvl="0">
              <a:buClr>
                <a:srgbClr val="C00000"/>
              </a:buClr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002060"/>
                </a:solidFill>
              </a:rPr>
              <a:t>научно-методический процесс </a:t>
            </a:r>
          </a:p>
          <a:p>
            <a:pPr lvl="0">
              <a:buClr>
                <a:srgbClr val="C00000"/>
              </a:buClr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002060"/>
                </a:solidFill>
              </a:rPr>
              <a:t>финансово-экономическая деятельность</a:t>
            </a:r>
          </a:p>
          <a:p>
            <a:pPr lvl="0">
              <a:buClr>
                <a:srgbClr val="C00000"/>
              </a:buClr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FF0000"/>
                </a:solidFill>
              </a:rPr>
              <a:t>процесс измерения, анализа и улучшения качества образования);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db2004118l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sample">
      <a:majorFont>
        <a:latin typeface="Verdana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ample 1">
        <a:dk1>
          <a:srgbClr val="113F71"/>
        </a:dk1>
        <a:lt1>
          <a:srgbClr val="FFFFFF"/>
        </a:lt1>
        <a:dk2>
          <a:srgbClr val="000000"/>
        </a:dk2>
        <a:lt2>
          <a:srgbClr val="C1D1D3"/>
        </a:lt2>
        <a:accent1>
          <a:srgbClr val="1966B3"/>
        </a:accent1>
        <a:accent2>
          <a:srgbClr val="99CC00"/>
        </a:accent2>
        <a:accent3>
          <a:srgbClr val="FFFFFF"/>
        </a:accent3>
        <a:accent4>
          <a:srgbClr val="0D345F"/>
        </a:accent4>
        <a:accent5>
          <a:srgbClr val="ABB8D6"/>
        </a:accent5>
        <a:accent6>
          <a:srgbClr val="8AB900"/>
        </a:accent6>
        <a:hlink>
          <a:srgbClr val="5AABCC"/>
        </a:hlink>
        <a:folHlink>
          <a:srgbClr val="648B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17416B"/>
        </a:dk1>
        <a:lt1>
          <a:srgbClr val="FFFFFF"/>
        </a:lt1>
        <a:dk2>
          <a:srgbClr val="000000"/>
        </a:dk2>
        <a:lt2>
          <a:srgbClr val="C1D1D3"/>
        </a:lt2>
        <a:accent1>
          <a:srgbClr val="584383"/>
        </a:accent1>
        <a:accent2>
          <a:srgbClr val="578C8D"/>
        </a:accent2>
        <a:accent3>
          <a:srgbClr val="FFFFFF"/>
        </a:accent3>
        <a:accent4>
          <a:srgbClr val="12365A"/>
        </a:accent4>
        <a:accent5>
          <a:srgbClr val="B4B0C1"/>
        </a:accent5>
        <a:accent6>
          <a:srgbClr val="4E7E7F"/>
        </a:accent6>
        <a:hlink>
          <a:srgbClr val="A478A6"/>
        </a:hlink>
        <a:folHlink>
          <a:srgbClr val="93965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1F5281"/>
        </a:dk1>
        <a:lt1>
          <a:srgbClr val="FFFFFF"/>
        </a:lt1>
        <a:dk2>
          <a:srgbClr val="000000"/>
        </a:dk2>
        <a:lt2>
          <a:srgbClr val="BACCCE"/>
        </a:lt2>
        <a:accent1>
          <a:srgbClr val="326652"/>
        </a:accent1>
        <a:accent2>
          <a:srgbClr val="BAAA12"/>
        </a:accent2>
        <a:accent3>
          <a:srgbClr val="FFFFFF"/>
        </a:accent3>
        <a:accent4>
          <a:srgbClr val="19456D"/>
        </a:accent4>
        <a:accent5>
          <a:srgbClr val="ADB8B3"/>
        </a:accent5>
        <a:accent6>
          <a:srgbClr val="A89A0F"/>
        </a:accent6>
        <a:hlink>
          <a:srgbClr val="1481B8"/>
        </a:hlink>
        <a:folHlink>
          <a:srgbClr val="99CE8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cdb2004118l</Template>
  <TotalTime>850</TotalTime>
  <Words>2503</Words>
  <Application>Microsoft Office PowerPoint</Application>
  <PresentationFormat>Экран (4:3)</PresentationFormat>
  <Paragraphs>386</Paragraphs>
  <Slides>44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cdb2004118l</vt:lpstr>
      <vt:lpstr> Управление качеством образования Построение ШСОКО</vt:lpstr>
      <vt:lpstr>Слайд 2</vt:lpstr>
      <vt:lpstr>Слайд 3</vt:lpstr>
      <vt:lpstr>Глоссарий</vt:lpstr>
      <vt:lpstr>Глоссарий</vt:lpstr>
      <vt:lpstr>Компетентность ОУ</vt:lpstr>
      <vt:lpstr>Слайд 7</vt:lpstr>
      <vt:lpstr>Правила организации ШСОКО              </vt:lpstr>
      <vt:lpstr>Процессы (пример)</vt:lpstr>
      <vt:lpstr>Слайд 10</vt:lpstr>
      <vt:lpstr>Нормативная база ШСОКО</vt:lpstr>
      <vt:lpstr>Цель и задачи ШСОКО</vt:lpstr>
      <vt:lpstr>Принципы ШСОКО</vt:lpstr>
      <vt:lpstr>Специфика и уникальность ЛСОКО</vt:lpstr>
      <vt:lpstr>Объект и предмет ШСОКО</vt:lpstr>
      <vt:lpstr>Объекты изучения качества</vt:lpstr>
      <vt:lpstr>Слайд 17</vt:lpstr>
      <vt:lpstr> Новые подходы. В.А. Болотов </vt:lpstr>
      <vt:lpstr> Новые подходы. В.А. Болотов </vt:lpstr>
      <vt:lpstr>Составляющие ШСОКО</vt:lpstr>
      <vt:lpstr>Объекты . Инвариант</vt:lpstr>
      <vt:lpstr>Объекты. Вариативная часть</vt:lpstr>
      <vt:lpstr>1 условие:  грамотно и операционально  описать  образовательные  результаты </vt:lpstr>
      <vt:lpstr>Принципы конструирования  образовательных результатов </vt:lpstr>
      <vt:lpstr>Новые подходы. А. Каспаржак</vt:lpstr>
      <vt:lpstr>Критерии по объекту «Управление»</vt:lpstr>
      <vt:lpstr>Критерии по объекту «Управление»</vt:lpstr>
      <vt:lpstr>Оценка качества образования осуществляется посредством</vt:lpstr>
      <vt:lpstr>2 системы мониторинга</vt:lpstr>
      <vt:lpstr>МЕНЕДЖМЕНТ КАЧЕСТВА В ШКОЛЕ УПРАВЛЕНИЕ ПРОЦЕССАМИ</vt:lpstr>
      <vt:lpstr>Ответственные  за реализацию ШСОКО</vt:lpstr>
      <vt:lpstr>Гласность и открытость</vt:lpstr>
      <vt:lpstr>Слайд 33</vt:lpstr>
      <vt:lpstr>Противоречие</vt:lpstr>
      <vt:lpstr>Эффективность ШСОКО</vt:lpstr>
      <vt:lpstr>Положение о ШСОКО</vt:lpstr>
      <vt:lpstr>Слайд 37</vt:lpstr>
      <vt:lpstr>Место аудита как оценки качества</vt:lpstr>
      <vt:lpstr>ВНУТРЕННИЙ АУДИТ В СИСТЕМЕ КАЧЕСТВА</vt:lpstr>
      <vt:lpstr>Слайд 40</vt:lpstr>
      <vt:lpstr>Слайд 41</vt:lpstr>
      <vt:lpstr>Слайд 42</vt:lpstr>
      <vt:lpstr>Слайд 43</vt:lpstr>
      <vt:lpstr> Управление качеством образования Построение ШСОКО</vt:lpstr>
    </vt:vector>
  </TitlesOfParts>
  <Company>МОУ Лицей 2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 Template</dc:title>
  <dc:creator>metod</dc:creator>
  <cp:lastModifiedBy>27</cp:lastModifiedBy>
  <cp:revision>168</cp:revision>
  <dcterms:created xsi:type="dcterms:W3CDTF">2012-04-19T04:14:38Z</dcterms:created>
  <dcterms:modified xsi:type="dcterms:W3CDTF">2012-05-21T03:45:33Z</dcterms:modified>
</cp:coreProperties>
</file>